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1.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35" r:id="rId3"/>
    <p:sldMasterId id="2147483747" r:id="rId4"/>
    <p:sldMasterId id="2147483762" r:id="rId5"/>
    <p:sldMasterId id="2147483787" r:id="rId6"/>
    <p:sldMasterId id="2147483801" r:id="rId7"/>
    <p:sldMasterId id="2147483813" r:id="rId8"/>
  </p:sldMasterIdLst>
  <p:notesMasterIdLst>
    <p:notesMasterId r:id="rId67"/>
  </p:notesMasterIdLst>
  <p:sldIdLst>
    <p:sldId id="257" r:id="rId9"/>
    <p:sldId id="258" r:id="rId10"/>
    <p:sldId id="340" r:id="rId11"/>
    <p:sldId id="365" r:id="rId12"/>
    <p:sldId id="313" r:id="rId13"/>
    <p:sldId id="314" r:id="rId14"/>
    <p:sldId id="315" r:id="rId15"/>
    <p:sldId id="316" r:id="rId16"/>
    <p:sldId id="317" r:id="rId17"/>
    <p:sldId id="318" r:id="rId18"/>
    <p:sldId id="319" r:id="rId19"/>
    <p:sldId id="321" r:id="rId20"/>
    <p:sldId id="320" r:id="rId21"/>
    <p:sldId id="333" r:id="rId22"/>
    <p:sldId id="322" r:id="rId23"/>
    <p:sldId id="362" r:id="rId24"/>
    <p:sldId id="363" r:id="rId25"/>
    <p:sldId id="364" r:id="rId26"/>
    <p:sldId id="324" r:id="rId27"/>
    <p:sldId id="335" r:id="rId28"/>
    <p:sldId id="312" r:id="rId29"/>
    <p:sldId id="360" r:id="rId30"/>
    <p:sldId id="359" r:id="rId31"/>
    <p:sldId id="357" r:id="rId32"/>
    <p:sldId id="358" r:id="rId33"/>
    <p:sldId id="262" r:id="rId34"/>
    <p:sldId id="343" r:id="rId35"/>
    <p:sldId id="338" r:id="rId36"/>
    <p:sldId id="263" r:id="rId37"/>
    <p:sldId id="264" r:id="rId38"/>
    <p:sldId id="265" r:id="rId39"/>
    <p:sldId id="266" r:id="rId40"/>
    <p:sldId id="267" r:id="rId41"/>
    <p:sldId id="268" r:id="rId42"/>
    <p:sldId id="269" r:id="rId43"/>
    <p:sldId id="366" r:id="rId44"/>
    <p:sldId id="272" r:id="rId45"/>
    <p:sldId id="273" r:id="rId46"/>
    <p:sldId id="274" r:id="rId47"/>
    <p:sldId id="275" r:id="rId48"/>
    <p:sldId id="276" r:id="rId49"/>
    <p:sldId id="344" r:id="rId50"/>
    <p:sldId id="347" r:id="rId51"/>
    <p:sldId id="348" r:id="rId52"/>
    <p:sldId id="277" r:id="rId53"/>
    <p:sldId id="278" r:id="rId54"/>
    <p:sldId id="339" r:id="rId55"/>
    <p:sldId id="356" r:id="rId56"/>
    <p:sldId id="354" r:id="rId57"/>
    <p:sldId id="355" r:id="rId58"/>
    <p:sldId id="282" r:id="rId59"/>
    <p:sldId id="279" r:id="rId60"/>
    <p:sldId id="280" r:id="rId61"/>
    <p:sldId id="281" r:id="rId62"/>
    <p:sldId id="349" r:id="rId63"/>
    <p:sldId id="284" r:id="rId64"/>
    <p:sldId id="285" r:id="rId65"/>
    <p:sldId id="28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4039" autoAdjust="0"/>
  </p:normalViewPr>
  <p:slideViewPr>
    <p:cSldViewPr snapToGrid="0">
      <p:cViewPr varScale="1">
        <p:scale>
          <a:sx n="71" d="100"/>
          <a:sy n="71" d="100"/>
        </p:scale>
        <p:origin x="1742" y="58"/>
      </p:cViewPr>
      <p:guideLst/>
    </p:cSldViewPr>
  </p:slideViewPr>
  <p:notesTextViewPr>
    <p:cViewPr>
      <p:scale>
        <a:sx n="1" d="1"/>
        <a:sy n="1" d="1"/>
      </p:scale>
      <p:origin x="0" y="0"/>
    </p:cViewPr>
  </p:notesTextViewPr>
  <p:sorterViewPr>
    <p:cViewPr varScale="1">
      <p:scale>
        <a:sx n="100" d="100"/>
        <a:sy n="100" d="100"/>
      </p:scale>
      <p:origin x="0" y="-12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D4D4F-7886-436C-9413-515732DAD3C0}"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961CA-B4F7-4236-B802-BDC70D1D0E5D}" type="slidenum">
              <a:rPr lang="en-US" smtClean="0"/>
              <a:t>‹#›</a:t>
            </a:fld>
            <a:endParaRPr lang="en-US"/>
          </a:p>
        </p:txBody>
      </p:sp>
    </p:spTree>
    <p:extLst>
      <p:ext uri="{BB962C8B-B14F-4D97-AF65-F5344CB8AC3E}">
        <p14:creationId xmlns:p14="http://schemas.microsoft.com/office/powerpoint/2010/main" val="414289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Quantity"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Transparency_and_translucency" TargetMode="External"/><Relationship Id="rId5" Type="http://schemas.openxmlformats.org/officeDocument/2006/relationships/hyperlink" Target="https://en.wikipedia.org/wiki/Light" TargetMode="External"/><Relationship Id="rId4" Type="http://schemas.openxmlformats.org/officeDocument/2006/relationships/hyperlink" Target="https://en.wikipedia.org/wiki/Transmission_mediu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Absorption_(optic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en.wikipedia.org/wiki/Fluorescenc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Standard_deviatio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en.wikipedia.org/wiki/Signal-to-noise_rati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Bandwidth_(signal_process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Aliasing"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Dichroism" TargetMode="External"/><Relationship Id="rId3" Type="http://schemas.openxmlformats.org/officeDocument/2006/relationships/hyperlink" Target="http://en.wikipedia.org/wiki/Interference_filter" TargetMode="External"/><Relationship Id="rId7" Type="http://schemas.openxmlformats.org/officeDocument/2006/relationships/hyperlink" Target="http://en.wikipedia.org/wiki/Reflection_(physics)"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en.wikipedia.org/wiki/Light" TargetMode="External"/><Relationship Id="rId5" Type="http://schemas.openxmlformats.org/officeDocument/2006/relationships/hyperlink" Target="http://en.wikipedia.org/wiki/Filter_(optics)" TargetMode="External"/><Relationship Id="rId4" Type="http://schemas.openxmlformats.org/officeDocument/2006/relationships/hyperlink" Target="http://en.wikipedia.org/wiki/Color"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Dichroism" TargetMode="External"/><Relationship Id="rId3" Type="http://schemas.openxmlformats.org/officeDocument/2006/relationships/hyperlink" Target="http://en.wikipedia.org/wiki/Interference_filter" TargetMode="External"/><Relationship Id="rId7" Type="http://schemas.openxmlformats.org/officeDocument/2006/relationships/hyperlink" Target="http://en.wikipedia.org/wiki/Reflection_(physics)"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en.wikipedia.org/wiki/Light" TargetMode="External"/><Relationship Id="rId5" Type="http://schemas.openxmlformats.org/officeDocument/2006/relationships/hyperlink" Target="http://en.wikipedia.org/wiki/Filter_(optics)" TargetMode="External"/><Relationship Id="rId4" Type="http://schemas.openxmlformats.org/officeDocument/2006/relationships/hyperlink" Target="http://en.wikipedia.org/wiki/Color"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n.wikipedia.org/wiki/Dichroism" TargetMode="External"/><Relationship Id="rId3" Type="http://schemas.openxmlformats.org/officeDocument/2006/relationships/hyperlink" Target="http://en.wikipedia.org/wiki/Interference_filter" TargetMode="External"/><Relationship Id="rId7" Type="http://schemas.openxmlformats.org/officeDocument/2006/relationships/hyperlink" Target="http://en.wikipedia.org/wiki/Reflection_(physics)"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en.wikipedia.org/wiki/Light" TargetMode="External"/><Relationship Id="rId5" Type="http://schemas.openxmlformats.org/officeDocument/2006/relationships/hyperlink" Target="http://en.wikipedia.org/wiki/Filter_(optics)" TargetMode="External"/><Relationship Id="rId4" Type="http://schemas.openxmlformats.org/officeDocument/2006/relationships/hyperlink" Target="http://en.wikipedia.org/wiki/Colo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a:t>
            </a:fld>
            <a:endParaRPr lang="en-US"/>
          </a:p>
        </p:txBody>
      </p:sp>
    </p:spTree>
    <p:extLst>
      <p:ext uri="{BB962C8B-B14F-4D97-AF65-F5344CB8AC3E}">
        <p14:creationId xmlns:p14="http://schemas.microsoft.com/office/powerpoint/2010/main" val="232251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transition dipole moment (TDM)</a:t>
            </a:r>
          </a:p>
          <a:p>
            <a:endParaRPr lang="en-US" sz="1200" kern="1200" dirty="0" smtClean="0">
              <a:solidFill>
                <a:schemeClr val="tx1"/>
              </a:solidFill>
              <a:effectLst/>
              <a:latin typeface="+mn-lt"/>
              <a:ea typeface="+mn-ea"/>
              <a:cs typeface="+mn-cs"/>
            </a:endParaRPr>
          </a:p>
          <a:p>
            <a:r>
              <a:rPr lang="en-US" dirty="0" smtClean="0"/>
              <a:t>http://www.nh.cas.cz/people/lazar/celler/emission.php</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26</a:t>
            </a:fld>
            <a:endParaRPr lang="en-US"/>
          </a:p>
        </p:txBody>
      </p:sp>
    </p:spTree>
    <p:extLst>
      <p:ext uri="{BB962C8B-B14F-4D97-AF65-F5344CB8AC3E}">
        <p14:creationId xmlns:p14="http://schemas.microsoft.com/office/powerpoint/2010/main" val="262545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Beer Lambert</a:t>
            </a:r>
            <a:r>
              <a:rPr lang="en-US" baseline="0" dirty="0" smtClean="0"/>
              <a:t> Law</a:t>
            </a:r>
            <a:endParaRPr lang="en-US" dirty="0" smtClean="0"/>
          </a:p>
          <a:p>
            <a:r>
              <a:rPr lang="en-US" dirty="0" smtClean="0"/>
              <a:t>x = distance light travels through the material</a:t>
            </a:r>
          </a:p>
          <a:p>
            <a:r>
              <a:rPr lang="el-GR" dirty="0" smtClean="0"/>
              <a:t>α</a:t>
            </a:r>
            <a:r>
              <a:rPr lang="en-US" dirty="0" smtClean="0"/>
              <a:t> = attenuation coefficient</a:t>
            </a:r>
          </a:p>
          <a:p>
            <a:r>
              <a:rPr lang="en-US" dirty="0" smtClean="0"/>
              <a:t>The </a:t>
            </a:r>
            <a:r>
              <a:rPr lang="en-US" b="1" dirty="0" smtClean="0"/>
              <a:t>attenuation coefficient</a:t>
            </a:r>
            <a:r>
              <a:rPr lang="en-US" dirty="0" smtClean="0"/>
              <a:t> is a </a:t>
            </a:r>
            <a:r>
              <a:rPr lang="en-US" dirty="0" smtClean="0">
                <a:hlinkClick r:id="rId3" tooltip="Quantity"/>
              </a:rPr>
              <a:t>quantity</a:t>
            </a:r>
            <a:r>
              <a:rPr lang="en-US" dirty="0" smtClean="0"/>
              <a:t> that characterizes how easily a material or </a:t>
            </a:r>
            <a:r>
              <a:rPr lang="en-US" dirty="0" smtClean="0">
                <a:hlinkClick r:id="rId4" tooltip="Transmission medium"/>
              </a:rPr>
              <a:t>medium</a:t>
            </a:r>
            <a:r>
              <a:rPr lang="en-US" dirty="0" smtClean="0"/>
              <a:t> can be penetrated by a beam of </a:t>
            </a:r>
            <a:r>
              <a:rPr lang="en-US" dirty="0" smtClean="0">
                <a:hlinkClick r:id="rId5" tooltip="Light"/>
              </a:rPr>
              <a:t>light</a:t>
            </a:r>
            <a:r>
              <a:rPr lang="en-US" dirty="0" smtClean="0"/>
              <a:t>. A large attenuation coefficient means that the beam is quickly "attenuated" (weakened) as it passes through the medium, and a small attenuation coefficient means that the medium is relatively </a:t>
            </a:r>
            <a:r>
              <a:rPr lang="en-US" dirty="0" smtClean="0">
                <a:hlinkClick r:id="rId6" tooltip="Transparency and translucency"/>
              </a:rPr>
              <a:t>transparent</a:t>
            </a:r>
            <a:r>
              <a:rPr lang="en-US" dirty="0" smtClean="0"/>
              <a:t> to the beam. </a:t>
            </a:r>
          </a:p>
          <a:p>
            <a:r>
              <a:rPr lang="el-GR" dirty="0" smtClean="0"/>
              <a:t>α</a:t>
            </a:r>
            <a:r>
              <a:rPr lang="en-US" dirty="0" smtClean="0"/>
              <a:t> = </a:t>
            </a:r>
            <a:r>
              <a:rPr lang="el-GR" dirty="0" smtClean="0"/>
              <a:t>ε</a:t>
            </a:r>
            <a:r>
              <a:rPr lang="en-US" dirty="0" smtClean="0"/>
              <a:t> c</a:t>
            </a:r>
          </a:p>
          <a:p>
            <a:r>
              <a:rPr lang="en-US" dirty="0" smtClean="0"/>
              <a:t>c = concentration of attenuating species in material</a:t>
            </a:r>
          </a:p>
          <a:p>
            <a:r>
              <a:rPr lang="el-GR" dirty="0" smtClean="0"/>
              <a:t>ε</a:t>
            </a:r>
            <a:r>
              <a:rPr lang="en-US" baseline="0" dirty="0" smtClean="0"/>
              <a:t> =extinction coefficient also called molar absorption coefficient, absorptivity of attenuator</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29</a:t>
            </a:fld>
            <a:endParaRPr lang="en-US"/>
          </a:p>
        </p:txBody>
      </p:sp>
    </p:spTree>
    <p:extLst>
      <p:ext uri="{BB962C8B-B14F-4D97-AF65-F5344CB8AC3E}">
        <p14:creationId xmlns:p14="http://schemas.microsoft.com/office/powerpoint/2010/main" val="205542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Carboxy</a:t>
            </a:r>
            <a:r>
              <a:rPr lang="en-US" dirty="0" smtClean="0"/>
              <a:t> </a:t>
            </a:r>
            <a:r>
              <a:rPr lang="en-US" dirty="0" err="1" smtClean="0"/>
              <a:t>tetramethyl</a:t>
            </a:r>
            <a:r>
              <a:rPr lang="en-US" dirty="0" smtClean="0"/>
              <a:t>-rhodamine (TAMRA): important for </a:t>
            </a:r>
            <a:r>
              <a:rPr lang="en-US" dirty="0" err="1" smtClean="0"/>
              <a:t>olignucleotide</a:t>
            </a:r>
            <a:r>
              <a:rPr lang="en-US" dirty="0" smtClean="0"/>
              <a:t> labeling and automated nucleic acid sequencing</a:t>
            </a:r>
          </a:p>
          <a:p>
            <a:endParaRPr lang="en-US" dirty="0" smtClean="0"/>
          </a:p>
          <a:p>
            <a:r>
              <a:rPr lang="en-US" dirty="0" smtClean="0"/>
              <a:t>Fluorescein has an </a:t>
            </a:r>
            <a:r>
              <a:rPr lang="en-US" dirty="0" smtClean="0">
                <a:hlinkClick r:id="rId3" tooltip="Absorption (optics)"/>
              </a:rPr>
              <a:t>absorption</a:t>
            </a:r>
            <a:r>
              <a:rPr lang="en-US" dirty="0" smtClean="0"/>
              <a:t> maximum at 494 nm and </a:t>
            </a:r>
            <a:r>
              <a:rPr lang="en-US" dirty="0" smtClean="0">
                <a:hlinkClick r:id="rId4" tooltip="Fluorescence"/>
              </a:rPr>
              <a:t>emission</a:t>
            </a:r>
            <a:r>
              <a:rPr lang="en-US" dirty="0" smtClean="0"/>
              <a:t> maximum of 512 nm (in water). </a:t>
            </a:r>
          </a:p>
          <a:p>
            <a:endParaRPr lang="en-US" dirty="0" smtClean="0"/>
          </a:p>
          <a:p>
            <a:r>
              <a:rPr lang="en-US" dirty="0" smtClean="0"/>
              <a:t>https://en.wikipedia.org/wiki/Fluorescein</a:t>
            </a:r>
          </a:p>
          <a:p>
            <a:endParaRPr lang="en-US" dirty="0" smtClean="0"/>
          </a:p>
          <a:p>
            <a:r>
              <a:rPr lang="en-US" dirty="0" smtClean="0"/>
              <a:t>http://www.sigmaaldrich.com/life-science/biochemicals/biochemical-products.html?TablePage=17902163</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31</a:t>
            </a:fld>
            <a:endParaRPr lang="en-US"/>
          </a:p>
        </p:txBody>
      </p:sp>
    </p:spTree>
    <p:extLst>
      <p:ext uri="{BB962C8B-B14F-4D97-AF65-F5344CB8AC3E}">
        <p14:creationId xmlns:p14="http://schemas.microsoft.com/office/powerpoint/2010/main" val="362532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Extinction coefficient</a:t>
            </a:r>
            <a:r>
              <a:rPr lang="en-US" baseline="0" dirty="0" smtClean="0"/>
              <a:t> (70,000) &amp; Quantum yield (0.8)</a:t>
            </a:r>
            <a:endParaRPr lang="en-US" dirty="0" smtClean="0"/>
          </a:p>
        </p:txBody>
      </p:sp>
      <p:sp>
        <p:nvSpPr>
          <p:cNvPr id="4" name="Slide Number Placeholder 3"/>
          <p:cNvSpPr>
            <a:spLocks noGrp="1"/>
          </p:cNvSpPr>
          <p:nvPr>
            <p:ph type="sldNum" sz="quarter" idx="10"/>
          </p:nvPr>
        </p:nvSpPr>
        <p:spPr/>
        <p:txBody>
          <a:bodyPr/>
          <a:lstStyle/>
          <a:p>
            <a:fld id="{5AC961CA-B4F7-4236-B802-BDC70D1D0E5D}" type="slidenum">
              <a:rPr lang="en-US" smtClean="0"/>
              <a:t>32</a:t>
            </a:fld>
            <a:endParaRPr lang="en-US"/>
          </a:p>
        </p:txBody>
      </p:sp>
    </p:spTree>
    <p:extLst>
      <p:ext uri="{BB962C8B-B14F-4D97-AF65-F5344CB8AC3E}">
        <p14:creationId xmlns:p14="http://schemas.microsoft.com/office/powerpoint/2010/main" val="424010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a:t>
            </a:r>
            <a:r>
              <a:rPr lang="en-US" dirty="0" smtClean="0">
                <a:hlinkClick r:id="rId3" tooltip="Standard deviation"/>
              </a:rPr>
              <a:t>standard deviation</a:t>
            </a:r>
            <a:r>
              <a:rPr lang="en-US" dirty="0" smtClean="0"/>
              <a:t> of shot noise is equal to the square root of the average number of events </a:t>
            </a:r>
            <a:r>
              <a:rPr lang="en-US" i="1" dirty="0" smtClean="0"/>
              <a:t>N</a:t>
            </a:r>
            <a:r>
              <a:rPr lang="en-US" dirty="0" smtClean="0"/>
              <a:t>, the </a:t>
            </a:r>
            <a:r>
              <a:rPr lang="en-US" dirty="0" smtClean="0">
                <a:hlinkClick r:id="rId4" tooltip="Signal-to-noise ratio"/>
              </a:rPr>
              <a:t>signal-to-noise ratio</a:t>
            </a:r>
            <a:r>
              <a:rPr lang="en-US" dirty="0" smtClean="0"/>
              <a:t> (SNR) is given by:</a:t>
            </a:r>
          </a:p>
          <a:p>
            <a:r>
              <a:rPr lang="en-US" dirty="0" smtClean="0">
                <a:effectLst/>
              </a:rPr>
              <a:t>S N R = ( N / </a:t>
            </a:r>
            <a:r>
              <a:rPr lang="en-US" dirty="0" err="1" smtClean="0">
                <a:effectLst/>
              </a:rPr>
              <a:t>sqrt</a:t>
            </a:r>
            <a:r>
              <a:rPr lang="en-US" dirty="0" smtClean="0">
                <a:effectLst/>
              </a:rPr>
              <a:t> N ) 2 = N . </a:t>
            </a:r>
            <a:endParaRPr lang="en-US" dirty="0" smtClean="0"/>
          </a:p>
          <a:p>
            <a:r>
              <a:rPr lang="en-US" dirty="0" smtClean="0"/>
              <a:t>http://www.nature.com/nmeth/journal/v7/n5/full/nmeth0510-357.html</a:t>
            </a:r>
          </a:p>
          <a:p>
            <a:endParaRPr lang="en-US" dirty="0" smtClean="0"/>
          </a:p>
          <a:p>
            <a:r>
              <a:rPr lang="en-US" dirty="0" smtClean="0"/>
              <a:t>https://en.wikipedia.org/wiki/Shot_noise</a:t>
            </a:r>
          </a:p>
          <a:p>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36</a:t>
            </a:fld>
            <a:endParaRPr lang="en-US"/>
          </a:p>
        </p:txBody>
      </p:sp>
    </p:spTree>
    <p:extLst>
      <p:ext uri="{BB962C8B-B14F-4D97-AF65-F5344CB8AC3E}">
        <p14:creationId xmlns:p14="http://schemas.microsoft.com/office/powerpoint/2010/main" val="249945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Ernst Abbe's finding that shorter wavelength light leads to higher resolution, August </a:t>
            </a:r>
            <a:r>
              <a:rPr lang="en-US" dirty="0" err="1" smtClean="0"/>
              <a:t>Köhler</a:t>
            </a:r>
            <a:r>
              <a:rPr lang="en-US" dirty="0" smtClean="0"/>
              <a:t> constructed the first ultraviolet (UV) microscope at Zeiss Optical Works in Jena, Germany, in 1904. The instrument used UV illumination from a cadmium arc lamp and allowed photographic reproduction of objects at twice the resolution of visible light microscopes. </a:t>
            </a:r>
            <a:r>
              <a:rPr lang="en-US" dirty="0" err="1" smtClean="0"/>
              <a:t>Köhler</a:t>
            </a:r>
            <a:r>
              <a:rPr lang="en-US" dirty="0" smtClean="0"/>
              <a:t> also noted that some objects emitted light of longer wavelength on illumination with UV, but it was the physicist Oskar </a:t>
            </a:r>
            <a:r>
              <a:rPr lang="en-US" dirty="0" err="1" smtClean="0"/>
              <a:t>Heimstädt</a:t>
            </a:r>
            <a:r>
              <a:rPr lang="en-US" dirty="0" smtClean="0"/>
              <a:t> who, in 1911, used this observation as the basis for the construction of the first successful fluorescence microscope.</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42</a:t>
            </a:fld>
            <a:endParaRPr lang="en-US"/>
          </a:p>
        </p:txBody>
      </p:sp>
    </p:spTree>
    <p:extLst>
      <p:ext uri="{BB962C8B-B14F-4D97-AF65-F5344CB8AC3E}">
        <p14:creationId xmlns:p14="http://schemas.microsoft.com/office/powerpoint/2010/main" val="2841620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what they called an '</a:t>
            </a:r>
            <a:r>
              <a:rPr lang="en-US" dirty="0" err="1" smtClean="0"/>
              <a:t>intravital</a:t>
            </a:r>
            <a:r>
              <a:rPr lang="en-US" dirty="0" smtClean="0"/>
              <a:t> microscope' the excitation light passed through a series of filters before the right wavelength hit the objective lens and triggered emission of fluorescent light in the observed tissue. A yellow barrier filter between the objective and ocular prevented most reflected excitation light from interfering with observation. </a:t>
            </a:r>
            <a:r>
              <a:rPr lang="en-US" dirty="0" err="1" smtClean="0"/>
              <a:t>Ellinger</a:t>
            </a:r>
            <a:r>
              <a:rPr lang="en-US" dirty="0" smtClean="0"/>
              <a:t> and </a:t>
            </a:r>
            <a:r>
              <a:rPr lang="en-US" dirty="0" err="1" smtClean="0"/>
              <a:t>Hirt</a:t>
            </a:r>
            <a:r>
              <a:rPr lang="en-US" dirty="0" smtClean="0"/>
              <a:t> imaged kidney and liver tissue in rodents injected with the </a:t>
            </a:r>
            <a:r>
              <a:rPr lang="en-US" dirty="0" err="1" smtClean="0"/>
              <a:t>fluorochromes</a:t>
            </a:r>
            <a:r>
              <a:rPr lang="en-US" dirty="0" smtClean="0"/>
              <a:t> fluorescein and </a:t>
            </a:r>
            <a:r>
              <a:rPr lang="en-US" dirty="0" err="1" smtClean="0"/>
              <a:t>trypaflavin</a:t>
            </a:r>
            <a:r>
              <a:rPr lang="en-US" dirty="0" smtClean="0"/>
              <a:t>.</a:t>
            </a:r>
          </a:p>
          <a:p>
            <a:endParaRPr lang="en-US" dirty="0" smtClean="0"/>
          </a:p>
          <a:p>
            <a:r>
              <a:rPr lang="en-US" dirty="0" smtClean="0"/>
              <a:t>http://www.nature.com/milestones/milelight/full/milelight04.html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43</a:t>
            </a:fld>
            <a:endParaRPr lang="en-US"/>
          </a:p>
        </p:txBody>
      </p:sp>
    </p:spTree>
    <p:extLst>
      <p:ext uri="{BB962C8B-B14F-4D97-AF65-F5344CB8AC3E}">
        <p14:creationId xmlns:p14="http://schemas.microsoft.com/office/powerpoint/2010/main" val="4114498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http://www.cyto.purdue.edu/cdroms/cyto10a/cytometryhistory/individualhistories/tanke.html</a:t>
            </a:r>
          </a:p>
          <a:p>
            <a:endParaRPr lang="en-US" dirty="0" smtClean="0"/>
          </a:p>
          <a:p>
            <a:r>
              <a:rPr lang="en-US" dirty="0" smtClean="0"/>
              <a:t>http://www.cyto.purdue.edu/cdroms/cyto10a/cytometryhistory/individualhistories/ploem.html</a:t>
            </a:r>
          </a:p>
          <a:p>
            <a:endParaRPr lang="en-US" dirty="0" smtClean="0"/>
          </a:p>
          <a:p>
            <a:r>
              <a:rPr lang="en-US" dirty="0" smtClean="0"/>
              <a:t>http://www.nature.com/milestones/milelight/full/milelight04.html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44</a:t>
            </a:fld>
            <a:endParaRPr lang="en-US"/>
          </a:p>
        </p:txBody>
      </p:sp>
    </p:spTree>
    <p:extLst>
      <p:ext uri="{BB962C8B-B14F-4D97-AF65-F5344CB8AC3E}">
        <p14:creationId xmlns:p14="http://schemas.microsoft.com/office/powerpoint/2010/main" val="4098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http://www.semrock.com/bandwidth.aspx</a:t>
            </a:r>
          </a:p>
          <a:p>
            <a:endParaRPr lang="en-US" dirty="0" smtClean="0"/>
          </a:p>
          <a:p>
            <a:r>
              <a:rPr lang="en-US" dirty="0" smtClean="0"/>
              <a:t>Full Width at Half Maximum (FWHM)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50</a:t>
            </a:fld>
            <a:endParaRPr lang="en-US"/>
          </a:p>
        </p:txBody>
      </p:sp>
    </p:spTree>
    <p:extLst>
      <p:ext uri="{BB962C8B-B14F-4D97-AF65-F5344CB8AC3E}">
        <p14:creationId xmlns:p14="http://schemas.microsoft.com/office/powerpoint/2010/main" val="3419473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called Dichroic mirror</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51</a:t>
            </a:fld>
            <a:endParaRPr lang="en-US"/>
          </a:p>
        </p:txBody>
      </p:sp>
    </p:spTree>
    <p:extLst>
      <p:ext uri="{BB962C8B-B14F-4D97-AF65-F5344CB8AC3E}">
        <p14:creationId xmlns:p14="http://schemas.microsoft.com/office/powerpoint/2010/main" val="228954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a function's own </a:t>
            </a:r>
            <a:r>
              <a:rPr lang="en-US" dirty="0" smtClean="0">
                <a:hlinkClick r:id="rId3" tooltip="Bandwidth (signal processing)"/>
              </a:rPr>
              <a:t>bandwidth</a:t>
            </a:r>
            <a:r>
              <a:rPr lang="en-US" dirty="0" smtClean="0"/>
              <a:t> (B), as depicted above, the </a:t>
            </a:r>
            <a:r>
              <a:rPr lang="en-US" b="1" dirty="0" err="1" smtClean="0"/>
              <a:t>Nyquist</a:t>
            </a:r>
            <a:r>
              <a:rPr lang="en-US" b="1" dirty="0" smtClean="0"/>
              <a:t> criterion</a:t>
            </a:r>
            <a:r>
              <a:rPr lang="en-US" dirty="0" smtClean="0"/>
              <a:t> is often stated as f</a:t>
            </a:r>
            <a:r>
              <a:rPr lang="en-US" baseline="-25000" dirty="0" smtClean="0"/>
              <a:t>s</a:t>
            </a:r>
            <a:r>
              <a:rPr lang="en-US" dirty="0" smtClean="0"/>
              <a:t> &gt; 2B.  And 2B is called the </a:t>
            </a:r>
            <a:r>
              <a:rPr lang="en-US" b="1" dirty="0" err="1" smtClean="0"/>
              <a:t>Nyquist</a:t>
            </a:r>
            <a:r>
              <a:rPr lang="en-US" b="1" dirty="0" smtClean="0"/>
              <a:t> rate</a:t>
            </a:r>
            <a:r>
              <a:rPr lang="en-US" dirty="0" smtClean="0"/>
              <a:t> for functions with bandwidth B. When the </a:t>
            </a:r>
            <a:r>
              <a:rPr lang="en-US" dirty="0" err="1" smtClean="0"/>
              <a:t>Nyquist</a:t>
            </a:r>
            <a:r>
              <a:rPr lang="en-US" dirty="0" smtClean="0"/>
              <a:t> criterion is not met (B &gt; ½ f</a:t>
            </a:r>
            <a:r>
              <a:rPr lang="en-US" baseline="-25000" dirty="0" smtClean="0"/>
              <a:t>s</a:t>
            </a:r>
            <a:r>
              <a:rPr lang="en-US" dirty="0" smtClean="0"/>
              <a:t>), a condition called </a:t>
            </a:r>
            <a:r>
              <a:rPr lang="en-US" dirty="0" smtClean="0">
                <a:hlinkClick r:id="rId4" tooltip="Aliasing"/>
              </a:rPr>
              <a:t>aliasing</a:t>
            </a:r>
            <a:r>
              <a:rPr lang="en-US" dirty="0" smtClean="0"/>
              <a:t> occurs, which results in some inevitable differences between x(t) and a reconstructed function that has less bandwidth. In most cases, the differences are viewed as distortion.</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7</a:t>
            </a:fld>
            <a:endParaRPr lang="en-US"/>
          </a:p>
        </p:txBody>
      </p:sp>
    </p:spTree>
    <p:extLst>
      <p:ext uri="{BB962C8B-B14F-4D97-AF65-F5344CB8AC3E}">
        <p14:creationId xmlns:p14="http://schemas.microsoft.com/office/powerpoint/2010/main" val="2988361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dichroic filter</a:t>
            </a:r>
            <a:r>
              <a:rPr lang="en-US" dirty="0" smtClean="0"/>
              <a:t>, </a:t>
            </a:r>
            <a:r>
              <a:rPr lang="en-US" b="1" dirty="0" smtClean="0"/>
              <a:t>thin-film filter</a:t>
            </a:r>
            <a:r>
              <a:rPr lang="en-US" dirty="0" smtClean="0"/>
              <a:t>, or </a:t>
            </a:r>
            <a:r>
              <a:rPr lang="en-US" dirty="0" smtClean="0">
                <a:hlinkClick r:id="rId3" tooltip="Interference filter"/>
              </a:rPr>
              <a:t>interference filter</a:t>
            </a:r>
            <a:r>
              <a:rPr lang="en-US" dirty="0" smtClean="0"/>
              <a:t> is a very accurate </a:t>
            </a:r>
            <a:r>
              <a:rPr lang="en-US" dirty="0" smtClean="0">
                <a:hlinkClick r:id="rId4" tooltip="Color"/>
              </a:rPr>
              <a:t>color</a:t>
            </a:r>
            <a:r>
              <a:rPr lang="en-US" dirty="0" smtClean="0"/>
              <a:t> </a:t>
            </a:r>
            <a:r>
              <a:rPr lang="en-US" dirty="0" smtClean="0">
                <a:hlinkClick r:id="rId5" tooltip="Filter (optics)"/>
              </a:rPr>
              <a:t>filter</a:t>
            </a:r>
            <a:r>
              <a:rPr lang="en-US" dirty="0" smtClean="0"/>
              <a:t> used to selectively pass </a:t>
            </a:r>
            <a:r>
              <a:rPr lang="en-US" dirty="0" smtClean="0">
                <a:hlinkClick r:id="rId6" tooltip="Light"/>
              </a:rPr>
              <a:t>light</a:t>
            </a:r>
            <a:r>
              <a:rPr lang="en-US" dirty="0" smtClean="0"/>
              <a:t> of a small range of colors while </a:t>
            </a:r>
            <a:r>
              <a:rPr lang="en-US" dirty="0" smtClean="0">
                <a:hlinkClick r:id="rId7" tooltip="Reflection (physics)"/>
              </a:rPr>
              <a:t>reflecting</a:t>
            </a:r>
            <a:r>
              <a:rPr lang="en-US" dirty="0" smtClean="0"/>
              <a:t> other colors. By comparison, </a:t>
            </a:r>
            <a:r>
              <a:rPr lang="en-US" b="1" dirty="0" smtClean="0"/>
              <a:t>dichroic mirrors</a:t>
            </a:r>
            <a:r>
              <a:rPr lang="en-US" dirty="0" smtClean="0"/>
              <a:t> and </a:t>
            </a:r>
            <a:r>
              <a:rPr lang="en-US" b="1" dirty="0" smtClean="0"/>
              <a:t>dichroic reflectors</a:t>
            </a:r>
            <a:r>
              <a:rPr lang="en-US" dirty="0" smtClean="0"/>
              <a:t> tend to be characterized by the color(s) of light that they reflect, rather than the color(s) they pass. (See </a:t>
            </a:r>
            <a:r>
              <a:rPr lang="en-US" dirty="0" smtClean="0">
                <a:hlinkClick r:id="rId8" tooltip="Dichroism"/>
              </a:rPr>
              <a:t>dichroism</a:t>
            </a:r>
            <a:r>
              <a:rPr lang="en-US" dirty="0" smtClean="0"/>
              <a:t> for the etymology of the term.)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52</a:t>
            </a:fld>
            <a:endParaRPr lang="en-US"/>
          </a:p>
        </p:txBody>
      </p:sp>
    </p:spTree>
    <p:extLst>
      <p:ext uri="{BB962C8B-B14F-4D97-AF65-F5344CB8AC3E}">
        <p14:creationId xmlns:p14="http://schemas.microsoft.com/office/powerpoint/2010/main" val="1945634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dichroic filter</a:t>
            </a:r>
            <a:r>
              <a:rPr lang="en-US" dirty="0" smtClean="0"/>
              <a:t>, </a:t>
            </a:r>
            <a:r>
              <a:rPr lang="en-US" b="1" dirty="0" smtClean="0"/>
              <a:t>thin-film filter</a:t>
            </a:r>
            <a:r>
              <a:rPr lang="en-US" dirty="0" smtClean="0"/>
              <a:t>, or </a:t>
            </a:r>
            <a:r>
              <a:rPr lang="en-US" dirty="0" smtClean="0">
                <a:hlinkClick r:id="rId3" tooltip="Interference filter"/>
              </a:rPr>
              <a:t>interference filter</a:t>
            </a:r>
            <a:r>
              <a:rPr lang="en-US" dirty="0" smtClean="0"/>
              <a:t> is a very accurate </a:t>
            </a:r>
            <a:r>
              <a:rPr lang="en-US" dirty="0" smtClean="0">
                <a:hlinkClick r:id="rId4" tooltip="Color"/>
              </a:rPr>
              <a:t>color</a:t>
            </a:r>
            <a:r>
              <a:rPr lang="en-US" dirty="0" smtClean="0"/>
              <a:t> </a:t>
            </a:r>
            <a:r>
              <a:rPr lang="en-US" dirty="0" smtClean="0">
                <a:hlinkClick r:id="rId5" tooltip="Filter (optics)"/>
              </a:rPr>
              <a:t>filter</a:t>
            </a:r>
            <a:r>
              <a:rPr lang="en-US" dirty="0" smtClean="0"/>
              <a:t> used to selectively pass </a:t>
            </a:r>
            <a:r>
              <a:rPr lang="en-US" dirty="0" smtClean="0">
                <a:hlinkClick r:id="rId6" tooltip="Light"/>
              </a:rPr>
              <a:t>light</a:t>
            </a:r>
            <a:r>
              <a:rPr lang="en-US" dirty="0" smtClean="0"/>
              <a:t> of a small range of colors while </a:t>
            </a:r>
            <a:r>
              <a:rPr lang="en-US" dirty="0" smtClean="0">
                <a:hlinkClick r:id="rId7" tooltip="Reflection (physics)"/>
              </a:rPr>
              <a:t>reflecting</a:t>
            </a:r>
            <a:r>
              <a:rPr lang="en-US" dirty="0" smtClean="0"/>
              <a:t> other colors. By comparison, </a:t>
            </a:r>
            <a:r>
              <a:rPr lang="en-US" b="1" dirty="0" smtClean="0"/>
              <a:t>dichroic mirrors</a:t>
            </a:r>
            <a:r>
              <a:rPr lang="en-US" dirty="0" smtClean="0"/>
              <a:t> and </a:t>
            </a:r>
            <a:r>
              <a:rPr lang="en-US" b="1" dirty="0" smtClean="0"/>
              <a:t>dichroic reflectors</a:t>
            </a:r>
            <a:r>
              <a:rPr lang="en-US" dirty="0" smtClean="0"/>
              <a:t> tend to be characterized by the color(s) of light that they reflect, rather than the color(s) they pass. (See </a:t>
            </a:r>
            <a:r>
              <a:rPr lang="en-US" dirty="0" smtClean="0">
                <a:hlinkClick r:id="rId8" tooltip="Dichroism"/>
              </a:rPr>
              <a:t>dichroism</a:t>
            </a:r>
            <a:r>
              <a:rPr lang="en-US" dirty="0" smtClean="0"/>
              <a:t> for the etymology of the term.)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53</a:t>
            </a:fld>
            <a:endParaRPr lang="en-US"/>
          </a:p>
        </p:txBody>
      </p:sp>
    </p:spTree>
    <p:extLst>
      <p:ext uri="{BB962C8B-B14F-4D97-AF65-F5344CB8AC3E}">
        <p14:creationId xmlns:p14="http://schemas.microsoft.com/office/powerpoint/2010/main" val="3595626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dichroic filter</a:t>
            </a:r>
            <a:r>
              <a:rPr lang="en-US" dirty="0" smtClean="0"/>
              <a:t>, </a:t>
            </a:r>
            <a:r>
              <a:rPr lang="en-US" b="1" dirty="0" smtClean="0"/>
              <a:t>thin-film filter</a:t>
            </a:r>
            <a:r>
              <a:rPr lang="en-US" dirty="0" smtClean="0"/>
              <a:t>, or </a:t>
            </a:r>
            <a:r>
              <a:rPr lang="en-US" dirty="0" smtClean="0">
                <a:hlinkClick r:id="rId3" tooltip="Interference filter"/>
              </a:rPr>
              <a:t>interference filter</a:t>
            </a:r>
            <a:r>
              <a:rPr lang="en-US" dirty="0" smtClean="0"/>
              <a:t> is a very accurate </a:t>
            </a:r>
            <a:r>
              <a:rPr lang="en-US" dirty="0" smtClean="0">
                <a:hlinkClick r:id="rId4" tooltip="Color"/>
              </a:rPr>
              <a:t>color</a:t>
            </a:r>
            <a:r>
              <a:rPr lang="en-US" dirty="0" smtClean="0"/>
              <a:t> </a:t>
            </a:r>
            <a:r>
              <a:rPr lang="en-US" dirty="0" smtClean="0">
                <a:hlinkClick r:id="rId5" tooltip="Filter (optics)"/>
              </a:rPr>
              <a:t>filter</a:t>
            </a:r>
            <a:r>
              <a:rPr lang="en-US" dirty="0" smtClean="0"/>
              <a:t> used to selectively pass </a:t>
            </a:r>
            <a:r>
              <a:rPr lang="en-US" dirty="0" smtClean="0">
                <a:hlinkClick r:id="rId6" tooltip="Light"/>
              </a:rPr>
              <a:t>light</a:t>
            </a:r>
            <a:r>
              <a:rPr lang="en-US" dirty="0" smtClean="0"/>
              <a:t> of a small range of colors while </a:t>
            </a:r>
            <a:r>
              <a:rPr lang="en-US" dirty="0" smtClean="0">
                <a:hlinkClick r:id="rId7" tooltip="Reflection (physics)"/>
              </a:rPr>
              <a:t>reflecting</a:t>
            </a:r>
            <a:r>
              <a:rPr lang="en-US" dirty="0" smtClean="0"/>
              <a:t> other colors. By comparison, </a:t>
            </a:r>
            <a:r>
              <a:rPr lang="en-US" b="1" dirty="0" smtClean="0"/>
              <a:t>dichroic mirrors</a:t>
            </a:r>
            <a:r>
              <a:rPr lang="en-US" dirty="0" smtClean="0"/>
              <a:t> and </a:t>
            </a:r>
            <a:r>
              <a:rPr lang="en-US" b="1" dirty="0" smtClean="0"/>
              <a:t>dichroic reflectors</a:t>
            </a:r>
            <a:r>
              <a:rPr lang="en-US" dirty="0" smtClean="0"/>
              <a:t> tend to be characterized by the color(s) of light that they reflect, rather than the color(s) they pass. (See </a:t>
            </a:r>
            <a:r>
              <a:rPr lang="en-US" dirty="0" smtClean="0">
                <a:hlinkClick r:id="rId8" tooltip="Dichroism"/>
              </a:rPr>
              <a:t>dichroism</a:t>
            </a:r>
            <a:r>
              <a:rPr lang="en-US" dirty="0" smtClean="0"/>
              <a:t> for the etymology of the term.)</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54</a:t>
            </a:fld>
            <a:endParaRPr lang="en-US"/>
          </a:p>
        </p:txBody>
      </p:sp>
    </p:spTree>
    <p:extLst>
      <p:ext uri="{BB962C8B-B14F-4D97-AF65-F5344CB8AC3E}">
        <p14:creationId xmlns:p14="http://schemas.microsoft.com/office/powerpoint/2010/main" val="142994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Recent technological achievements in </a:t>
            </a:r>
            <a:r>
              <a:rPr lang="en-US" sz="1200" kern="1200" dirty="0" err="1" smtClean="0">
                <a:solidFill>
                  <a:schemeClr val="tx1"/>
                </a:solidFill>
                <a:latin typeface="+mn-lt"/>
                <a:ea typeface="+mn-ea"/>
                <a:cs typeface="+mn-cs"/>
              </a:rPr>
              <a:t>bandpass</a:t>
            </a:r>
            <a:r>
              <a:rPr lang="en-US" sz="1200" kern="1200" dirty="0" smtClean="0">
                <a:solidFill>
                  <a:schemeClr val="tx1"/>
                </a:solidFill>
                <a:latin typeface="+mn-lt"/>
                <a:ea typeface="+mn-ea"/>
                <a:cs typeface="+mn-cs"/>
              </a:rPr>
              <a:t> filter design have led to the relatively inexpensive construction of thin-film interference filters featuring major improvements in wavelength selection and transmission performance. These filters operate by transmitting a selected wavelength region with high efficiency while rejecting, through reflection and destructive interference, all other wavelengths. </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55</a:t>
            </a:fld>
            <a:endParaRPr lang="en-US"/>
          </a:p>
        </p:txBody>
      </p:sp>
    </p:spTree>
    <p:extLst>
      <p:ext uri="{BB962C8B-B14F-4D97-AF65-F5344CB8AC3E}">
        <p14:creationId xmlns:p14="http://schemas.microsoft.com/office/powerpoint/2010/main" val="127611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source detector</a:t>
            </a:r>
          </a:p>
          <a:p>
            <a:endParaRPr lang="en-US" dirty="0" smtClean="0"/>
          </a:p>
          <a:p>
            <a:r>
              <a:rPr lang="en-US" dirty="0" smtClean="0"/>
              <a:t>The two most popular photomultiplier designs have configurations that place the sensitive photocathode element either at the end (</a:t>
            </a:r>
            <a:r>
              <a:rPr lang="en-US" b="1" dirty="0" smtClean="0"/>
              <a:t>head-on</a:t>
            </a:r>
            <a:r>
              <a:rPr lang="en-US" dirty="0" smtClean="0"/>
              <a:t>) or on the side (</a:t>
            </a:r>
            <a:r>
              <a:rPr lang="en-US" b="1" dirty="0" smtClean="0"/>
              <a:t>side-on</a:t>
            </a:r>
            <a:r>
              <a:rPr lang="en-US" dirty="0" smtClean="0"/>
              <a:t>) of the vacuum tube (see Figure 3). Incident light is detected through a window at the top of the glass envelope in head-on designs, and through the curved side in side-on photomultipliers. Due to their high performance ratings and low cost, side-on photomultipliers are the most widely used tubes for general photometric applications, such as spectrophotometry, </a:t>
            </a:r>
            <a:r>
              <a:rPr lang="en-US" dirty="0" err="1" smtClean="0"/>
              <a:t>fluorimetry</a:t>
            </a:r>
            <a:r>
              <a:rPr lang="en-US" dirty="0" smtClean="0"/>
              <a:t>, and confocal microscopy. Side-on photomultipliers contain an opaque and relatively thick reflection-mode photocathode surrounded by a circular cage-like dynode element chain. Incident photoelectrons do not pass through the photocathode in a side-on photomultiplier, but instead are ejected from the front face and angled toward the first dynode element.</a:t>
            </a:r>
          </a:p>
          <a:p>
            <a:r>
              <a:rPr lang="en-US" dirty="0" smtClean="0"/>
              <a:t>In contrast, the photocathode in an end-on photomultiplier must be of precise thickness as well as composition, and is semi-transparent. The </a:t>
            </a:r>
            <a:r>
              <a:rPr lang="en-US" dirty="0" err="1" smtClean="0"/>
              <a:t>photoemissive</a:t>
            </a:r>
            <a:r>
              <a:rPr lang="en-US" dirty="0" smtClean="0"/>
              <a:t> material is deposited on the surface of an optical window so that electrons are emitted from the side of the photocathode opposite that of the incident radiation. If the photocathode is too thick, more photons will be absorbed but fewer photoelectrons will be emitted from the rear surface. Alternatively, if the photocathode is too thin, photons may pass straight through without being absorbed. Because of these differences in design, side-on photomultipliers having photocathodes of similar composition to head-on tubes often exhibit higher quantum efficiencies.</a:t>
            </a:r>
          </a:p>
          <a:p>
            <a:endParaRPr lang="en-US" dirty="0" smtClean="0"/>
          </a:p>
          <a:p>
            <a:r>
              <a:rPr lang="en-US" dirty="0" smtClean="0"/>
              <a:t>http://www.olympusmicro.com/primer/techniques/confocal/pmtintro.html</a:t>
            </a:r>
          </a:p>
          <a:p>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9153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http://microscopy.duke.edu/learn/introtomicroscopy/confocals.html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15</a:t>
            </a:fld>
            <a:endParaRPr lang="en-US"/>
          </a:p>
        </p:txBody>
      </p:sp>
    </p:spTree>
    <p:extLst>
      <p:ext uri="{BB962C8B-B14F-4D97-AF65-F5344CB8AC3E}">
        <p14:creationId xmlns:p14="http://schemas.microsoft.com/office/powerpoint/2010/main" val="360048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is evident in Figure 2, most photocathode materials have good response in the shorter wavelength regions of the visible and ultraviolet spectrum, between approximately 200 and 400 nanometers. Photomultipliers that have photocathodes composed of </a:t>
            </a:r>
            <a:r>
              <a:rPr lang="en-US" dirty="0" err="1" smtClean="0"/>
              <a:t>bialkali</a:t>
            </a:r>
            <a:r>
              <a:rPr lang="en-US" dirty="0" smtClean="0"/>
              <a:t> materials have a higher quantum efficiency and lower noise level in the green region of the spectrum (550-nanometers), while those with </a:t>
            </a:r>
            <a:r>
              <a:rPr lang="en-US" dirty="0" err="1" smtClean="0"/>
              <a:t>multialkali</a:t>
            </a:r>
            <a:r>
              <a:rPr lang="en-US" dirty="0" smtClean="0"/>
              <a:t> photocathodes respond better in the red and near-infrared. </a:t>
            </a:r>
            <a:r>
              <a:rPr lang="en-US" dirty="0" err="1" smtClean="0"/>
              <a:t>Bialkali</a:t>
            </a:r>
            <a:r>
              <a:rPr lang="en-US" dirty="0" smtClean="0"/>
              <a:t> photocathodes are composed of an alloy containing antimony and several alkali metals, such as </a:t>
            </a:r>
            <a:r>
              <a:rPr lang="en-US" b="1" dirty="0" smtClean="0"/>
              <a:t>rubidium, potassium, and cesium</a:t>
            </a:r>
            <a:r>
              <a:rPr lang="en-US" dirty="0" smtClean="0"/>
              <a:t>. The spectral response of </a:t>
            </a:r>
            <a:r>
              <a:rPr lang="en-US" dirty="0" err="1" smtClean="0"/>
              <a:t>bialkali</a:t>
            </a:r>
            <a:r>
              <a:rPr lang="en-US" dirty="0" smtClean="0"/>
              <a:t> photocathodes is excellent in the ultraviolet and blue regions, but drops quickly as visible wavelengths stretch into the green and red regions. </a:t>
            </a:r>
            <a:r>
              <a:rPr lang="en-US" dirty="0" err="1" smtClean="0"/>
              <a:t>Multialkali</a:t>
            </a:r>
            <a:r>
              <a:rPr lang="en-US" dirty="0" smtClean="0"/>
              <a:t> photocathodes (often referred to as </a:t>
            </a:r>
            <a:r>
              <a:rPr lang="en-US" b="1" dirty="0" smtClean="0"/>
              <a:t>S20</a:t>
            </a:r>
            <a:r>
              <a:rPr lang="en-US" dirty="0" smtClean="0"/>
              <a:t>) are composed of similar materials, but with the addition of </a:t>
            </a:r>
            <a:r>
              <a:rPr lang="en-US" b="1" dirty="0" smtClean="0"/>
              <a:t>at least three alkali metals</a:t>
            </a:r>
            <a:r>
              <a:rPr lang="en-US" dirty="0" smtClean="0"/>
              <a:t>, and have a wider spectral response region that extends into the red and near-infrared portions.</a:t>
            </a:r>
          </a:p>
          <a:p>
            <a:r>
              <a:rPr lang="en-US" dirty="0" smtClean="0"/>
              <a:t>Even with their superior gain characteristics, photomultipliers have some disadvantages when compared to other types of detectors. The gain and dark current performance of individual photomultipliers from the same production run can vary widely, often by a factor of 2 to 5 for a particular design. In addition, the devices can be damaged by exposure to high illumination levels, often requiring very long recovery times (some never recover from high intensity illumination). Modern photocathodes yield very good visible and ultraviolet performance, but sensitivity drops dramatically in the longer visible wavelengths and infrared. Photomultipliers require a stabilized high voltage power supply, which increases the cost of using these detectors. Finally, even in the most sensitive wavelength region, about two-thirds of the incident light is not detected by the photocathode and does not contribute to photomultiplier gain.</a:t>
            </a:r>
          </a:p>
          <a:p>
            <a:endParaRPr lang="en-US" dirty="0" smtClean="0"/>
          </a:p>
          <a:p>
            <a:r>
              <a:rPr lang="en-US" dirty="0" smtClean="0"/>
              <a:t>http://www.olympusmicro.com/primer/techniques/confocal/pmtintro.html</a:t>
            </a:r>
          </a:p>
          <a:p>
            <a:endParaRPr lang="en-US" dirty="0" smtClean="0"/>
          </a:p>
          <a:p>
            <a:r>
              <a:rPr lang="en-US" dirty="0" smtClean="0"/>
              <a:t>Picture from</a:t>
            </a:r>
          </a:p>
          <a:p>
            <a:r>
              <a:rPr lang="en-US" dirty="0" smtClean="0"/>
              <a:t>https://www.semrock.com/multimodal-nonlinear-optical-nlo-imaging.aspx</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16</a:t>
            </a:fld>
            <a:endParaRPr lang="en-US"/>
          </a:p>
        </p:txBody>
      </p:sp>
    </p:spTree>
    <p:extLst>
      <p:ext uri="{BB962C8B-B14F-4D97-AF65-F5344CB8AC3E}">
        <p14:creationId xmlns:p14="http://schemas.microsoft.com/office/powerpoint/2010/main" val="230952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examples of commonly used light detectors lacking spatial discrimination are the photomultiplier tube and the photodiode (illustrated in Figure 2). Both devices employ a photosensitive surface that captures incident photons and generates electronic charges that are sensed and amplified. Photomultiplier tubes (</a:t>
            </a:r>
            <a:r>
              <a:rPr lang="en-US" b="1" dirty="0" smtClean="0"/>
              <a:t>PMTs</a:t>
            </a:r>
            <a:r>
              <a:rPr lang="en-US" dirty="0" smtClean="0"/>
              <a:t>) are widely used in confocal microscopes and high-end automatic exposure bodies for film cameras as well as in spectrometers. These devices respond when photons impinge on a photocathode and liberate electrons that are accelerated toward an electron multiplier composed of a series of curved plates, known as dynodes.</a:t>
            </a:r>
          </a:p>
          <a:p>
            <a:endParaRPr lang="en-US" dirty="0" smtClean="0"/>
          </a:p>
          <a:p>
            <a:r>
              <a:rPr lang="en-US" dirty="0" smtClean="0"/>
              <a:t>Silicon photodiodes also respond rapidly to light by the generation of a current, but they do so without the huge gain that accompanies electron multiplication by the PMT. Photodiodes have a relatively flat response over the entire visible spectrum (Figure 3) with high quantum efficiency that ranges from 80 to 90 percent. Uniformity of the photosensitive surface is excellent and the dynamic range and response speed of these devices are among the highest of any light detector. However, silicon diodes produce a considerable amount of noise, (much of it thermal) resulting in relatively poor signal-to-noise under photon-limited conditions, such as are common in fluorescence microscopy. Photodiodes that incorporate limited gain have been developed (avalanche photodiodes, illustrated in Figure 2) and been utilized in some confocal and wide-field fluorescence microscopes. Although they have up to 300-fold gain, they exhibit significant dark noise even when cooled to 0° C.</a:t>
            </a:r>
          </a:p>
          <a:p>
            <a:endParaRPr lang="en-US" dirty="0" smtClean="0"/>
          </a:p>
          <a:p>
            <a:r>
              <a:rPr lang="en-US" dirty="0" smtClean="0"/>
              <a:t>http://hamamatsu.magnet.fsu.edu/articles/digitalimagingdetectors.html</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18</a:t>
            </a:fld>
            <a:endParaRPr lang="en-US"/>
          </a:p>
        </p:txBody>
      </p:sp>
    </p:spTree>
    <p:extLst>
      <p:ext uri="{BB962C8B-B14F-4D97-AF65-F5344CB8AC3E}">
        <p14:creationId xmlns:p14="http://schemas.microsoft.com/office/powerpoint/2010/main" val="43116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APD not linear. This can be good.</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t>19</a:t>
            </a:fld>
            <a:endParaRPr lang="en-US"/>
          </a:p>
        </p:txBody>
      </p:sp>
    </p:spTree>
    <p:extLst>
      <p:ext uri="{BB962C8B-B14F-4D97-AF65-F5344CB8AC3E}">
        <p14:creationId xmlns:p14="http://schemas.microsoft.com/office/powerpoint/2010/main" val="156584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Stained section of </a:t>
            </a:r>
            <a:r>
              <a:rPr lang="en-US" dirty="0" err="1" smtClean="0"/>
              <a:t>Taxus</a:t>
            </a:r>
            <a:r>
              <a:rPr lang="en-US" dirty="0" smtClean="0"/>
              <a:t> </a:t>
            </a:r>
            <a:r>
              <a:rPr lang="en-US" dirty="0" err="1" smtClean="0"/>
              <a:t>baccata</a:t>
            </a:r>
            <a:r>
              <a:rPr lang="en-US" dirty="0" smtClean="0"/>
              <a:t>, Sprout, 10x</a:t>
            </a:r>
          </a:p>
          <a:p>
            <a:r>
              <a:rPr lang="en-US" dirty="0" smtClean="0"/>
              <a:t>https://www.flickr.com/photos/wunderkanone/4244591261/</a:t>
            </a:r>
          </a:p>
          <a:p>
            <a:endParaRPr lang="en-US" dirty="0" smtClean="0"/>
          </a:p>
        </p:txBody>
      </p:sp>
      <p:sp>
        <p:nvSpPr>
          <p:cNvPr id="4" name="Slide Number Placeholder 3"/>
          <p:cNvSpPr>
            <a:spLocks noGrp="1"/>
          </p:cNvSpPr>
          <p:nvPr>
            <p:ph type="sldNum" sz="quarter" idx="10"/>
          </p:nvPr>
        </p:nvSpPr>
        <p:spPr>
          <a:xfrm>
            <a:off x="3963988" y="8818563"/>
            <a:ext cx="3032125" cy="465137"/>
          </a:xfrm>
          <a:prstGeom prst="rect">
            <a:avLst/>
          </a:prstGeom>
        </p:spPr>
        <p:txBody>
          <a:bodyPr/>
          <a:lstStyle/>
          <a:p>
            <a:pPr eaLnBrk="0" hangingPunct="0"/>
            <a:fld id="{0F8CCC05-CE10-4621-9106-9A60E06A83E3}" type="slidenum">
              <a:rPr lang="en-US" sz="2400" b="1" smtClean="0">
                <a:solidFill>
                  <a:prstClr val="black"/>
                </a:solidFill>
              </a:rPr>
              <a:pPr eaLnBrk="0" hangingPunct="0"/>
              <a:t>24</a:t>
            </a:fld>
            <a:endParaRPr lang="en-US" sz="2400" b="1">
              <a:solidFill>
                <a:prstClr val="black"/>
              </a:solidFill>
            </a:endParaRPr>
          </a:p>
        </p:txBody>
      </p:sp>
    </p:spTree>
    <p:extLst>
      <p:ext uri="{BB962C8B-B14F-4D97-AF65-F5344CB8AC3E}">
        <p14:creationId xmlns:p14="http://schemas.microsoft.com/office/powerpoint/2010/main" val="90354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Congratulations to </a:t>
            </a:r>
            <a:r>
              <a:rPr lang="en-US" dirty="0" err="1" smtClean="0"/>
              <a:t>Meii</a:t>
            </a:r>
            <a:r>
              <a:rPr lang="en-US" dirty="0" smtClean="0"/>
              <a:t> Chung of UT Austin, whose image of a </a:t>
            </a:r>
            <a:r>
              <a:rPr lang="en-US" dirty="0" err="1" smtClean="0"/>
              <a:t>Cerebratulus</a:t>
            </a:r>
            <a:r>
              <a:rPr lang="en-US" dirty="0" smtClean="0"/>
              <a:t> </a:t>
            </a:r>
            <a:r>
              <a:rPr lang="en-US" dirty="0" err="1" smtClean="0"/>
              <a:t>pilidium</a:t>
            </a:r>
            <a:r>
              <a:rPr lang="en-US" dirty="0" smtClean="0"/>
              <a:t> larva won first place in the latest voting round to choose a cover for Development from images taken by students of the 2010 Woods Hole Embryology course. </a:t>
            </a:r>
          </a:p>
          <a:p>
            <a:r>
              <a:rPr lang="en-US" dirty="0" smtClean="0"/>
              <a:t>http://mblembryology.stowers.org/Development%20Covers.html</a:t>
            </a:r>
          </a:p>
          <a:p>
            <a:endParaRPr lang="en-US" dirty="0" smtClean="0"/>
          </a:p>
          <a:p>
            <a:r>
              <a:rPr lang="en-US" dirty="0" smtClean="0"/>
              <a:t>Confocal image of a squid embryo. All nuclei are stained with DAPI (blue). </a:t>
            </a:r>
            <a:r>
              <a:rPr lang="en-US" dirty="0" err="1" smtClean="0"/>
              <a:t>Phalloidin</a:t>
            </a:r>
            <a:r>
              <a:rPr lang="en-US" dirty="0" smtClean="0"/>
              <a:t> staining reveals neural structures (red), while cilia on the surface of the embryo are highlighted by acetylated tubulin staining (green). This image was taken by </a:t>
            </a:r>
            <a:r>
              <a:rPr lang="en-US" dirty="0" err="1" smtClean="0"/>
              <a:t>Davalyn</a:t>
            </a:r>
            <a:r>
              <a:rPr lang="en-US" dirty="0" smtClean="0"/>
              <a:t> Powell (University of Colorado Denver). </a:t>
            </a:r>
            <a:endParaRPr lang="en-US" dirty="0"/>
          </a:p>
        </p:txBody>
      </p:sp>
      <p:sp>
        <p:nvSpPr>
          <p:cNvPr id="4" name="Slide Number Placeholder 3"/>
          <p:cNvSpPr>
            <a:spLocks noGrp="1"/>
          </p:cNvSpPr>
          <p:nvPr>
            <p:ph type="sldNum" sz="quarter" idx="10"/>
          </p:nvPr>
        </p:nvSpPr>
        <p:spPr>
          <a:xfrm>
            <a:off x="3963988" y="8818563"/>
            <a:ext cx="3032125" cy="465137"/>
          </a:xfrm>
          <a:prstGeom prst="rect">
            <a:avLst/>
          </a:prstGeom>
        </p:spPr>
        <p:txBody>
          <a:bodyPr/>
          <a:lstStyle/>
          <a:p>
            <a:pPr eaLnBrk="0" hangingPunct="0"/>
            <a:fld id="{0F8CCC05-CE10-4621-9106-9A60E06A83E3}" type="slidenum">
              <a:rPr lang="en-US" sz="2400" b="1" smtClean="0">
                <a:solidFill>
                  <a:prstClr val="black"/>
                </a:solidFill>
              </a:rPr>
              <a:pPr eaLnBrk="0" hangingPunct="0"/>
              <a:t>25</a:t>
            </a:fld>
            <a:endParaRPr lang="en-US" sz="2400" b="1">
              <a:solidFill>
                <a:prstClr val="black"/>
              </a:solidFill>
            </a:endParaRPr>
          </a:p>
        </p:txBody>
      </p:sp>
    </p:spTree>
    <p:extLst>
      <p:ext uri="{BB962C8B-B14F-4D97-AF65-F5344CB8AC3E}">
        <p14:creationId xmlns:p14="http://schemas.microsoft.com/office/powerpoint/2010/main" val="319334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0DED41F-AAED-4F5A-8DE7-587AA1943D9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66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E4313701-125E-48E4-B8E5-82993A28F23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460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A9CDB96-1FF8-42F6-8064-DF4BB1BF33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49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337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57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665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9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26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11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951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52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C6C19D7-90ED-4E76-A864-44A17FF533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6120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93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45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973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95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73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843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833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2262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714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952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AEEF6454-2FCF-430C-AC6A-8B85A0FB7EF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2913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597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2599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070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011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627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358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400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5734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9880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8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81EB7F75-8FAC-45B1-975C-C550E8CB46B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366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190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9534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145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80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007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715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12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32584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59474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34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33A2B916-4D18-46B8-92FE-01D2E468DD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1818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9234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101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693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87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723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328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158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700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377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81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711360F1-B5A4-44BA-BD21-D8EEE6D7A0C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4442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010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067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0415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2546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4236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4056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556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1952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73674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67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B609BB87-6C9B-4332-9E62-76CA3862DEB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587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5761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42029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35632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0937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02887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4449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442235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19156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53197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694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B20114BA-5E4B-4883-B706-A59C66C6D21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7996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90453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6157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7625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2000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291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6174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9898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43511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700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54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DFACDF-C952-4E69-AC46-B0F341D1978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31111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4506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4812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4655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47336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033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48983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0955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9BE36469-39CE-4D40-A3B0-ECF03701303C}" type="slidenum">
              <a:rPr lang="en-US" altLang="en-US" smtClean="0">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7647836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82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9828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83086747"/>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631134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57013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2365515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815C2364-0CCA-40A7-A3A5-B1918A91FA35}" type="datetimeFigureOut">
              <a:rPr lang="en-US" smtClean="0">
                <a:solidFill>
                  <a:prstClr val="white">
                    <a:tint val="75000"/>
                  </a:prstClr>
                </a:solidFill>
              </a:rPr>
              <a:pPr/>
              <a:t>1/24/2017</a:t>
            </a:fld>
            <a:endParaRPr lang="en-US">
              <a:solidFill>
                <a:prstClr val="white">
                  <a:tint val="75000"/>
                </a:prstClr>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B455A563-BF99-4C49-A510-8B25508FD0A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4245638"/>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9620392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file:///C:\Documents%20and%20Settings\Andres\My%20Documents\Grant%20Folder\seeHearingR21\fromFederico\zebrafish%20utricule_C001S0001-02.avi" TargetMode="External"/><Relationship Id="rId1" Type="http://schemas.microsoft.com/office/2007/relationships/media" Target="file:///C:\Documents%20and%20Settings\Andres\My%20Documents\Grant%20Folder\seeHearingR21\fromFederico\zebrafish%20utricule_C001S0001-02.avi"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19.jpe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olympus.magnet.fsu.edu/primer/java/filters/interference/index.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2.jpg"/><Relationship Id="rId4" Type="http://schemas.openxmlformats.org/officeDocument/2006/relationships/image" Target="../media/image4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5" name="Subtitle 4"/>
          <p:cNvSpPr>
            <a:spLocks noGrp="1"/>
          </p:cNvSpPr>
          <p:nvPr>
            <p:ph type="subTitle" idx="1"/>
          </p:nvPr>
        </p:nvSpPr>
        <p:spPr/>
        <p:txBody>
          <a:bodyPr/>
          <a:lstStyle/>
          <a:p>
            <a:r>
              <a:rPr lang="en-US" dirty="0" smtClean="0"/>
              <a:t>Lecture 06: </a:t>
            </a:r>
          </a:p>
          <a:p>
            <a:r>
              <a:rPr lang="en-US" dirty="0" smtClean="0"/>
              <a:t>Fluorescence Microscopy</a:t>
            </a:r>
          </a:p>
          <a:p>
            <a:r>
              <a:rPr lang="en-US" dirty="0"/>
              <a:t>Andres Collazo, Director Biological Imaging Facility</a:t>
            </a:r>
          </a:p>
          <a:p>
            <a:r>
              <a:rPr lang="en-US" dirty="0"/>
              <a:t>Wan-</a:t>
            </a:r>
            <a:r>
              <a:rPr lang="en-US" dirty="0" err="1"/>
              <a:t>Rong</a:t>
            </a:r>
            <a:r>
              <a:rPr lang="en-US" dirty="0"/>
              <a:t> (Sandy) Wong, Graduate Student, </a:t>
            </a:r>
            <a:r>
              <a:rPr lang="en-US" dirty="0" smtClean="0"/>
              <a:t>TA</a:t>
            </a:r>
            <a:endParaRPr lang="en-US" dirty="0"/>
          </a:p>
        </p:txBody>
      </p:sp>
    </p:spTree>
    <p:extLst>
      <p:ext uri="{BB962C8B-B14F-4D97-AF65-F5344CB8AC3E}">
        <p14:creationId xmlns:p14="http://schemas.microsoft.com/office/powerpoint/2010/main" val="214490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Temporal Resolution: Ultra High-Speed Video </a:t>
            </a:r>
          </a:p>
        </p:txBody>
      </p:sp>
      <p:sp>
        <p:nvSpPr>
          <p:cNvPr id="3" name="Content Placeholder 2"/>
          <p:cNvSpPr>
            <a:spLocks noGrp="1"/>
          </p:cNvSpPr>
          <p:nvPr>
            <p:ph sz="half" idx="1"/>
          </p:nvPr>
        </p:nvSpPr>
        <p:spPr/>
        <p:txBody>
          <a:bodyPr>
            <a:normAutofit fontScale="92500" lnSpcReduction="10000"/>
          </a:bodyPr>
          <a:lstStyle/>
          <a:p>
            <a:r>
              <a:rPr lang="en-US" dirty="0"/>
              <a:t>1000 fps is 1024x1024 </a:t>
            </a:r>
          </a:p>
          <a:p>
            <a:r>
              <a:rPr lang="en-US" dirty="0"/>
              <a:t>6000 fps reduced to 512x256, 1024x128, etc.</a:t>
            </a:r>
          </a:p>
          <a:p>
            <a:r>
              <a:rPr lang="en-US" dirty="0"/>
              <a:t>High Power LED System-36AD3500, </a:t>
            </a:r>
            <a:r>
              <a:rPr lang="en-US" dirty="0" err="1"/>
              <a:t>Lightspeed</a:t>
            </a:r>
            <a:r>
              <a:rPr lang="en-US" dirty="0"/>
              <a:t> Technologies, Campbell, CA </a:t>
            </a:r>
          </a:p>
          <a:p>
            <a:pPr lvl="1"/>
            <a:r>
              <a:rPr lang="en-US" dirty="0"/>
              <a:t>20/80 to 90/10 on/off </a:t>
            </a:r>
          </a:p>
          <a:p>
            <a:r>
              <a:rPr lang="en-US" dirty="0" err="1"/>
              <a:t>Fastcam</a:t>
            </a:r>
            <a:r>
              <a:rPr lang="en-US" dirty="0"/>
              <a:t> SA1 (</a:t>
            </a:r>
            <a:r>
              <a:rPr lang="en-US" dirty="0" err="1"/>
              <a:t>Photron</a:t>
            </a:r>
            <a:r>
              <a:rPr lang="en-US" dirty="0"/>
              <a:t>, San Diego, CA), 5400 fps at 1024x1024</a:t>
            </a:r>
          </a:p>
          <a:p>
            <a:endParaRPr lang="en-US" dirty="0"/>
          </a:p>
        </p:txBody>
      </p:sp>
      <p:pic>
        <p:nvPicPr>
          <p:cNvPr id="5" name="Picture 7" descr="6000fps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4225" y="1253067"/>
            <a:ext cx="3860800" cy="5223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754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83012" name="Rectangle 4"/>
          <p:cNvSpPr>
            <a:spLocks noGrp="1" noChangeArrowheads="1"/>
          </p:cNvSpPr>
          <p:nvPr>
            <p:ph type="title"/>
          </p:nvPr>
        </p:nvSpPr>
        <p:spPr>
          <a:xfrm>
            <a:off x="711200" y="381000"/>
            <a:ext cx="7721600" cy="1016000"/>
          </a:xfrm>
        </p:spPr>
        <p:txBody>
          <a:bodyPr anchor="t">
            <a:normAutofit/>
          </a:bodyPr>
          <a:lstStyle/>
          <a:p>
            <a:r>
              <a:rPr lang="en-US" altLang="en-US" sz="3200" dirty="0"/>
              <a:t>6000 fps movie played at 30 fps</a:t>
            </a:r>
          </a:p>
        </p:txBody>
      </p:sp>
      <p:pic>
        <p:nvPicPr>
          <p:cNvPr id="683013" name="zebrafish utricule_C001S0001-02.avi">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tretch>
            <a:fillRect/>
          </a:stretch>
        </p:blipFill>
        <p:spPr>
          <a:xfrm>
            <a:off x="1333500" y="1825625"/>
            <a:ext cx="6477000" cy="43497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550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30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83013"/>
                                        </p:tgtEl>
                                      </p:cBhvr>
                                    </p:cmd>
                                  </p:childTnLst>
                                </p:cTn>
                              </p:par>
                            </p:childTnLst>
                          </p:cTn>
                        </p:par>
                      </p:childTnLst>
                    </p:cTn>
                  </p:par>
                </p:childTnLst>
              </p:cTn>
              <p:nextCondLst>
                <p:cond evt="onClick" delay="0">
                  <p:tgtEl>
                    <p:spTgt spid="683013"/>
                  </p:tgtEl>
                </p:cond>
              </p:nextCondLst>
            </p:seq>
            <p:video>
              <p:cMediaNode>
                <p:cTn id="7" fill="hold" display="0">
                  <p:stCondLst>
                    <p:cond delay="indefinite"/>
                  </p:stCondLst>
                  <p:endCondLst>
                    <p:cond evt="onNext" delay="0">
                      <p:tgtEl>
                        <p:sldTgt/>
                      </p:tgtEl>
                    </p:cond>
                    <p:cond evt="onPrev" delay="0">
                      <p:tgtEl>
                        <p:sldTgt/>
                      </p:tgtEl>
                    </p:cond>
                  </p:endCondLst>
                </p:cTn>
                <p:tgtEl>
                  <p:spTgt spid="68301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Photomultiplier Tube (PMT)</a:t>
            </a:r>
          </a:p>
        </p:txBody>
      </p:sp>
      <p:sp>
        <p:nvSpPr>
          <p:cNvPr id="3" name="Content Placeholder 2"/>
          <p:cNvSpPr>
            <a:spLocks noGrp="1"/>
          </p:cNvSpPr>
          <p:nvPr>
            <p:ph idx="1"/>
          </p:nvPr>
        </p:nvSpPr>
        <p:spPr/>
        <p:txBody>
          <a:bodyPr/>
          <a:lstStyle/>
          <a:p>
            <a:r>
              <a:rPr lang="en-US" dirty="0"/>
              <a:t>PMTs use electric potential to amplify </a:t>
            </a:r>
            <a:r>
              <a:rPr lang="en-US" dirty="0" smtClean="0"/>
              <a:t>electrons</a:t>
            </a:r>
          </a:p>
          <a:p>
            <a:r>
              <a:rPr lang="en-US" dirty="0" smtClean="0"/>
              <a:t>Photons </a:t>
            </a:r>
            <a:r>
              <a:rPr lang="en-US" dirty="0"/>
              <a:t>impact a phosphor screen creating electrons</a:t>
            </a:r>
          </a:p>
          <a:p>
            <a:r>
              <a:rPr lang="en-US" dirty="0"/>
              <a:t>Electrons are multiplied by impacting other </a:t>
            </a:r>
            <a:r>
              <a:rPr lang="en-US" dirty="0" smtClean="0"/>
              <a:t>surfaces (Dynode chain)</a:t>
            </a:r>
            <a:endParaRPr lang="en-US" dirty="0"/>
          </a:p>
          <a:p>
            <a:r>
              <a:rPr lang="en-US" dirty="0"/>
              <a:t>Increasing the gain increases the number of electrons produced in a non-linear fashion</a:t>
            </a:r>
          </a:p>
          <a:p>
            <a:r>
              <a:rPr lang="en-US" dirty="0"/>
              <a:t>So increasing Gain increases </a:t>
            </a:r>
            <a:r>
              <a:rPr lang="en-US" dirty="0" smtClean="0"/>
              <a:t>signal</a:t>
            </a:r>
            <a:endParaRPr lang="en-US" dirty="0"/>
          </a:p>
        </p:txBody>
      </p:sp>
    </p:spTree>
    <p:extLst>
      <p:ext uri="{BB962C8B-B14F-4D97-AF65-F5344CB8AC3E}">
        <p14:creationId xmlns:p14="http://schemas.microsoft.com/office/powerpoint/2010/main" val="3061208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Photomultiplier </a:t>
            </a:r>
            <a:r>
              <a:rPr lang="en-US" dirty="0" smtClean="0"/>
              <a:t>Tube (PMT)</a:t>
            </a:r>
            <a:endParaRPr lang="en-US" dirty="0"/>
          </a:p>
        </p:txBody>
      </p:sp>
      <p:sp>
        <p:nvSpPr>
          <p:cNvPr id="3" name="Content Placeholder 2"/>
          <p:cNvSpPr>
            <a:spLocks noGrp="1"/>
          </p:cNvSpPr>
          <p:nvPr>
            <p:ph sz="half" idx="1"/>
          </p:nvPr>
        </p:nvSpPr>
        <p:spPr>
          <a:xfrm>
            <a:off x="628650" y="1825625"/>
            <a:ext cx="3534559" cy="4351338"/>
          </a:xfrm>
        </p:spPr>
        <p:txBody>
          <a:bodyPr/>
          <a:lstStyle/>
          <a:p>
            <a:r>
              <a:rPr lang="en-US" dirty="0" smtClean="0"/>
              <a:t>Two types of Photomultipliers</a:t>
            </a:r>
            <a:endParaRPr lang="en-US" dirty="0"/>
          </a:p>
          <a:p>
            <a:pPr lvl="1"/>
            <a:r>
              <a:rPr lang="en-US" dirty="0" smtClean="0"/>
              <a:t>Side-on, most popular due to high performance rating and low cost</a:t>
            </a:r>
          </a:p>
          <a:p>
            <a:pPr lvl="1"/>
            <a:r>
              <a:rPr lang="en-US" dirty="0" smtClean="0"/>
              <a:t>Head-on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59971"/>
            <a:ext cx="4086225" cy="20383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75" y="4206874"/>
            <a:ext cx="5048250" cy="2105025"/>
          </a:xfrm>
          <a:prstGeom prst="rect">
            <a:avLst/>
          </a:prstGeom>
        </p:spPr>
      </p:pic>
      <p:sp>
        <p:nvSpPr>
          <p:cNvPr id="10" name="Rectangle 9"/>
          <p:cNvSpPr/>
          <p:nvPr/>
        </p:nvSpPr>
        <p:spPr>
          <a:xfrm>
            <a:off x="7917628" y="3259567"/>
            <a:ext cx="597722" cy="33875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5628042" y="6142522"/>
            <a:ext cx="597722" cy="33875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3799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As with CCDs, PMTs have same Noise problems</a:t>
            </a:r>
            <a:endParaRPr lang="en-US" dirty="0"/>
          </a:p>
        </p:txBody>
      </p:sp>
      <p:sp>
        <p:nvSpPr>
          <p:cNvPr id="3" name="Content Placeholder 2"/>
          <p:cNvSpPr>
            <a:spLocks noGrp="1"/>
          </p:cNvSpPr>
          <p:nvPr>
            <p:ph idx="1"/>
          </p:nvPr>
        </p:nvSpPr>
        <p:spPr/>
        <p:txBody>
          <a:bodyPr/>
          <a:lstStyle/>
          <a:p>
            <a:r>
              <a:rPr lang="en-US" dirty="0" smtClean="0"/>
              <a:t>Shot noise</a:t>
            </a:r>
          </a:p>
          <a:p>
            <a:pPr lvl="1"/>
            <a:r>
              <a:rPr lang="en-US" dirty="0" smtClean="0"/>
              <a:t>Random fluctuations in the photon population</a:t>
            </a:r>
          </a:p>
          <a:p>
            <a:r>
              <a:rPr lang="en-US" dirty="0" smtClean="0"/>
              <a:t>Dark current</a:t>
            </a:r>
          </a:p>
          <a:p>
            <a:pPr lvl="1"/>
            <a:r>
              <a:rPr lang="en-US" dirty="0" smtClean="0"/>
              <a:t>Noise caused by spontaneous electron formation/accumulation in the wells (usually due to heat)</a:t>
            </a:r>
          </a:p>
          <a:p>
            <a:r>
              <a:rPr lang="en-US" dirty="0" smtClean="0"/>
              <a:t>Readout noise</a:t>
            </a:r>
          </a:p>
          <a:p>
            <a:pPr lvl="1"/>
            <a:r>
              <a:rPr lang="en-US" dirty="0" smtClean="0"/>
              <a:t>Grainy noise you see when you expose the chip with no light</a:t>
            </a:r>
          </a:p>
          <a:p>
            <a:endParaRPr lang="en-US" dirty="0"/>
          </a:p>
        </p:txBody>
      </p:sp>
    </p:spTree>
    <p:extLst>
      <p:ext uri="{BB962C8B-B14F-4D97-AF65-F5344CB8AC3E}">
        <p14:creationId xmlns:p14="http://schemas.microsoft.com/office/powerpoint/2010/main" val="2257368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The cost of increasing gain</a:t>
            </a:r>
            <a:endParaRPr lang="en-US" dirty="0"/>
          </a:p>
        </p:txBody>
      </p:sp>
      <p:sp>
        <p:nvSpPr>
          <p:cNvPr id="3" name="Content Placeholder 2"/>
          <p:cNvSpPr>
            <a:spLocks noGrp="1"/>
          </p:cNvSpPr>
          <p:nvPr>
            <p:ph idx="1"/>
          </p:nvPr>
        </p:nvSpPr>
        <p:spPr/>
        <p:txBody>
          <a:bodyPr>
            <a:normAutofit/>
          </a:bodyPr>
          <a:lstStyle/>
          <a:p>
            <a:r>
              <a:rPr lang="en-US" dirty="0"/>
              <a:t>More electrons means more noise</a:t>
            </a:r>
          </a:p>
          <a:p>
            <a:r>
              <a:rPr lang="en-US" dirty="0"/>
              <a:t>This is what causes the noise in scanning confocal images</a:t>
            </a:r>
          </a:p>
          <a:p>
            <a:pPr lvl="1"/>
            <a:r>
              <a:rPr lang="en-US" dirty="0"/>
              <a:t>Averaging can decrease the noise</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297"/>
          <a:stretch/>
        </p:blipFill>
        <p:spPr>
          <a:xfrm>
            <a:off x="1311536" y="3818966"/>
            <a:ext cx="4562139" cy="2581492"/>
          </a:xfrm>
          <a:prstGeom prst="rect">
            <a:avLst/>
          </a:prstGeom>
        </p:spPr>
      </p:pic>
    </p:spTree>
    <p:extLst>
      <p:ext uri="{BB962C8B-B14F-4D97-AF65-F5344CB8AC3E}">
        <p14:creationId xmlns:p14="http://schemas.microsoft.com/office/powerpoint/2010/main" val="3232199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a:t>Photomultiplier Tube (PMT)</a:t>
            </a:r>
          </a:p>
        </p:txBody>
      </p:sp>
      <p:sp>
        <p:nvSpPr>
          <p:cNvPr id="5" name="Content Placeholder 4"/>
          <p:cNvSpPr>
            <a:spLocks noGrp="1"/>
          </p:cNvSpPr>
          <p:nvPr>
            <p:ph sz="half" idx="1"/>
          </p:nvPr>
        </p:nvSpPr>
        <p:spPr/>
        <p:txBody>
          <a:bodyPr/>
          <a:lstStyle/>
          <a:p>
            <a:r>
              <a:rPr lang="en-US" dirty="0" smtClean="0"/>
              <a:t>PMTs less sensitive in the red</a:t>
            </a:r>
          </a:p>
          <a:p>
            <a:r>
              <a:rPr lang="en-US" dirty="0" smtClean="0"/>
              <a:t>Most PMTs </a:t>
            </a:r>
            <a:r>
              <a:rPr lang="en-US" dirty="0" err="1" smtClean="0"/>
              <a:t>multialkali</a:t>
            </a:r>
            <a:r>
              <a:rPr lang="en-US" dirty="0" smtClean="0"/>
              <a:t> photocathode material</a:t>
            </a:r>
          </a:p>
          <a:p>
            <a:r>
              <a:rPr lang="en-US" dirty="0" err="1" smtClean="0"/>
              <a:t>GaAsP</a:t>
            </a:r>
            <a:r>
              <a:rPr lang="en-US" dirty="0" smtClean="0"/>
              <a:t> detectors more sensitive</a:t>
            </a:r>
          </a:p>
          <a:p>
            <a:r>
              <a:rPr lang="en-US" dirty="0" smtClean="0"/>
              <a:t>Can buy PMTs that are more “green” sensitive or more “</a:t>
            </a:r>
            <a:r>
              <a:rPr lang="en-US" dirty="0" err="1" smtClean="0"/>
              <a:t>red”sensitive</a:t>
            </a:r>
            <a:endParaRPr lang="en-US" dirty="0" smtClean="0"/>
          </a:p>
          <a:p>
            <a:pPr lvl="1"/>
            <a:r>
              <a:rPr lang="en-US" dirty="0" smtClean="0"/>
              <a:t>But not much difference</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49" y="1825625"/>
            <a:ext cx="4334903" cy="3196535"/>
          </a:xfrm>
        </p:spPr>
      </p:pic>
    </p:spTree>
    <p:extLst>
      <p:ext uri="{BB962C8B-B14F-4D97-AF65-F5344CB8AC3E}">
        <p14:creationId xmlns:p14="http://schemas.microsoft.com/office/powerpoint/2010/main" val="1573530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Photomultiplier Tube (PMT)</a:t>
            </a:r>
          </a:p>
        </p:txBody>
      </p:sp>
      <p:sp>
        <p:nvSpPr>
          <p:cNvPr id="7" name="Content Placeholder 6"/>
          <p:cNvSpPr>
            <a:spLocks noGrp="1"/>
          </p:cNvSpPr>
          <p:nvPr>
            <p:ph idx="1"/>
          </p:nvPr>
        </p:nvSpPr>
        <p:spPr/>
        <p:txBody>
          <a:bodyPr/>
          <a:lstStyle/>
          <a:p>
            <a:r>
              <a:rPr lang="en-US" dirty="0" err="1" smtClean="0"/>
              <a:t>GaAsP</a:t>
            </a:r>
            <a:r>
              <a:rPr lang="en-US" dirty="0" smtClean="0"/>
              <a:t> detectors more sensitive but less linear than </a:t>
            </a:r>
            <a:r>
              <a:rPr lang="en-US" dirty="0" err="1" smtClean="0"/>
              <a:t>multialkali</a:t>
            </a:r>
            <a:r>
              <a:rPr lang="en-US" dirty="0" smtClean="0"/>
              <a:t> PMTs (Josh Brake &amp; Emily Wyatt Bi227)</a:t>
            </a:r>
            <a:endParaRPr lang="en-US" dirty="0"/>
          </a:p>
        </p:txBody>
      </p:sp>
      <p:sp>
        <p:nvSpPr>
          <p:cNvPr id="10" name="TextBox 9"/>
          <p:cNvSpPr txBox="1"/>
          <p:nvPr/>
        </p:nvSpPr>
        <p:spPr>
          <a:xfrm>
            <a:off x="1911066" y="6101657"/>
            <a:ext cx="769763" cy="461665"/>
          </a:xfrm>
          <a:prstGeom prst="rect">
            <a:avLst/>
          </a:prstGeom>
          <a:noFill/>
        </p:spPr>
        <p:txBody>
          <a:bodyPr wrap="none" rtlCol="0">
            <a:spAutoFit/>
          </a:bodyPr>
          <a:lstStyle/>
          <a:p>
            <a:r>
              <a:rPr lang="en-US" sz="2400" b="1" dirty="0" smtClean="0"/>
              <a:t>PMT</a:t>
            </a:r>
            <a:endParaRPr lang="en-US" sz="2400" b="1" dirty="0"/>
          </a:p>
        </p:txBody>
      </p:sp>
      <p:sp>
        <p:nvSpPr>
          <p:cNvPr id="11" name="TextBox 10"/>
          <p:cNvSpPr txBox="1"/>
          <p:nvPr/>
        </p:nvSpPr>
        <p:spPr>
          <a:xfrm>
            <a:off x="6357917" y="6101657"/>
            <a:ext cx="1005403" cy="461665"/>
          </a:xfrm>
          <a:prstGeom prst="rect">
            <a:avLst/>
          </a:prstGeom>
          <a:noFill/>
        </p:spPr>
        <p:txBody>
          <a:bodyPr wrap="none" rtlCol="0">
            <a:spAutoFit/>
          </a:bodyPr>
          <a:lstStyle/>
          <a:p>
            <a:r>
              <a:rPr lang="en-US" sz="2400" b="1" dirty="0" err="1" smtClean="0"/>
              <a:t>GaAsP</a:t>
            </a:r>
            <a:endParaRPr lang="en-US" sz="2400" b="1"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38" y="3181573"/>
            <a:ext cx="3749220" cy="24983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8870" y="3172716"/>
            <a:ext cx="3703498" cy="2508278"/>
          </a:xfrm>
          <a:prstGeom prst="rect">
            <a:avLst/>
          </a:prstGeom>
        </p:spPr>
      </p:pic>
      <p:cxnSp>
        <p:nvCxnSpPr>
          <p:cNvPr id="14" name="Straight Connector 13"/>
          <p:cNvCxnSpPr/>
          <p:nvPr/>
        </p:nvCxnSpPr>
        <p:spPr>
          <a:xfrm flipV="1">
            <a:off x="1308850" y="3589471"/>
            <a:ext cx="2250138" cy="1676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87670" y="3840481"/>
            <a:ext cx="1138517" cy="9412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226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Avalanche Photodiodes vs PMT</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0729" y="1690689"/>
            <a:ext cx="7622541" cy="4076053"/>
          </a:xfrm>
        </p:spPr>
      </p:pic>
      <p:sp>
        <p:nvSpPr>
          <p:cNvPr id="9" name="Rectangle 8"/>
          <p:cNvSpPr/>
          <p:nvPr/>
        </p:nvSpPr>
        <p:spPr>
          <a:xfrm>
            <a:off x="3722146" y="5464885"/>
            <a:ext cx="1043492" cy="30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023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845256" y="381000"/>
            <a:ext cx="7721600" cy="1016000"/>
          </a:xfrm>
        </p:spPr>
        <p:txBody>
          <a:bodyPr anchor="t">
            <a:normAutofit/>
          </a:bodyPr>
          <a:lstStyle/>
          <a:p>
            <a:r>
              <a:rPr lang="en-US" altLang="en-US" sz="3200" dirty="0"/>
              <a:t>Confocal Imaging: Avalanche Photodiodes</a:t>
            </a:r>
          </a:p>
        </p:txBody>
      </p:sp>
      <p:pic>
        <p:nvPicPr>
          <p:cNvPr id="792580" name="Picture 4" descr="100527_forAndres_HEI710_ChS_vs_APD_Page_1"/>
          <p:cNvPicPr>
            <a:picLocks noChangeAspect="1" noChangeArrowheads="1"/>
          </p:cNvPicPr>
          <p:nvPr/>
        </p:nvPicPr>
        <p:blipFill>
          <a:blip r:embed="rId3" cstate="print">
            <a:extLst>
              <a:ext uri="{28A0092B-C50C-407E-A947-70E740481C1C}">
                <a14:useLocalDpi xmlns:a14="http://schemas.microsoft.com/office/drawing/2010/main" val="0"/>
              </a:ext>
            </a:extLst>
          </a:blip>
          <a:srcRect l="5618" t="12375" r="5855" b="12634"/>
          <a:stretch>
            <a:fillRect/>
          </a:stretch>
        </p:blipFill>
        <p:spPr bwMode="auto">
          <a:xfrm>
            <a:off x="932745" y="1138767"/>
            <a:ext cx="7466188" cy="4888089"/>
          </a:xfrm>
          <a:prstGeom prst="rect">
            <a:avLst/>
          </a:prstGeom>
          <a:noFill/>
          <a:extLst>
            <a:ext uri="{909E8E84-426E-40DD-AFC4-6F175D3DCCD1}">
              <a14:hiddenFill xmlns:a14="http://schemas.microsoft.com/office/drawing/2010/main">
                <a:solidFill>
                  <a:srgbClr val="FFFFFF"/>
                </a:solidFill>
              </a14:hiddenFill>
            </a:ext>
          </a:extLst>
        </p:spPr>
      </p:pic>
      <p:sp>
        <p:nvSpPr>
          <p:cNvPr id="792581" name="Text Box 5"/>
          <p:cNvSpPr txBox="1">
            <a:spLocks noChangeArrowheads="1"/>
          </p:cNvSpPr>
          <p:nvPr/>
        </p:nvSpPr>
        <p:spPr bwMode="auto">
          <a:xfrm>
            <a:off x="3193345" y="6067778"/>
            <a:ext cx="2627642"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dirty="0">
                <a:solidFill>
                  <a:prstClr val="white"/>
                </a:solidFill>
              </a:rPr>
              <a:t>Cindy Chiu from David Prober’s Lab, Caltech</a:t>
            </a:r>
          </a:p>
        </p:txBody>
      </p:sp>
    </p:spTree>
    <p:extLst>
      <p:ext uri="{BB962C8B-B14F-4D97-AF65-F5344CB8AC3E}">
        <p14:creationId xmlns:p14="http://schemas.microsoft.com/office/powerpoint/2010/main" val="70488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Lecture </a:t>
            </a:r>
            <a:r>
              <a:rPr lang="en-US" sz="4000" dirty="0"/>
              <a:t>6: Fluorescence </a:t>
            </a:r>
            <a:r>
              <a:rPr lang="en-US" sz="4000" dirty="0" smtClean="0"/>
              <a:t>Microscopy</a:t>
            </a:r>
            <a:endParaRPr lang="en-US" sz="4000" dirty="0"/>
          </a:p>
        </p:txBody>
      </p:sp>
      <p:sp>
        <p:nvSpPr>
          <p:cNvPr id="3" name="Content Placeholder 2"/>
          <p:cNvSpPr>
            <a:spLocks noGrp="1"/>
          </p:cNvSpPr>
          <p:nvPr>
            <p:ph idx="1"/>
          </p:nvPr>
        </p:nvSpPr>
        <p:spPr/>
        <p:txBody>
          <a:bodyPr>
            <a:normAutofit/>
          </a:bodyPr>
          <a:lstStyle/>
          <a:p>
            <a:pPr eaLnBrk="0" fontAlgn="base" hangingPunct="0">
              <a:lnSpc>
                <a:spcPct val="130000"/>
              </a:lnSpc>
              <a:spcBef>
                <a:spcPct val="50000"/>
              </a:spcBef>
              <a:spcAft>
                <a:spcPct val="0"/>
              </a:spcAft>
            </a:pPr>
            <a:r>
              <a:rPr lang="en-US" altLang="en-US" dirty="0" smtClean="0">
                <a:solidFill>
                  <a:srgbClr val="000000"/>
                </a:solidFill>
              </a:rPr>
              <a:t>Detectors for Microscopy, Part 2</a:t>
            </a:r>
          </a:p>
          <a:p>
            <a:pPr lvl="1" eaLnBrk="0" fontAlgn="base" hangingPunct="0">
              <a:lnSpc>
                <a:spcPct val="130000"/>
              </a:lnSpc>
              <a:spcBef>
                <a:spcPct val="50000"/>
              </a:spcBef>
              <a:spcAft>
                <a:spcPct val="0"/>
              </a:spcAft>
            </a:pPr>
            <a:r>
              <a:rPr lang="en-US" altLang="en-US" dirty="0" smtClean="0">
                <a:solidFill>
                  <a:srgbClr val="000000"/>
                </a:solidFill>
              </a:rPr>
              <a:t>CMOS, PMT and APD</a:t>
            </a:r>
          </a:p>
          <a:p>
            <a:pPr eaLnBrk="0" fontAlgn="base" hangingPunct="0">
              <a:lnSpc>
                <a:spcPct val="130000"/>
              </a:lnSpc>
              <a:spcBef>
                <a:spcPct val="50000"/>
              </a:spcBef>
              <a:spcAft>
                <a:spcPct val="0"/>
              </a:spcAft>
            </a:pPr>
            <a:r>
              <a:rPr lang="en-US" altLang="en-US" dirty="0" smtClean="0">
                <a:solidFill>
                  <a:srgbClr val="000000"/>
                </a:solidFill>
              </a:rPr>
              <a:t>Phenomenon </a:t>
            </a:r>
            <a:r>
              <a:rPr lang="en-US" altLang="en-US" dirty="0">
                <a:solidFill>
                  <a:srgbClr val="000000"/>
                </a:solidFill>
              </a:rPr>
              <a:t>of Fluorescence</a:t>
            </a:r>
          </a:p>
          <a:p>
            <a:pPr lvl="1" eaLnBrk="0" fontAlgn="base" hangingPunct="0">
              <a:lnSpc>
                <a:spcPct val="130000"/>
              </a:lnSpc>
              <a:spcBef>
                <a:spcPct val="50000"/>
              </a:spcBef>
              <a:spcAft>
                <a:spcPct val="0"/>
              </a:spcAft>
            </a:pPr>
            <a:r>
              <a:rPr lang="en-US" altLang="en-US" dirty="0" smtClean="0">
                <a:solidFill>
                  <a:srgbClr val="000000"/>
                </a:solidFill>
              </a:rPr>
              <a:t>Energy </a:t>
            </a:r>
            <a:r>
              <a:rPr lang="en-US" altLang="en-US" dirty="0">
                <a:solidFill>
                  <a:srgbClr val="000000"/>
                </a:solidFill>
              </a:rPr>
              <a:t>Diagram</a:t>
            </a:r>
          </a:p>
          <a:p>
            <a:pPr lvl="1" eaLnBrk="0" fontAlgn="base" hangingPunct="0">
              <a:lnSpc>
                <a:spcPct val="130000"/>
              </a:lnSpc>
              <a:spcBef>
                <a:spcPct val="50000"/>
              </a:spcBef>
              <a:spcAft>
                <a:spcPct val="0"/>
              </a:spcAft>
            </a:pPr>
            <a:r>
              <a:rPr lang="en-US" altLang="en-US" dirty="0" smtClean="0">
                <a:solidFill>
                  <a:srgbClr val="000000"/>
                </a:solidFill>
              </a:rPr>
              <a:t>Rates </a:t>
            </a:r>
            <a:r>
              <a:rPr lang="en-US" altLang="en-US" dirty="0">
                <a:solidFill>
                  <a:srgbClr val="000000"/>
                </a:solidFill>
              </a:rPr>
              <a:t>of excitation, emission, ISC</a:t>
            </a:r>
          </a:p>
          <a:p>
            <a:pPr lvl="1" eaLnBrk="0" fontAlgn="base" hangingPunct="0">
              <a:lnSpc>
                <a:spcPct val="130000"/>
              </a:lnSpc>
              <a:spcBef>
                <a:spcPct val="50000"/>
              </a:spcBef>
              <a:spcAft>
                <a:spcPct val="0"/>
              </a:spcAft>
            </a:pPr>
            <a:r>
              <a:rPr lang="en-US" altLang="en-US" dirty="0" smtClean="0">
                <a:solidFill>
                  <a:srgbClr val="000000"/>
                </a:solidFill>
              </a:rPr>
              <a:t>Practical </a:t>
            </a:r>
            <a:r>
              <a:rPr lang="en-US" altLang="en-US" dirty="0">
                <a:solidFill>
                  <a:srgbClr val="000000"/>
                </a:solidFill>
              </a:rPr>
              <a:t>Issues</a:t>
            </a:r>
          </a:p>
          <a:p>
            <a:pPr lvl="2" eaLnBrk="0" fontAlgn="base" hangingPunct="0">
              <a:lnSpc>
                <a:spcPct val="130000"/>
              </a:lnSpc>
              <a:spcBef>
                <a:spcPct val="50000"/>
              </a:spcBef>
              <a:spcAft>
                <a:spcPct val="0"/>
              </a:spcAft>
            </a:pPr>
            <a:r>
              <a:rPr lang="en-US" altLang="en-US" dirty="0" smtClean="0">
                <a:solidFill>
                  <a:srgbClr val="000000"/>
                </a:solidFill>
              </a:rPr>
              <a:t>Lighting</a:t>
            </a:r>
            <a:r>
              <a:rPr lang="en-US" altLang="en-US" dirty="0">
                <a:solidFill>
                  <a:srgbClr val="000000"/>
                </a:solidFill>
              </a:rPr>
              <a:t>, </a:t>
            </a:r>
            <a:r>
              <a:rPr lang="en-US" altLang="en-US" dirty="0" smtClean="0">
                <a:solidFill>
                  <a:srgbClr val="000000"/>
                </a:solidFill>
              </a:rPr>
              <a:t>Filters</a:t>
            </a:r>
            <a:endParaRPr lang="en-US" altLang="en-US" dirty="0">
              <a:solidFill>
                <a:srgbClr val="000000"/>
              </a:solidFill>
            </a:endParaRPr>
          </a:p>
        </p:txBody>
      </p:sp>
    </p:spTree>
    <p:extLst>
      <p:ext uri="{BB962C8B-B14F-4D97-AF65-F5344CB8AC3E}">
        <p14:creationId xmlns:p14="http://schemas.microsoft.com/office/powerpoint/2010/main" val="4272086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Fluorescence Microscopy</a:t>
            </a:r>
            <a:endParaRPr lang="en-US" sz="5400" dirty="0"/>
          </a:p>
        </p:txBody>
      </p:sp>
      <p:sp>
        <p:nvSpPr>
          <p:cNvPr id="5" name="Text Placeholder 4"/>
          <p:cNvSpPr>
            <a:spLocks noGrp="1"/>
          </p:cNvSpPr>
          <p:nvPr>
            <p:ph type="body" idx="1"/>
          </p:nvPr>
        </p:nvSpPr>
        <p:spPr/>
        <p:txBody>
          <a:bodyPr/>
          <a:lstStyle/>
          <a:p>
            <a:r>
              <a:rPr lang="en-US" dirty="0" smtClean="0"/>
              <a:t>The Ultimate in Contrast</a:t>
            </a:r>
            <a:endParaRPr lang="en-US" dirty="0"/>
          </a:p>
        </p:txBody>
      </p:sp>
    </p:spTree>
    <p:extLst>
      <p:ext uri="{BB962C8B-B14F-4D97-AF65-F5344CB8AC3E}">
        <p14:creationId xmlns:p14="http://schemas.microsoft.com/office/powerpoint/2010/main" val="3800665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10-trans-illum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t="4546" r="2417" b="3030"/>
          <a:stretch>
            <a:fillRect/>
          </a:stretch>
        </p:blipFill>
        <p:spPr bwMode="auto">
          <a:xfrm>
            <a:off x="4748004" y="1840961"/>
            <a:ext cx="3767346" cy="43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p>
            <a:r>
              <a:rPr lang="en-US" altLang="en-US" sz="2400" dirty="0" smtClean="0">
                <a:solidFill>
                  <a:srgbClr val="000000"/>
                </a:solidFill>
              </a:rPr>
              <a:t>Thus Far, have considered compound microscope, and the microscope optics as a projection system (into eye)</a:t>
            </a:r>
            <a:endParaRPr lang="en-US" sz="2400" dirty="0"/>
          </a:p>
        </p:txBody>
      </p:sp>
      <p:sp>
        <p:nvSpPr>
          <p:cNvPr id="3" name="Content Placeholder 2"/>
          <p:cNvSpPr>
            <a:spLocks noGrp="1"/>
          </p:cNvSpPr>
          <p:nvPr>
            <p:ph sz="half" idx="1"/>
          </p:nvPr>
        </p:nvSpPr>
        <p:spPr/>
        <p:txBody>
          <a:bodyPr/>
          <a:lstStyle/>
          <a:p>
            <a:pPr eaLnBrk="0" fontAlgn="base" hangingPunct="0">
              <a:lnSpc>
                <a:spcPct val="100000"/>
              </a:lnSpc>
              <a:spcBef>
                <a:spcPct val="50000"/>
              </a:spcBef>
              <a:spcAft>
                <a:spcPct val="0"/>
              </a:spcAft>
            </a:pPr>
            <a:r>
              <a:rPr lang="en-US" altLang="en-US" dirty="0" smtClean="0">
                <a:solidFill>
                  <a:srgbClr val="000000"/>
                </a:solidFill>
              </a:rPr>
              <a:t>Deliver light to the specimen</a:t>
            </a:r>
          </a:p>
          <a:p>
            <a:pPr eaLnBrk="0" fontAlgn="base" hangingPunct="0">
              <a:lnSpc>
                <a:spcPct val="100000"/>
              </a:lnSpc>
              <a:spcBef>
                <a:spcPct val="50000"/>
              </a:spcBef>
              <a:spcAft>
                <a:spcPct val="0"/>
              </a:spcAft>
            </a:pPr>
            <a:r>
              <a:rPr lang="en-US" altLang="en-US" dirty="0" smtClean="0">
                <a:solidFill>
                  <a:srgbClr val="000000"/>
                </a:solidFill>
              </a:rPr>
              <a:t>Image light from the specimen</a:t>
            </a:r>
          </a:p>
          <a:p>
            <a:pPr eaLnBrk="0" fontAlgn="base" hangingPunct="0">
              <a:lnSpc>
                <a:spcPct val="100000"/>
              </a:lnSpc>
              <a:spcBef>
                <a:spcPct val="50000"/>
              </a:spcBef>
              <a:spcAft>
                <a:spcPct val="0"/>
              </a:spcAft>
            </a:pPr>
            <a:r>
              <a:rPr lang="en-US" altLang="en-US" dirty="0" smtClean="0">
                <a:solidFill>
                  <a:srgbClr val="000000"/>
                </a:solidFill>
              </a:rPr>
              <a:t>Contrast from light absorbed, diffracted</a:t>
            </a:r>
          </a:p>
        </p:txBody>
      </p:sp>
    </p:spTree>
    <p:extLst>
      <p:ext uri="{BB962C8B-B14F-4D97-AF65-F5344CB8AC3E}">
        <p14:creationId xmlns:p14="http://schemas.microsoft.com/office/powerpoint/2010/main" val="2870800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0265"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smtClean="0">
                <a:solidFill>
                  <a:srgbClr val="FF0000"/>
                </a:solidFill>
                <a:latin typeface="Calibri" panose="020F0502020204030204"/>
              </a:rPr>
              <a:t>Reflected (Incident) </a:t>
            </a:r>
            <a:r>
              <a:rPr lang="en-US" altLang="en-US" dirty="0">
                <a:solidFill>
                  <a:srgbClr val="FF0000"/>
                </a:solidFill>
                <a:latin typeface="Calibri" panose="020F0502020204030204"/>
              </a:rPr>
              <a:t>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6" name="Title 4"/>
          <p:cNvSpPr txBox="1">
            <a:spLocks/>
          </p:cNvSpPr>
          <p:nvPr/>
        </p:nvSpPr>
        <p:spPr>
          <a:xfrm>
            <a:off x="628650" y="365128"/>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Illumination Techniques - Overview</a:t>
            </a:r>
            <a:endParaRPr lang="en-US" sz="3600" dirty="0"/>
          </a:p>
        </p:txBody>
      </p:sp>
    </p:spTree>
    <p:extLst>
      <p:ext uri="{BB962C8B-B14F-4D97-AF65-F5344CB8AC3E}">
        <p14:creationId xmlns:p14="http://schemas.microsoft.com/office/powerpoint/2010/main" val="407401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600" dirty="0" smtClean="0"/>
              <a:t>What we want in a microscope</a:t>
            </a:r>
            <a:endParaRPr lang="en-US" sz="3600" dirty="0"/>
          </a:p>
        </p:txBody>
      </p:sp>
      <p:sp>
        <p:nvSpPr>
          <p:cNvPr id="7" name="Content Placeholder 6"/>
          <p:cNvSpPr>
            <a:spLocks noGrp="1"/>
          </p:cNvSpPr>
          <p:nvPr>
            <p:ph sz="half" idx="1"/>
          </p:nvPr>
        </p:nvSpPr>
        <p:spPr/>
        <p:txBody>
          <a:bodyPr/>
          <a:lstStyle/>
          <a:p>
            <a:r>
              <a:rPr lang="en-US" dirty="0" smtClean="0"/>
              <a:t>Resolution</a:t>
            </a:r>
            <a:endParaRPr lang="en-US" dirty="0"/>
          </a:p>
        </p:txBody>
      </p:sp>
      <p:sp>
        <p:nvSpPr>
          <p:cNvPr id="8" name="Content Placeholder 7"/>
          <p:cNvSpPr>
            <a:spLocks noGrp="1"/>
          </p:cNvSpPr>
          <p:nvPr>
            <p:ph sz="half" idx="2"/>
          </p:nvPr>
        </p:nvSpPr>
        <p:spPr/>
        <p:txBody>
          <a:bodyPr/>
          <a:lstStyle/>
          <a:p>
            <a:r>
              <a:rPr lang="en-US" dirty="0" smtClean="0"/>
              <a:t>Contrast</a:t>
            </a:r>
            <a:endParaRPr lang="en-US" dirty="0"/>
          </a:p>
        </p:txBody>
      </p:sp>
      <p:pic>
        <p:nvPicPr>
          <p:cNvPr id="9" name="Picture 8"/>
          <p:cNvPicPr>
            <a:picLocks noChangeAspect="1"/>
          </p:cNvPicPr>
          <p:nvPr/>
        </p:nvPicPr>
        <p:blipFill>
          <a:blip r:embed="rId2"/>
          <a:stretch>
            <a:fillRect/>
          </a:stretch>
        </p:blipFill>
        <p:spPr>
          <a:xfrm>
            <a:off x="4629151" y="2778940"/>
            <a:ext cx="2834886" cy="2444708"/>
          </a:xfrm>
          <a:prstGeom prst="rect">
            <a:avLst/>
          </a:prstGeom>
        </p:spPr>
      </p:pic>
      <p:sp>
        <p:nvSpPr>
          <p:cNvPr id="11" name="Oval 10"/>
          <p:cNvSpPr/>
          <p:nvPr/>
        </p:nvSpPr>
        <p:spPr>
          <a:xfrm>
            <a:off x="663286" y="3302667"/>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830836" y="3302667"/>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725183" y="3302667"/>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2096825" y="3302666"/>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3227793" y="3276600"/>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28866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Comparing Contrast Methods</a:t>
            </a:r>
            <a:endParaRPr lang="en-US" sz="3600" dirty="0"/>
          </a:p>
        </p:txBody>
      </p:sp>
      <p:sp>
        <p:nvSpPr>
          <p:cNvPr id="3" name="Content Placeholder 2"/>
          <p:cNvSpPr>
            <a:spLocks noGrp="1"/>
          </p:cNvSpPr>
          <p:nvPr>
            <p:ph sz="half" idx="1"/>
          </p:nvPr>
        </p:nvSpPr>
        <p:spPr/>
        <p:txBody>
          <a:bodyPr/>
          <a:lstStyle/>
          <a:p>
            <a:r>
              <a:rPr lang="en-US" dirty="0"/>
              <a:t>Transparent specimen contrast</a:t>
            </a:r>
          </a:p>
          <a:p>
            <a:pPr lvl="1"/>
            <a:r>
              <a:rPr lang="en-US" dirty="0"/>
              <a:t>Bright field 2-5%</a:t>
            </a:r>
          </a:p>
          <a:p>
            <a:pPr lvl="1"/>
            <a:r>
              <a:rPr lang="en-US" dirty="0"/>
              <a:t>Phase &amp; DIC 15-20%</a:t>
            </a:r>
          </a:p>
          <a:p>
            <a:pPr lvl="1"/>
            <a:r>
              <a:rPr lang="en-US" dirty="0"/>
              <a:t>Stained specimen 25%</a:t>
            </a:r>
          </a:p>
          <a:p>
            <a:pPr lvl="1"/>
            <a:r>
              <a:rPr lang="en-US" dirty="0"/>
              <a:t>Dark field 60</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321" y="2003778"/>
            <a:ext cx="3488267" cy="149013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33954"/>
          <a:stretch/>
        </p:blipFill>
        <p:spPr>
          <a:xfrm>
            <a:off x="4721321" y="3817516"/>
            <a:ext cx="3508279" cy="2239324"/>
          </a:xfrm>
          <a:prstGeom prst="rect">
            <a:avLst/>
          </a:prstGeom>
        </p:spPr>
      </p:pic>
      <p:sp>
        <p:nvSpPr>
          <p:cNvPr id="13" name="Rectangle 12"/>
          <p:cNvSpPr/>
          <p:nvPr/>
        </p:nvSpPr>
        <p:spPr>
          <a:xfrm>
            <a:off x="6739467" y="3361267"/>
            <a:ext cx="609600" cy="270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Rectangle 13"/>
          <p:cNvSpPr/>
          <p:nvPr/>
        </p:nvSpPr>
        <p:spPr>
          <a:xfrm>
            <a:off x="6942667" y="5867400"/>
            <a:ext cx="948267" cy="270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000" y="4227794"/>
            <a:ext cx="2032000" cy="1348740"/>
          </a:xfrm>
          <a:prstGeom prst="rect">
            <a:avLst/>
          </a:prstGeom>
        </p:spPr>
      </p:pic>
      <p:sp>
        <p:nvSpPr>
          <p:cNvPr id="4" name="TextBox 3"/>
          <p:cNvSpPr txBox="1"/>
          <p:nvPr/>
        </p:nvSpPr>
        <p:spPr>
          <a:xfrm>
            <a:off x="1179099" y="5664200"/>
            <a:ext cx="3424335" cy="242823"/>
          </a:xfrm>
          <a:prstGeom prst="rect">
            <a:avLst/>
          </a:prstGeom>
          <a:noFill/>
        </p:spPr>
        <p:txBody>
          <a:bodyPr wrap="none" rtlCol="0">
            <a:spAutoFit/>
          </a:bodyPr>
          <a:lstStyle/>
          <a:p>
            <a:pPr fontAlgn="base">
              <a:spcBef>
                <a:spcPct val="0"/>
              </a:spcBef>
              <a:spcAft>
                <a:spcPct val="0"/>
              </a:spcAft>
            </a:pPr>
            <a:r>
              <a:rPr lang="en-US" sz="978" dirty="0">
                <a:solidFill>
                  <a:prstClr val="black"/>
                </a:solidFill>
                <a:latin typeface="Arial" panose="020B0604020202020204" pitchFamily="34" charset="0"/>
              </a:rPr>
              <a:t>https://www.flickr.com/photos/wunderkanone/4244591261</a:t>
            </a:r>
          </a:p>
        </p:txBody>
      </p:sp>
    </p:spTree>
    <p:extLst>
      <p:ext uri="{BB962C8B-B14F-4D97-AF65-F5344CB8AC3E}">
        <p14:creationId xmlns:p14="http://schemas.microsoft.com/office/powerpoint/2010/main" val="3312990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The Ultimate Contrast</a:t>
            </a:r>
            <a:endParaRPr lang="en-US" sz="3600" dirty="0"/>
          </a:p>
        </p:txBody>
      </p:sp>
      <p:sp>
        <p:nvSpPr>
          <p:cNvPr id="3" name="Content Placeholder 2"/>
          <p:cNvSpPr>
            <a:spLocks noGrp="1"/>
          </p:cNvSpPr>
          <p:nvPr>
            <p:ph sz="half" idx="1"/>
          </p:nvPr>
        </p:nvSpPr>
        <p:spPr/>
        <p:txBody>
          <a:bodyPr/>
          <a:lstStyle/>
          <a:p>
            <a:r>
              <a:rPr lang="en-US" dirty="0"/>
              <a:t>Transparent specimen contrast</a:t>
            </a:r>
          </a:p>
          <a:p>
            <a:pPr lvl="1"/>
            <a:r>
              <a:rPr lang="en-US" dirty="0"/>
              <a:t>Bright field 2-5%</a:t>
            </a:r>
          </a:p>
          <a:p>
            <a:pPr lvl="1"/>
            <a:r>
              <a:rPr lang="en-US" dirty="0"/>
              <a:t>Phase &amp; DIC 15-20%</a:t>
            </a:r>
          </a:p>
          <a:p>
            <a:pPr lvl="1"/>
            <a:r>
              <a:rPr lang="en-US" dirty="0"/>
              <a:t>Stained specimen 25%</a:t>
            </a:r>
          </a:p>
          <a:p>
            <a:pPr lvl="1"/>
            <a:r>
              <a:rPr lang="en-US" dirty="0"/>
              <a:t>Dark field 60%</a:t>
            </a:r>
          </a:p>
          <a:p>
            <a:pPr lvl="1"/>
            <a:r>
              <a:rPr lang="en-US" dirty="0"/>
              <a:t>Fluorescence 75</a:t>
            </a:r>
            <a:r>
              <a:rPr lang="en-US" dirty="0" smtClean="0"/>
              <a:t>%</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2800" y="2003778"/>
            <a:ext cx="3454400" cy="34544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735" y="4491680"/>
            <a:ext cx="2205284" cy="1764228"/>
          </a:xfrm>
          <a:prstGeom prst="rect">
            <a:avLst/>
          </a:prstGeom>
        </p:spPr>
      </p:pic>
    </p:spTree>
    <p:extLst>
      <p:ext uri="{BB962C8B-B14F-4D97-AF65-F5344CB8AC3E}">
        <p14:creationId xmlns:p14="http://schemas.microsoft.com/office/powerpoint/2010/main" val="352509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0722" name="Oval 1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30723" name="Text Box 2"/>
          <p:cNvSpPr txBox="1">
            <a:spLocks noChangeArrowheads="1"/>
          </p:cNvSpPr>
          <p:nvPr/>
        </p:nvSpPr>
        <p:spPr bwMode="auto">
          <a:xfrm>
            <a:off x="454025" y="365125"/>
            <a:ext cx="75469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Transmitted light microscopy:  photons out of the microscope are some fraction of the photons in</a:t>
            </a:r>
          </a:p>
          <a:p>
            <a:pPr eaLnBrk="0" fontAlgn="base" hangingPunct="0">
              <a:spcBef>
                <a:spcPct val="50000"/>
              </a:spcBef>
              <a:spcAft>
                <a:spcPct val="0"/>
              </a:spcAft>
            </a:pPr>
            <a:r>
              <a:rPr lang="en-US" altLang="en-US">
                <a:solidFill>
                  <a:srgbClr val="FFFFFF"/>
                </a:solidFill>
              </a:rPr>
              <a:t>Now, turn our attention to fluorescence, based on the absorption and re-emission of photons</a:t>
            </a:r>
          </a:p>
        </p:txBody>
      </p:sp>
      <p:grpSp>
        <p:nvGrpSpPr>
          <p:cNvPr id="30724" name="Group 8"/>
          <p:cNvGrpSpPr>
            <a:grpSpLocks/>
          </p:cNvGrpSpPr>
          <p:nvPr/>
        </p:nvGrpSpPr>
        <p:grpSpPr bwMode="auto">
          <a:xfrm rot="1021199">
            <a:off x="609600" y="3505200"/>
            <a:ext cx="3886200" cy="228600"/>
            <a:chOff x="957" y="3292"/>
            <a:chExt cx="2671" cy="280"/>
          </a:xfrm>
        </p:grpSpPr>
        <p:sp>
          <p:nvSpPr>
            <p:cNvPr id="30729" name="Freeform 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30" name="Line 7"/>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0725" name="Group 9"/>
          <p:cNvGrpSpPr>
            <a:grpSpLocks/>
          </p:cNvGrpSpPr>
          <p:nvPr/>
        </p:nvGrpSpPr>
        <p:grpSpPr bwMode="auto">
          <a:xfrm rot="-1240320">
            <a:off x="4343400" y="3352800"/>
            <a:ext cx="4037013" cy="241300"/>
            <a:chOff x="957" y="3292"/>
            <a:chExt cx="2671" cy="280"/>
          </a:xfrm>
        </p:grpSpPr>
        <p:sp>
          <p:nvSpPr>
            <p:cNvPr id="30727" name="Freeform 10"/>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28" name="Line 11"/>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0726" name="Text Box 13"/>
          <p:cNvSpPr txBox="1">
            <a:spLocks noChangeArrowheads="1"/>
          </p:cNvSpPr>
          <p:nvPr/>
        </p:nvSpPr>
        <p:spPr bwMode="auto">
          <a:xfrm>
            <a:off x="4430713" y="4194175"/>
            <a:ext cx="43322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Fluorescent Dye</a:t>
            </a:r>
          </a:p>
          <a:p>
            <a:pPr eaLnBrk="0" fontAlgn="base" hangingPunct="0">
              <a:spcBef>
                <a:spcPct val="50000"/>
              </a:spcBef>
              <a:spcAft>
                <a:spcPct val="0"/>
              </a:spcAft>
            </a:pPr>
            <a:r>
              <a:rPr lang="en-US" altLang="en-US">
                <a:solidFill>
                  <a:srgbClr val="FFFFFF"/>
                </a:solidFill>
              </a:rPr>
              <a:t>   Dipole antenna</a:t>
            </a:r>
          </a:p>
          <a:p>
            <a:pPr eaLnBrk="0" fontAlgn="base" hangingPunct="0">
              <a:spcBef>
                <a:spcPct val="50000"/>
              </a:spcBef>
              <a:spcAft>
                <a:spcPct val="0"/>
              </a:spcAft>
            </a:pPr>
            <a:r>
              <a:rPr lang="en-US" altLang="en-US">
                <a:solidFill>
                  <a:srgbClr val="FFFFFF"/>
                </a:solidFill>
              </a:rPr>
              <a:t>      Delocalized electrons</a:t>
            </a:r>
          </a:p>
          <a:p>
            <a:pPr eaLnBrk="0" fontAlgn="base" hangingPunct="0">
              <a:spcBef>
                <a:spcPct val="50000"/>
              </a:spcBef>
              <a:spcAft>
                <a:spcPct val="0"/>
              </a:spcAft>
            </a:pPr>
            <a:r>
              <a:rPr lang="en-US" altLang="en-US">
                <a:solidFill>
                  <a:srgbClr val="FFFFFF"/>
                </a:solidFill>
              </a:rPr>
              <a:t>   Longer dipole, longer </a:t>
            </a:r>
            <a:r>
              <a:rPr lang="en-US" altLang="en-US" sz="2800">
                <a:solidFill>
                  <a:srgbClr val="FFFFFF"/>
                </a:solidFill>
                <a:latin typeface="Symbol" panose="05050102010706020507" pitchFamily="18" charset="2"/>
              </a:rPr>
              <a:t>l</a:t>
            </a:r>
            <a:endParaRPr lang="en-US" altLang="en-US">
              <a:solidFill>
                <a:srgbClr val="FFFFFF"/>
              </a:solidFill>
            </a:endParaRPr>
          </a:p>
        </p:txBody>
      </p:sp>
    </p:spTree>
    <p:extLst>
      <p:ext uri="{BB962C8B-B14F-4D97-AF65-F5344CB8AC3E}">
        <p14:creationId xmlns:p14="http://schemas.microsoft.com/office/powerpoint/2010/main" val="2143870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Fluorescence</a:t>
            </a:r>
            <a:endParaRPr lang="en-US" dirty="0"/>
          </a:p>
        </p:txBody>
      </p:sp>
      <p:sp>
        <p:nvSpPr>
          <p:cNvPr id="3" name="Content Placeholder 2"/>
          <p:cNvSpPr>
            <a:spLocks noGrp="1"/>
          </p:cNvSpPr>
          <p:nvPr>
            <p:ph idx="1"/>
          </p:nvPr>
        </p:nvSpPr>
        <p:spPr/>
        <p:txBody>
          <a:bodyPr>
            <a:normAutofit lnSpcReduction="10000"/>
          </a:bodyPr>
          <a:lstStyle/>
          <a:p>
            <a:r>
              <a:rPr lang="en-US" dirty="0"/>
              <a:t>Easy to set up: Objective = Condenser</a:t>
            </a:r>
          </a:p>
          <a:p>
            <a:r>
              <a:rPr lang="en-US" dirty="0"/>
              <a:t>Highly specific technique, wide selection of markers</a:t>
            </a:r>
          </a:p>
          <a:p>
            <a:r>
              <a:rPr lang="en-US" dirty="0"/>
              <a:t>Detection and Identification of Proteins, Bacteria, Viruses</a:t>
            </a:r>
          </a:p>
          <a:p>
            <a:r>
              <a:rPr lang="en-US" dirty="0"/>
              <a:t>Basics for </a:t>
            </a:r>
          </a:p>
          <a:p>
            <a:pPr lvl="1"/>
            <a:r>
              <a:rPr lang="en-US" dirty="0"/>
              <a:t>Special Techniques </a:t>
            </a:r>
            <a:r>
              <a:rPr lang="en-US" dirty="0" smtClean="0"/>
              <a:t>e.g. </a:t>
            </a:r>
            <a:r>
              <a:rPr lang="en-US" dirty="0"/>
              <a:t>TIRF, FRET, FRAP etc.</a:t>
            </a:r>
          </a:p>
          <a:p>
            <a:pPr lvl="1"/>
            <a:r>
              <a:rPr lang="en-US" dirty="0"/>
              <a:t>3-D imaging </a:t>
            </a:r>
          </a:p>
          <a:p>
            <a:pPr lvl="1"/>
            <a:r>
              <a:rPr lang="en-US" dirty="0"/>
              <a:t>Deconvolution </a:t>
            </a:r>
          </a:p>
          <a:p>
            <a:pPr lvl="1"/>
            <a:r>
              <a:rPr lang="en-US" dirty="0"/>
              <a:t>Structured Illumination</a:t>
            </a:r>
          </a:p>
          <a:p>
            <a:pPr lvl="1"/>
            <a:r>
              <a:rPr lang="en-US" dirty="0"/>
              <a:t>Confocal Techniques</a:t>
            </a:r>
          </a:p>
          <a:p>
            <a:endParaRPr lang="en-US" dirty="0"/>
          </a:p>
        </p:txBody>
      </p:sp>
      <p:graphicFrame>
        <p:nvGraphicFramePr>
          <p:cNvPr id="4" name="Object 4"/>
          <p:cNvGraphicFramePr>
            <a:graphicFrameLocks/>
          </p:cNvGraphicFramePr>
          <p:nvPr>
            <p:extLst>
              <p:ext uri="{D42A27DB-BD31-4B8C-83A1-F6EECF244321}">
                <p14:modId xmlns:p14="http://schemas.microsoft.com/office/powerpoint/2010/main" val="3428547127"/>
              </p:ext>
            </p:extLst>
          </p:nvPr>
        </p:nvGraphicFramePr>
        <p:xfrm>
          <a:off x="7931132" y="495104"/>
          <a:ext cx="355600" cy="355600"/>
        </p:xfrm>
        <a:graphic>
          <a:graphicData uri="http://schemas.openxmlformats.org/presentationml/2006/ole">
            <mc:AlternateContent xmlns:mc="http://schemas.openxmlformats.org/markup-compatibility/2006">
              <mc:Choice xmlns:v="urn:schemas-microsoft-com:vml" Requires="v">
                <p:oleObj spid="_x0000_s7216"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132" y="495104"/>
                        <a:ext cx="355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0716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22274" name="Rectangle 2"/>
          <p:cNvSpPr>
            <a:spLocks noGrp="1" noChangeArrowheads="1"/>
          </p:cNvSpPr>
          <p:nvPr>
            <p:ph type="body" sz="half" idx="1"/>
          </p:nvPr>
        </p:nvSpPr>
        <p:spPr>
          <a:xfrm>
            <a:off x="685803" y="1981200"/>
            <a:ext cx="4020247" cy="4114800"/>
          </a:xfrm>
        </p:spPr>
        <p:txBody>
          <a:bodyPr anchor="t"/>
          <a:lstStyle/>
          <a:p>
            <a:pPr>
              <a:lnSpc>
                <a:spcPct val="120000"/>
              </a:lnSpc>
              <a:spcAft>
                <a:spcPct val="20000"/>
              </a:spcAft>
            </a:pPr>
            <a:r>
              <a:rPr lang="en-US" altLang="en-US" sz="2100" dirty="0" smtClean="0">
                <a:solidFill>
                  <a:schemeClr val="bg1"/>
                </a:solidFill>
              </a:rPr>
              <a:t>Mercury (Hg) </a:t>
            </a:r>
          </a:p>
          <a:p>
            <a:pPr>
              <a:lnSpc>
                <a:spcPct val="120000"/>
              </a:lnSpc>
              <a:spcAft>
                <a:spcPct val="20000"/>
              </a:spcAft>
            </a:pPr>
            <a:r>
              <a:rPr lang="en-US" altLang="en-US" sz="2100" dirty="0" smtClean="0">
                <a:solidFill>
                  <a:schemeClr val="bg1"/>
                </a:solidFill>
              </a:rPr>
              <a:t>Xenon, Hg/</a:t>
            </a:r>
            <a:r>
              <a:rPr lang="en-US" altLang="en-US" sz="2100" dirty="0" err="1" smtClean="0">
                <a:solidFill>
                  <a:schemeClr val="bg1"/>
                </a:solidFill>
              </a:rPr>
              <a:t>Xe</a:t>
            </a:r>
            <a:r>
              <a:rPr lang="en-US" altLang="en-US" sz="2100" dirty="0" smtClean="0">
                <a:solidFill>
                  <a:schemeClr val="bg1"/>
                </a:solidFill>
              </a:rPr>
              <a:t> Combination </a:t>
            </a:r>
          </a:p>
          <a:p>
            <a:pPr>
              <a:lnSpc>
                <a:spcPct val="120000"/>
              </a:lnSpc>
              <a:spcAft>
                <a:spcPct val="20000"/>
              </a:spcAft>
            </a:pPr>
            <a:r>
              <a:rPr lang="en-US" altLang="en-US" sz="2100" dirty="0" smtClean="0">
                <a:solidFill>
                  <a:schemeClr val="bg1"/>
                </a:solidFill>
              </a:rPr>
              <a:t>Laser</a:t>
            </a:r>
          </a:p>
          <a:p>
            <a:pPr>
              <a:lnSpc>
                <a:spcPct val="120000"/>
              </a:lnSpc>
              <a:spcAft>
                <a:spcPct val="20000"/>
              </a:spcAft>
            </a:pPr>
            <a:r>
              <a:rPr lang="en-US" altLang="en-US" sz="2100" dirty="0" smtClean="0">
                <a:solidFill>
                  <a:schemeClr val="bg1"/>
                </a:solidFill>
              </a:rPr>
              <a:t>LED’s</a:t>
            </a:r>
          </a:p>
          <a:p>
            <a:pPr>
              <a:lnSpc>
                <a:spcPct val="120000"/>
              </a:lnSpc>
              <a:spcAft>
                <a:spcPct val="20000"/>
              </a:spcAft>
            </a:pPr>
            <a:r>
              <a:rPr lang="en-US" altLang="en-US" sz="2100" dirty="0" smtClean="0">
                <a:solidFill>
                  <a:schemeClr val="bg1"/>
                </a:solidFill>
              </a:rPr>
              <a:t>Tungsten Halogen </a:t>
            </a:r>
            <a:endParaRPr lang="en-US" altLang="en-US" sz="2100" dirty="0">
              <a:solidFill>
                <a:schemeClr val="bg1"/>
              </a:solidFill>
            </a:endParaRPr>
          </a:p>
        </p:txBody>
      </p:sp>
      <p:graphicFrame>
        <p:nvGraphicFramePr>
          <p:cNvPr id="822276" name="Object 4"/>
          <p:cNvGraphicFramePr>
            <a:graphicFrameLocks noGrp="1"/>
          </p:cNvGraphicFramePr>
          <p:nvPr>
            <p:ph sz="half" idx="2"/>
          </p:nvPr>
        </p:nvGraphicFramePr>
        <p:xfrm>
          <a:off x="6188075" y="3676650"/>
          <a:ext cx="722313" cy="722313"/>
        </p:xfrm>
        <a:graphic>
          <a:graphicData uri="http://schemas.openxmlformats.org/presentationml/2006/ole">
            <mc:AlternateContent xmlns:mc="http://schemas.openxmlformats.org/markup-compatibility/2006">
              <mc:Choice xmlns:v="urn:schemas-microsoft-com:vml" Requires="v">
                <p:oleObj spid="_x0000_s5172"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367665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22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627" y="1981200"/>
            <a:ext cx="3857625" cy="346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628650" y="365126"/>
            <a:ext cx="7886700" cy="132556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smtClean="0">
                <a:solidFill>
                  <a:schemeClr val="bg1"/>
                </a:solidFill>
              </a:rPr>
              <a:t>Light sources</a:t>
            </a:r>
            <a:endParaRPr lang="en-US" sz="4400" dirty="0">
              <a:solidFill>
                <a:schemeClr val="bg1"/>
              </a:solidFill>
            </a:endParaRPr>
          </a:p>
        </p:txBody>
      </p:sp>
    </p:spTree>
    <p:extLst>
      <p:ext uri="{BB962C8B-B14F-4D97-AF65-F5344CB8AC3E}">
        <p14:creationId xmlns:p14="http://schemas.microsoft.com/office/powerpoint/2010/main" val="20934020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1746" name="Rectangle 11"/>
          <p:cNvSpPr>
            <a:spLocks noChangeArrowheads="1"/>
          </p:cNvSpPr>
          <p:nvPr/>
        </p:nvSpPr>
        <p:spPr bwMode="auto">
          <a:xfrm>
            <a:off x="4343400" y="914400"/>
            <a:ext cx="381000" cy="1295400"/>
          </a:xfrm>
          <a:prstGeom prst="rect">
            <a:avLst/>
          </a:prstGeom>
          <a:solidFill>
            <a:srgbClr val="FFFF99">
              <a:alpha val="50195"/>
            </a:srgbClr>
          </a:solidFill>
          <a:ln w="9525">
            <a:solidFill>
              <a:srgbClr val="FFFF99"/>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31747" name="Group 12"/>
          <p:cNvGrpSpPr>
            <a:grpSpLocks/>
          </p:cNvGrpSpPr>
          <p:nvPr/>
        </p:nvGrpSpPr>
        <p:grpSpPr bwMode="auto">
          <a:xfrm rot="-13116">
            <a:off x="1774825" y="1447800"/>
            <a:ext cx="2516188" cy="381000"/>
            <a:chOff x="957" y="3292"/>
            <a:chExt cx="2671" cy="280"/>
          </a:xfrm>
        </p:grpSpPr>
        <p:sp>
          <p:nvSpPr>
            <p:cNvPr id="31764" name="Freeform 1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5" name="Line 14"/>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1748" name="Group 18"/>
          <p:cNvGrpSpPr>
            <a:grpSpLocks/>
          </p:cNvGrpSpPr>
          <p:nvPr/>
        </p:nvGrpSpPr>
        <p:grpSpPr bwMode="auto">
          <a:xfrm rot="23961">
            <a:off x="4767263" y="1524000"/>
            <a:ext cx="2514600" cy="222250"/>
            <a:chOff x="957" y="3292"/>
            <a:chExt cx="2671" cy="280"/>
          </a:xfrm>
        </p:grpSpPr>
        <p:sp>
          <p:nvSpPr>
            <p:cNvPr id="31762" name="Freeform 1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3" name="Line 20"/>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1749" name="Text Box 22"/>
          <p:cNvSpPr txBox="1">
            <a:spLocks noChangeArrowheads="1"/>
          </p:cNvSpPr>
          <p:nvPr/>
        </p:nvSpPr>
        <p:spPr bwMode="auto">
          <a:xfrm>
            <a:off x="2362200" y="914400"/>
            <a:ext cx="18986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Dye in cuvette</a:t>
            </a:r>
            <a:endParaRPr lang="en-US" altLang="en-US">
              <a:solidFill>
                <a:srgbClr val="000000"/>
              </a:solidFill>
            </a:endParaRPr>
          </a:p>
        </p:txBody>
      </p:sp>
      <p:sp>
        <p:nvSpPr>
          <p:cNvPr id="31750" name="Text Box 23"/>
          <p:cNvSpPr txBox="1">
            <a:spLocks noChangeArrowheads="1"/>
          </p:cNvSpPr>
          <p:nvPr/>
        </p:nvSpPr>
        <p:spPr bwMode="auto">
          <a:xfrm>
            <a:off x="4876800" y="1676400"/>
            <a:ext cx="24796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Blue light absorbed</a:t>
            </a:r>
          </a:p>
        </p:txBody>
      </p:sp>
      <p:sp>
        <p:nvSpPr>
          <p:cNvPr id="31751" name="Line 24"/>
          <p:cNvSpPr>
            <a:spLocks noChangeShapeType="1"/>
          </p:cNvSpPr>
          <p:nvPr/>
        </p:nvSpPr>
        <p:spPr bwMode="auto">
          <a:xfrm flipV="1">
            <a:off x="3505200" y="3581400"/>
            <a:ext cx="0" cy="1524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165917" name="Rectangle 29"/>
          <p:cNvSpPr>
            <a:spLocks noChangeArrowheads="1"/>
          </p:cNvSpPr>
          <p:nvPr/>
        </p:nvSpPr>
        <p:spPr bwMode="auto">
          <a:xfrm>
            <a:off x="4876800" y="2532925"/>
            <a:ext cx="383791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dirty="0">
                <a:solidFill>
                  <a:srgbClr val="FFFFFF"/>
                </a:solidFill>
              </a:rPr>
              <a:t>Beer</a:t>
            </a:r>
            <a:r>
              <a:rPr lang="ja-JP" altLang="en-US" dirty="0">
                <a:solidFill>
                  <a:srgbClr val="FFFFFF"/>
                </a:solidFill>
              </a:rPr>
              <a:t>’</a:t>
            </a:r>
            <a:r>
              <a:rPr lang="en-US" altLang="ja-JP" dirty="0">
                <a:solidFill>
                  <a:srgbClr val="FFFFFF"/>
                </a:solidFill>
              </a:rPr>
              <a:t>s Law</a:t>
            </a:r>
          </a:p>
          <a:p>
            <a:pPr eaLnBrk="0" fontAlgn="base" hangingPunct="0">
              <a:spcBef>
                <a:spcPct val="0"/>
              </a:spcBef>
              <a:spcAft>
                <a:spcPct val="0"/>
              </a:spcAft>
            </a:pPr>
            <a:r>
              <a:rPr lang="en-US" altLang="en-US" dirty="0" err="1">
                <a:solidFill>
                  <a:srgbClr val="FFFFFF"/>
                </a:solidFill>
              </a:rPr>
              <a:t>I</a:t>
            </a:r>
            <a:r>
              <a:rPr lang="en-US" altLang="en-US" baseline="-25000" dirty="0" err="1">
                <a:solidFill>
                  <a:srgbClr val="FFFFFF"/>
                </a:solidFill>
              </a:rPr>
              <a:t>out</a:t>
            </a:r>
            <a:r>
              <a:rPr lang="en-US" altLang="en-US" dirty="0">
                <a:solidFill>
                  <a:srgbClr val="FFFFFF"/>
                </a:solidFill>
              </a:rPr>
              <a:t> = </a:t>
            </a:r>
            <a:r>
              <a:rPr lang="en-US" altLang="en-US" dirty="0" err="1">
                <a:solidFill>
                  <a:srgbClr val="FFFFFF"/>
                </a:solidFill>
              </a:rPr>
              <a:t>I</a:t>
            </a:r>
            <a:r>
              <a:rPr lang="en-US" altLang="en-US" baseline="-25000" dirty="0" err="1">
                <a:solidFill>
                  <a:srgbClr val="FFFFFF"/>
                </a:solidFill>
              </a:rPr>
              <a:t>in</a:t>
            </a:r>
            <a:r>
              <a:rPr lang="en-US" altLang="en-US" dirty="0">
                <a:solidFill>
                  <a:srgbClr val="FFFFFF"/>
                </a:solidFill>
              </a:rPr>
              <a:t> e</a:t>
            </a:r>
            <a:r>
              <a:rPr lang="en-US" altLang="en-US" b="1" baseline="30000" dirty="0">
                <a:solidFill>
                  <a:srgbClr val="FFFFFF"/>
                </a:solidFill>
              </a:rPr>
              <a:t>-</a:t>
            </a:r>
            <a:r>
              <a:rPr lang="en-US" altLang="en-US" b="1" spc="300" baseline="30000" dirty="0">
                <a:solidFill>
                  <a:srgbClr val="FFFFFF"/>
                </a:solidFill>
              </a:rPr>
              <a:t>ax</a:t>
            </a:r>
            <a:endParaRPr lang="en-US" altLang="en-US" spc="300" dirty="0">
              <a:solidFill>
                <a:srgbClr val="FFFFFF"/>
              </a:solidFill>
            </a:endParaRPr>
          </a:p>
          <a:p>
            <a:pPr eaLnBrk="0" fontAlgn="base" hangingPunct="0">
              <a:spcBef>
                <a:spcPct val="0"/>
              </a:spcBef>
              <a:spcAft>
                <a:spcPct val="0"/>
              </a:spcAft>
            </a:pPr>
            <a:r>
              <a:rPr lang="en-US" altLang="en-US" dirty="0" err="1">
                <a:solidFill>
                  <a:srgbClr val="FFFFFF"/>
                </a:solidFill>
              </a:rPr>
              <a:t>I</a:t>
            </a:r>
            <a:r>
              <a:rPr lang="en-US" altLang="en-US" baseline="-25000" dirty="0" err="1">
                <a:solidFill>
                  <a:srgbClr val="FFFFFF"/>
                </a:solidFill>
              </a:rPr>
              <a:t>absorbed</a:t>
            </a:r>
            <a:r>
              <a:rPr lang="en-US" altLang="en-US" dirty="0">
                <a:solidFill>
                  <a:srgbClr val="FFFFFF"/>
                </a:solidFill>
              </a:rPr>
              <a:t> = </a:t>
            </a:r>
            <a:r>
              <a:rPr lang="en-US" altLang="en-US" dirty="0" err="1">
                <a:solidFill>
                  <a:srgbClr val="FFFFFF"/>
                </a:solidFill>
              </a:rPr>
              <a:t>I</a:t>
            </a:r>
            <a:r>
              <a:rPr lang="en-US" altLang="en-US" baseline="-25000" dirty="0" err="1">
                <a:solidFill>
                  <a:srgbClr val="FFFFFF"/>
                </a:solidFill>
              </a:rPr>
              <a:t>out</a:t>
            </a:r>
            <a:r>
              <a:rPr lang="en-US" altLang="en-US" dirty="0">
                <a:solidFill>
                  <a:srgbClr val="FFFFFF"/>
                </a:solidFill>
              </a:rPr>
              <a:t> - </a:t>
            </a:r>
            <a:r>
              <a:rPr lang="en-US" altLang="en-US" dirty="0" err="1">
                <a:solidFill>
                  <a:srgbClr val="FFFFFF"/>
                </a:solidFill>
              </a:rPr>
              <a:t>I</a:t>
            </a:r>
            <a:r>
              <a:rPr lang="en-US" altLang="en-US" baseline="-25000" dirty="0" err="1">
                <a:solidFill>
                  <a:srgbClr val="FFFFFF"/>
                </a:solidFill>
              </a:rPr>
              <a:t>in</a:t>
            </a:r>
            <a:endParaRPr lang="en-US" altLang="en-US" dirty="0">
              <a:solidFill>
                <a:srgbClr val="FFFFFF"/>
              </a:solidFill>
            </a:endParaRPr>
          </a:p>
          <a:p>
            <a:pPr eaLnBrk="0" fontAlgn="base" hangingPunct="0">
              <a:spcBef>
                <a:spcPct val="0"/>
              </a:spcBef>
              <a:spcAft>
                <a:spcPct val="0"/>
              </a:spcAft>
            </a:pPr>
            <a:r>
              <a:rPr lang="en-US" altLang="en-US" dirty="0">
                <a:solidFill>
                  <a:srgbClr val="FFFFFF"/>
                </a:solidFill>
              </a:rPr>
              <a:t>	= </a:t>
            </a:r>
            <a:r>
              <a:rPr lang="en-US" altLang="en-US" dirty="0" err="1" smtClean="0">
                <a:solidFill>
                  <a:srgbClr val="FFFFFF"/>
                </a:solidFill>
              </a:rPr>
              <a:t>I</a:t>
            </a:r>
            <a:r>
              <a:rPr lang="en-US" altLang="en-US" baseline="-25000" dirty="0" err="1" smtClean="0">
                <a:solidFill>
                  <a:srgbClr val="FFFFFF"/>
                </a:solidFill>
              </a:rPr>
              <a:t>in</a:t>
            </a:r>
            <a:r>
              <a:rPr lang="en-US" altLang="en-US" dirty="0" smtClean="0">
                <a:solidFill>
                  <a:srgbClr val="FFFFFF"/>
                </a:solidFill>
              </a:rPr>
              <a:t>(1-e</a:t>
            </a:r>
            <a:r>
              <a:rPr lang="en-US" altLang="en-US" b="1" baseline="30000" dirty="0" smtClean="0">
                <a:solidFill>
                  <a:srgbClr val="FFFFFF"/>
                </a:solidFill>
              </a:rPr>
              <a:t>-</a:t>
            </a:r>
            <a:r>
              <a:rPr lang="en-US" altLang="en-US" sz="2900" b="1" spc="300" baseline="26000" dirty="0" smtClean="0">
                <a:solidFill>
                  <a:srgbClr val="FFFFFF"/>
                </a:solidFill>
                <a:latin typeface="Symbol" panose="05050102010706020507" pitchFamily="18" charset="2"/>
              </a:rPr>
              <a:t>e</a:t>
            </a:r>
            <a:r>
              <a:rPr lang="en-US" altLang="en-US" b="1" spc="300" baseline="30000" dirty="0" smtClean="0">
                <a:solidFill>
                  <a:srgbClr val="FFFFFF"/>
                </a:solidFill>
              </a:rPr>
              <a:t>cx</a:t>
            </a:r>
            <a:r>
              <a:rPr lang="en-US" altLang="en-US" dirty="0">
                <a:solidFill>
                  <a:srgbClr val="FFFFFF"/>
                </a:solidFill>
              </a:rPr>
              <a:t>)</a:t>
            </a:r>
          </a:p>
          <a:p>
            <a:pPr eaLnBrk="0" fontAlgn="base" hangingPunct="0">
              <a:spcBef>
                <a:spcPct val="0"/>
              </a:spcBef>
              <a:spcAft>
                <a:spcPct val="0"/>
              </a:spcAft>
            </a:pPr>
            <a:r>
              <a:rPr lang="en-US" altLang="en-US" sz="2800" b="1" dirty="0">
                <a:solidFill>
                  <a:srgbClr val="FFFFFF"/>
                </a:solidFill>
                <a:latin typeface="Symbol" panose="05050102010706020507" pitchFamily="18" charset="2"/>
              </a:rPr>
              <a:t>e</a:t>
            </a:r>
            <a:r>
              <a:rPr lang="en-US" altLang="en-US" dirty="0">
                <a:solidFill>
                  <a:srgbClr val="FFFFFF"/>
                </a:solidFill>
              </a:rPr>
              <a:t> = extinction coefficient</a:t>
            </a:r>
          </a:p>
          <a:p>
            <a:pPr eaLnBrk="0" fontAlgn="base" hangingPunct="0">
              <a:spcBef>
                <a:spcPct val="0"/>
              </a:spcBef>
              <a:spcAft>
                <a:spcPct val="0"/>
              </a:spcAft>
            </a:pPr>
            <a:endParaRPr lang="en-US" altLang="en-US" dirty="0">
              <a:solidFill>
                <a:srgbClr val="FFFFFF"/>
              </a:solidFill>
            </a:endParaRPr>
          </a:p>
          <a:p>
            <a:pPr eaLnBrk="0" fontAlgn="base" hangingPunct="0">
              <a:spcBef>
                <a:spcPct val="0"/>
              </a:spcBef>
              <a:spcAft>
                <a:spcPct val="0"/>
              </a:spcAft>
            </a:pPr>
            <a:r>
              <a:rPr lang="en-US" altLang="en-US" dirty="0">
                <a:solidFill>
                  <a:srgbClr val="FFFFFF"/>
                </a:solidFill>
              </a:rPr>
              <a:t>For Fluorescein</a:t>
            </a:r>
          </a:p>
          <a:p>
            <a:pPr eaLnBrk="0" fontAlgn="base" hangingPunct="0">
              <a:spcBef>
                <a:spcPct val="0"/>
              </a:spcBef>
              <a:spcAft>
                <a:spcPct val="0"/>
              </a:spcAft>
            </a:pPr>
            <a:r>
              <a:rPr lang="en-US" altLang="en-US" sz="2800" b="1" dirty="0">
                <a:solidFill>
                  <a:srgbClr val="FFFFFF"/>
                </a:solidFill>
                <a:latin typeface="Symbol" panose="05050102010706020507" pitchFamily="18" charset="2"/>
              </a:rPr>
              <a:t>e</a:t>
            </a:r>
            <a:r>
              <a:rPr lang="en-US" altLang="en-US" dirty="0">
                <a:solidFill>
                  <a:srgbClr val="FFFFFF"/>
                </a:solidFill>
              </a:rPr>
              <a:t> ~  </a:t>
            </a:r>
            <a:r>
              <a:rPr lang="en-US" altLang="en-US" dirty="0" smtClean="0">
                <a:solidFill>
                  <a:srgbClr val="FFFFFF"/>
                </a:solidFill>
              </a:rPr>
              <a:t>70,000 (liter /cm </a:t>
            </a:r>
            <a:r>
              <a:rPr lang="en-US" altLang="en-US" dirty="0">
                <a:solidFill>
                  <a:srgbClr val="FFFFFF"/>
                </a:solidFill>
              </a:rPr>
              <a:t>M)</a:t>
            </a:r>
          </a:p>
        </p:txBody>
      </p:sp>
      <p:grpSp>
        <p:nvGrpSpPr>
          <p:cNvPr id="4" name="Group 33"/>
          <p:cNvGrpSpPr>
            <a:grpSpLocks/>
          </p:cNvGrpSpPr>
          <p:nvPr/>
        </p:nvGrpSpPr>
        <p:grpSpPr bwMode="auto">
          <a:xfrm>
            <a:off x="411163" y="3252788"/>
            <a:ext cx="6218237" cy="3441700"/>
            <a:chOff x="259" y="2049"/>
            <a:chExt cx="3917" cy="2168"/>
          </a:xfrm>
        </p:grpSpPr>
        <p:grpSp>
          <p:nvGrpSpPr>
            <p:cNvPr id="31755" name="Group 21"/>
            <p:cNvGrpSpPr>
              <a:grpSpLocks/>
            </p:cNvGrpSpPr>
            <p:nvPr/>
          </p:nvGrpSpPr>
          <p:grpSpPr bwMode="auto">
            <a:xfrm>
              <a:off x="576" y="2049"/>
              <a:ext cx="3600" cy="1887"/>
              <a:chOff x="1152" y="1857"/>
              <a:chExt cx="3600" cy="1887"/>
            </a:xfrm>
          </p:grpSpPr>
          <p:sp>
            <p:nvSpPr>
              <p:cNvPr id="31759" name="Line 2"/>
              <p:cNvSpPr>
                <a:spLocks noChangeShapeType="1"/>
              </p:cNvSpPr>
              <p:nvPr/>
            </p:nvSpPr>
            <p:spPr bwMode="auto">
              <a:xfrm>
                <a:off x="1152" y="1857"/>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0" name="Line 3"/>
              <p:cNvSpPr>
                <a:spLocks noChangeShapeType="1"/>
              </p:cNvSpPr>
              <p:nvPr/>
            </p:nvSpPr>
            <p:spPr bwMode="auto">
              <a:xfrm>
                <a:off x="1152" y="3729"/>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1761" name="Freeform 4"/>
              <p:cNvSpPr>
                <a:spLocks/>
              </p:cNvSpPr>
              <p:nvPr/>
            </p:nvSpPr>
            <p:spPr bwMode="auto">
              <a:xfrm>
                <a:off x="1296" y="217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1756" name="Text Box 25"/>
            <p:cNvSpPr txBox="1">
              <a:spLocks noChangeArrowheads="1"/>
            </p:cNvSpPr>
            <p:nvPr/>
          </p:nvSpPr>
          <p:spPr bwMode="auto">
            <a:xfrm>
              <a:off x="1584" y="2141"/>
              <a:ext cx="56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490nm</a:t>
              </a:r>
            </a:p>
          </p:txBody>
        </p:sp>
        <p:sp>
          <p:nvSpPr>
            <p:cNvPr id="31757" name="Text Box 30"/>
            <p:cNvSpPr txBox="1">
              <a:spLocks noChangeArrowheads="1"/>
            </p:cNvSpPr>
            <p:nvPr/>
          </p:nvSpPr>
          <p:spPr bwMode="auto">
            <a:xfrm rot="-5400000">
              <a:off x="-221" y="2669"/>
              <a:ext cx="124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Light absorbed</a:t>
              </a:r>
              <a:endParaRPr lang="en-US" altLang="en-US">
                <a:solidFill>
                  <a:srgbClr val="000000"/>
                </a:solidFill>
              </a:endParaRPr>
            </a:p>
          </p:txBody>
        </p:sp>
        <p:sp>
          <p:nvSpPr>
            <p:cNvPr id="31758" name="Text Box 31"/>
            <p:cNvSpPr txBox="1">
              <a:spLocks noChangeArrowheads="1"/>
            </p:cNvSpPr>
            <p:nvPr/>
          </p:nvSpPr>
          <p:spPr bwMode="auto">
            <a:xfrm>
              <a:off x="1972" y="3936"/>
              <a:ext cx="99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Wavelength</a:t>
              </a:r>
              <a:endParaRPr lang="en-US" altLang="en-US">
                <a:solidFill>
                  <a:srgbClr val="000000"/>
                </a:solidFill>
              </a:endParaRPr>
            </a:p>
          </p:txBody>
        </p:sp>
      </p:grpSp>
      <p:sp>
        <p:nvSpPr>
          <p:cNvPr id="31754" name="Text Box 32"/>
          <p:cNvSpPr txBox="1">
            <a:spLocks noChangeArrowheads="1"/>
          </p:cNvSpPr>
          <p:nvPr/>
        </p:nvSpPr>
        <p:spPr bwMode="auto">
          <a:xfrm>
            <a:off x="452438" y="236538"/>
            <a:ext cx="82184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A good dye must absorb light well (high extinction coef.)</a:t>
            </a:r>
          </a:p>
        </p:txBody>
      </p:sp>
    </p:spTree>
    <p:extLst>
      <p:ext uri="{BB962C8B-B14F-4D97-AF65-F5344CB8AC3E}">
        <p14:creationId xmlns:p14="http://schemas.microsoft.com/office/powerpoint/2010/main" val="1218119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normAutofit/>
          </a:bodyPr>
          <a:lstStyle/>
          <a:p>
            <a:r>
              <a:rPr lang="en-US" sz="4000" dirty="0" smtClean="0"/>
              <a:t>Detectors</a:t>
            </a:r>
            <a:r>
              <a:rPr lang="en-US" sz="4000" dirty="0"/>
              <a:t> </a:t>
            </a:r>
            <a:r>
              <a:rPr lang="en-US" sz="4000" dirty="0" smtClean="0"/>
              <a:t>for microscopy</a:t>
            </a:r>
            <a:endParaRPr lang="en-US" sz="4000" dirty="0"/>
          </a:p>
        </p:txBody>
      </p:sp>
      <p:sp>
        <p:nvSpPr>
          <p:cNvPr id="8" name="Content Placeholder 7"/>
          <p:cNvSpPr>
            <a:spLocks noGrp="1"/>
          </p:cNvSpPr>
          <p:nvPr>
            <p:ph sz="half" idx="1"/>
          </p:nvPr>
        </p:nvSpPr>
        <p:spPr/>
        <p:txBody>
          <a:bodyPr>
            <a:normAutofit/>
          </a:bodyPr>
          <a:lstStyle/>
          <a:p>
            <a:r>
              <a:rPr lang="en-US" dirty="0" smtClean="0">
                <a:solidFill>
                  <a:schemeClr val="accent1"/>
                </a:solidFill>
              </a:rPr>
              <a:t>Film</a:t>
            </a:r>
          </a:p>
          <a:p>
            <a:r>
              <a:rPr lang="en-US" dirty="0" smtClean="0">
                <a:solidFill>
                  <a:schemeClr val="accent1"/>
                </a:solidFill>
              </a:rPr>
              <a:t>CMOS (</a:t>
            </a:r>
            <a:r>
              <a:rPr lang="en-US" sz="2200" dirty="0" smtClean="0">
                <a:solidFill>
                  <a:schemeClr val="accent1"/>
                </a:solidFill>
              </a:rPr>
              <a:t>Complementary metal–oxide–semiconductor</a:t>
            </a:r>
            <a:r>
              <a:rPr lang="en-US" dirty="0" smtClean="0">
                <a:solidFill>
                  <a:schemeClr val="accent1"/>
                </a:solidFill>
              </a:rPr>
              <a:t>)</a:t>
            </a:r>
          </a:p>
          <a:p>
            <a:r>
              <a:rPr lang="en-US" dirty="0" smtClean="0">
                <a:solidFill>
                  <a:schemeClr val="accent1"/>
                </a:solidFill>
              </a:rPr>
              <a:t>CCD (</a:t>
            </a:r>
            <a:r>
              <a:rPr lang="en-US" sz="2200" dirty="0" smtClean="0">
                <a:solidFill>
                  <a:schemeClr val="accent1"/>
                </a:solidFill>
              </a:rPr>
              <a:t>Charge coupled device</a:t>
            </a:r>
            <a:r>
              <a:rPr lang="en-US" dirty="0" smtClean="0">
                <a:solidFill>
                  <a:schemeClr val="accent1"/>
                </a:solidFill>
              </a:rPr>
              <a:t>)</a:t>
            </a:r>
          </a:p>
          <a:p>
            <a:r>
              <a:rPr lang="en-US" dirty="0" smtClean="0">
                <a:solidFill>
                  <a:schemeClr val="accent2"/>
                </a:solidFill>
              </a:rPr>
              <a:t>PMT (</a:t>
            </a:r>
            <a:r>
              <a:rPr lang="en-US" sz="2200" dirty="0" smtClean="0">
                <a:solidFill>
                  <a:schemeClr val="accent2"/>
                </a:solidFill>
              </a:rPr>
              <a:t>Photomultiplier tube</a:t>
            </a:r>
            <a:r>
              <a:rPr lang="en-US" dirty="0" smtClean="0">
                <a:solidFill>
                  <a:schemeClr val="accent2"/>
                </a:solidFill>
              </a:rPr>
              <a:t>)</a:t>
            </a:r>
          </a:p>
          <a:p>
            <a:r>
              <a:rPr lang="en-US" dirty="0" err="1">
                <a:solidFill>
                  <a:schemeClr val="accent2"/>
                </a:solidFill>
              </a:rPr>
              <a:t>GaAsP</a:t>
            </a:r>
            <a:r>
              <a:rPr lang="en-US" dirty="0">
                <a:solidFill>
                  <a:schemeClr val="accent2"/>
                </a:solidFill>
              </a:rPr>
              <a:t> (</a:t>
            </a:r>
            <a:r>
              <a:rPr lang="en-US" sz="2200" dirty="0">
                <a:solidFill>
                  <a:schemeClr val="accent2"/>
                </a:solidFill>
              </a:rPr>
              <a:t>Gallium arsenide </a:t>
            </a:r>
            <a:r>
              <a:rPr lang="en-US" sz="2200" dirty="0" smtClean="0">
                <a:solidFill>
                  <a:schemeClr val="accent2"/>
                </a:solidFill>
              </a:rPr>
              <a:t>phosphide</a:t>
            </a:r>
            <a:r>
              <a:rPr lang="en-US" dirty="0" smtClean="0">
                <a:solidFill>
                  <a:schemeClr val="accent2"/>
                </a:solidFill>
              </a:rPr>
              <a:t>)</a:t>
            </a:r>
          </a:p>
          <a:p>
            <a:r>
              <a:rPr lang="en-US" dirty="0" smtClean="0">
                <a:solidFill>
                  <a:schemeClr val="accent2"/>
                </a:solidFill>
              </a:rPr>
              <a:t>APD (</a:t>
            </a:r>
            <a:r>
              <a:rPr lang="en-US" sz="2200" dirty="0" smtClean="0">
                <a:solidFill>
                  <a:schemeClr val="accent2"/>
                </a:solidFill>
              </a:rPr>
              <a:t>Avalanche photodiode</a:t>
            </a:r>
            <a:r>
              <a:rPr lang="en-US" dirty="0" smtClean="0">
                <a:solidFill>
                  <a:schemeClr val="accent2"/>
                </a:solidFill>
              </a:rPr>
              <a:t>)</a:t>
            </a:r>
            <a:endParaRPr lang="en-US" dirty="0">
              <a:solidFill>
                <a:schemeClr val="accent2"/>
              </a:solidFill>
            </a:endParaRPr>
          </a:p>
          <a:p>
            <a:endParaRPr lang="en-US" dirty="0" smtClean="0"/>
          </a:p>
        </p:txBody>
      </p:sp>
      <p:sp>
        <p:nvSpPr>
          <p:cNvPr id="2" name="TextBox 1"/>
          <p:cNvSpPr txBox="1"/>
          <p:nvPr/>
        </p:nvSpPr>
        <p:spPr>
          <a:xfrm>
            <a:off x="5442136" y="2548439"/>
            <a:ext cx="3381375" cy="369332"/>
          </a:xfrm>
          <a:prstGeom prst="rect">
            <a:avLst/>
          </a:prstGeom>
          <a:noFill/>
        </p:spPr>
        <p:txBody>
          <a:bodyPr wrap="none" rtlCol="0">
            <a:spAutoFit/>
          </a:bodyPr>
          <a:lstStyle/>
          <a:p>
            <a:r>
              <a:rPr lang="en-US" dirty="0" smtClean="0">
                <a:solidFill>
                  <a:srgbClr val="5B9BD5"/>
                </a:solidFill>
              </a:rPr>
              <a:t>Array of detectors, like your retina</a:t>
            </a:r>
            <a:endParaRPr lang="en-US" dirty="0">
              <a:solidFill>
                <a:srgbClr val="5B9BD5"/>
              </a:solidFill>
            </a:endParaRPr>
          </a:p>
        </p:txBody>
      </p:sp>
      <p:sp>
        <p:nvSpPr>
          <p:cNvPr id="17" name="TextBox 16"/>
          <p:cNvSpPr txBox="1"/>
          <p:nvPr/>
        </p:nvSpPr>
        <p:spPr>
          <a:xfrm>
            <a:off x="5442136" y="4467630"/>
            <a:ext cx="2903936" cy="369332"/>
          </a:xfrm>
          <a:prstGeom prst="rect">
            <a:avLst/>
          </a:prstGeom>
          <a:noFill/>
        </p:spPr>
        <p:txBody>
          <a:bodyPr wrap="none" rtlCol="0">
            <a:spAutoFit/>
          </a:bodyPr>
          <a:lstStyle/>
          <a:p>
            <a:r>
              <a:rPr lang="en-US" dirty="0" smtClean="0">
                <a:solidFill>
                  <a:srgbClr val="ED7D31"/>
                </a:solidFill>
              </a:rPr>
              <a:t>Single point source detectors</a:t>
            </a:r>
            <a:endParaRPr lang="en-US" dirty="0">
              <a:solidFill>
                <a:srgbClr val="ED7D31"/>
              </a:solidFill>
            </a:endParaRPr>
          </a:p>
        </p:txBody>
      </p:sp>
      <p:sp>
        <p:nvSpPr>
          <p:cNvPr id="3" name="Right Brace 2"/>
          <p:cNvSpPr/>
          <p:nvPr/>
        </p:nvSpPr>
        <p:spPr>
          <a:xfrm>
            <a:off x="4642162" y="1892277"/>
            <a:ext cx="672662" cy="168165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Right Brace 17"/>
          <p:cNvSpPr/>
          <p:nvPr/>
        </p:nvSpPr>
        <p:spPr>
          <a:xfrm>
            <a:off x="4642162" y="3811469"/>
            <a:ext cx="672662" cy="1681655"/>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42207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3787775" y="838200"/>
            <a:ext cx="381000" cy="1295400"/>
          </a:xfrm>
          <a:prstGeom prst="rect">
            <a:avLst/>
          </a:prstGeom>
          <a:solidFill>
            <a:srgbClr val="FFFF99">
              <a:alpha val="50195"/>
            </a:srgbClr>
          </a:solidFill>
          <a:ln w="9525">
            <a:solidFill>
              <a:srgbClr val="FFFF99"/>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32771" name="Group 25"/>
          <p:cNvGrpSpPr>
            <a:grpSpLocks/>
          </p:cNvGrpSpPr>
          <p:nvPr/>
        </p:nvGrpSpPr>
        <p:grpSpPr bwMode="auto">
          <a:xfrm>
            <a:off x="1219200" y="1371600"/>
            <a:ext cx="5581650" cy="674688"/>
            <a:chOff x="1118" y="912"/>
            <a:chExt cx="3516" cy="425"/>
          </a:xfrm>
        </p:grpSpPr>
        <p:grpSp>
          <p:nvGrpSpPr>
            <p:cNvPr id="32793" name="Group 8"/>
            <p:cNvGrpSpPr>
              <a:grpSpLocks/>
            </p:cNvGrpSpPr>
            <p:nvPr/>
          </p:nvGrpSpPr>
          <p:grpSpPr bwMode="auto">
            <a:xfrm rot="-13116">
              <a:off x="1118" y="912"/>
              <a:ext cx="1585" cy="240"/>
              <a:chOff x="957" y="3292"/>
              <a:chExt cx="2671" cy="280"/>
            </a:xfrm>
          </p:grpSpPr>
          <p:sp>
            <p:nvSpPr>
              <p:cNvPr id="32798" name="Freeform 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9" name="Line 10"/>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2794" name="Group 14"/>
            <p:cNvGrpSpPr>
              <a:grpSpLocks/>
            </p:cNvGrpSpPr>
            <p:nvPr/>
          </p:nvGrpSpPr>
          <p:grpSpPr bwMode="auto">
            <a:xfrm rot="23961">
              <a:off x="3003" y="960"/>
              <a:ext cx="1584" cy="140"/>
              <a:chOff x="957" y="3292"/>
              <a:chExt cx="2671" cy="280"/>
            </a:xfrm>
          </p:grpSpPr>
          <p:sp>
            <p:nvSpPr>
              <p:cNvPr id="32796" name="Freeform 1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7" name="Line 1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2795" name="Text Box 18"/>
            <p:cNvSpPr txBox="1">
              <a:spLocks noChangeArrowheads="1"/>
            </p:cNvSpPr>
            <p:nvPr/>
          </p:nvSpPr>
          <p:spPr bwMode="auto">
            <a:xfrm>
              <a:off x="3072" y="1056"/>
              <a:ext cx="156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Blue light absorbed</a:t>
              </a:r>
            </a:p>
          </p:txBody>
        </p:sp>
      </p:grpSp>
      <p:grpSp>
        <p:nvGrpSpPr>
          <p:cNvPr id="32772" name="Group 26"/>
          <p:cNvGrpSpPr>
            <a:grpSpLocks/>
          </p:cNvGrpSpPr>
          <p:nvPr/>
        </p:nvGrpSpPr>
        <p:grpSpPr bwMode="auto">
          <a:xfrm>
            <a:off x="609600" y="3557588"/>
            <a:ext cx="5715000" cy="2995612"/>
            <a:chOff x="576" y="2049"/>
            <a:chExt cx="3600" cy="1887"/>
          </a:xfrm>
        </p:grpSpPr>
        <p:grpSp>
          <p:nvGrpSpPr>
            <p:cNvPr id="32787" name="Group 2"/>
            <p:cNvGrpSpPr>
              <a:grpSpLocks/>
            </p:cNvGrpSpPr>
            <p:nvPr/>
          </p:nvGrpSpPr>
          <p:grpSpPr bwMode="auto">
            <a:xfrm>
              <a:off x="576" y="2049"/>
              <a:ext cx="3600" cy="1887"/>
              <a:chOff x="1152" y="1857"/>
              <a:chExt cx="3600" cy="1887"/>
            </a:xfrm>
          </p:grpSpPr>
          <p:sp>
            <p:nvSpPr>
              <p:cNvPr id="32790" name="Line 3"/>
              <p:cNvSpPr>
                <a:spLocks noChangeShapeType="1"/>
              </p:cNvSpPr>
              <p:nvPr/>
            </p:nvSpPr>
            <p:spPr bwMode="auto">
              <a:xfrm>
                <a:off x="1152" y="1857"/>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1" name="Line 4"/>
              <p:cNvSpPr>
                <a:spLocks noChangeShapeType="1"/>
              </p:cNvSpPr>
              <p:nvPr/>
            </p:nvSpPr>
            <p:spPr bwMode="auto">
              <a:xfrm>
                <a:off x="1152" y="3729"/>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92" name="Freeform 5"/>
              <p:cNvSpPr>
                <a:spLocks/>
              </p:cNvSpPr>
              <p:nvPr/>
            </p:nvSpPr>
            <p:spPr bwMode="auto">
              <a:xfrm>
                <a:off x="1296" y="217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2788" name="Line 19"/>
            <p:cNvSpPr>
              <a:spLocks noChangeShapeType="1"/>
            </p:cNvSpPr>
            <p:nvPr/>
          </p:nvSpPr>
          <p:spPr bwMode="auto">
            <a:xfrm flipV="1">
              <a:off x="2208" y="2256"/>
              <a:ext cx="0" cy="9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9" name="Text Box 20"/>
            <p:cNvSpPr txBox="1">
              <a:spLocks noChangeArrowheads="1"/>
            </p:cNvSpPr>
            <p:nvPr/>
          </p:nvSpPr>
          <p:spPr bwMode="auto">
            <a:xfrm>
              <a:off x="1584" y="2141"/>
              <a:ext cx="56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490nm</a:t>
              </a:r>
            </a:p>
          </p:txBody>
        </p:sp>
      </p:grpSp>
      <p:grpSp>
        <p:nvGrpSpPr>
          <p:cNvPr id="7" name="Group 27"/>
          <p:cNvGrpSpPr>
            <a:grpSpLocks/>
          </p:cNvGrpSpPr>
          <p:nvPr/>
        </p:nvGrpSpPr>
        <p:grpSpPr bwMode="auto">
          <a:xfrm>
            <a:off x="1828800" y="3941763"/>
            <a:ext cx="4267200" cy="2587625"/>
            <a:chOff x="1344" y="2291"/>
            <a:chExt cx="2688" cy="1630"/>
          </a:xfrm>
        </p:grpSpPr>
        <p:sp>
          <p:nvSpPr>
            <p:cNvPr id="32784" name="Freeform 6"/>
            <p:cNvSpPr>
              <a:spLocks/>
            </p:cNvSpPr>
            <p:nvPr/>
          </p:nvSpPr>
          <p:spPr bwMode="auto">
            <a:xfrm>
              <a:off x="1344" y="2530"/>
              <a:ext cx="2688" cy="1391"/>
            </a:xfrm>
            <a:custGeom>
              <a:avLst/>
              <a:gdLst>
                <a:gd name="T0" fmla="*/ 2688 w 2688"/>
                <a:gd name="T1" fmla="*/ 1378 h 1391"/>
                <a:gd name="T2" fmla="*/ 2102 w 2688"/>
                <a:gd name="T3" fmla="*/ 1335 h 1391"/>
                <a:gd name="T4" fmla="*/ 1808 w 2688"/>
                <a:gd name="T5" fmla="*/ 1164 h 1391"/>
                <a:gd name="T6" fmla="*/ 1466 w 2688"/>
                <a:gd name="T7" fmla="*/ 525 h 1391"/>
                <a:gd name="T8" fmla="*/ 1222 w 2688"/>
                <a:gd name="T9" fmla="*/ 56 h 1391"/>
                <a:gd name="T10" fmla="*/ 1108 w 2688"/>
                <a:gd name="T11" fmla="*/ 194 h 1391"/>
                <a:gd name="T12" fmla="*/ 977 w 2688"/>
                <a:gd name="T13" fmla="*/ 1037 h 1391"/>
                <a:gd name="T14" fmla="*/ 684 w 2688"/>
                <a:gd name="T15" fmla="*/ 1335 h 1391"/>
                <a:gd name="T16" fmla="*/ 0 w 2688"/>
                <a:gd name="T17" fmla="*/ 1378 h 13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8"/>
                <a:gd name="T28" fmla="*/ 0 h 1391"/>
                <a:gd name="T29" fmla="*/ 2688 w 2688"/>
                <a:gd name="T30" fmla="*/ 1391 h 13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8" h="1391">
                  <a:moveTo>
                    <a:pt x="2688" y="1378"/>
                  </a:moveTo>
                  <a:cubicBezTo>
                    <a:pt x="2468" y="1373"/>
                    <a:pt x="2248" y="1370"/>
                    <a:pt x="2102" y="1335"/>
                  </a:cubicBezTo>
                  <a:cubicBezTo>
                    <a:pt x="1956" y="1300"/>
                    <a:pt x="1914" y="1299"/>
                    <a:pt x="1808" y="1164"/>
                  </a:cubicBezTo>
                  <a:cubicBezTo>
                    <a:pt x="1703" y="1029"/>
                    <a:pt x="1564" y="709"/>
                    <a:pt x="1466" y="525"/>
                  </a:cubicBezTo>
                  <a:cubicBezTo>
                    <a:pt x="1369" y="340"/>
                    <a:pt x="1281" y="111"/>
                    <a:pt x="1222" y="56"/>
                  </a:cubicBezTo>
                  <a:cubicBezTo>
                    <a:pt x="1162" y="0"/>
                    <a:pt x="1148" y="30"/>
                    <a:pt x="1108" y="194"/>
                  </a:cubicBezTo>
                  <a:cubicBezTo>
                    <a:pt x="1067" y="357"/>
                    <a:pt x="1047" y="846"/>
                    <a:pt x="977" y="1037"/>
                  </a:cubicBezTo>
                  <a:cubicBezTo>
                    <a:pt x="906" y="1227"/>
                    <a:pt x="847" y="1278"/>
                    <a:pt x="684" y="1335"/>
                  </a:cubicBezTo>
                  <a:cubicBezTo>
                    <a:pt x="522" y="1391"/>
                    <a:pt x="114" y="1371"/>
                    <a:pt x="0" y="1378"/>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5" name="Line 21"/>
            <p:cNvSpPr>
              <a:spLocks noChangeShapeType="1"/>
            </p:cNvSpPr>
            <p:nvPr/>
          </p:nvSpPr>
          <p:spPr bwMode="auto">
            <a:xfrm flipV="1">
              <a:off x="2530" y="2407"/>
              <a:ext cx="0" cy="9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6" name="Rectangle 22"/>
            <p:cNvSpPr>
              <a:spLocks noChangeArrowheads="1"/>
            </p:cNvSpPr>
            <p:nvPr/>
          </p:nvSpPr>
          <p:spPr bwMode="auto">
            <a:xfrm>
              <a:off x="2590" y="2291"/>
              <a:ext cx="56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a:solidFill>
                    <a:srgbClr val="FFFFFF"/>
                  </a:solidFill>
                </a:rPr>
                <a:t>520nm</a:t>
              </a:r>
            </a:p>
          </p:txBody>
        </p:sp>
      </p:grpSp>
      <p:grpSp>
        <p:nvGrpSpPr>
          <p:cNvPr id="8" name="Group 28"/>
          <p:cNvGrpSpPr>
            <a:grpSpLocks/>
          </p:cNvGrpSpPr>
          <p:nvPr/>
        </p:nvGrpSpPr>
        <p:grpSpPr bwMode="auto">
          <a:xfrm>
            <a:off x="4106863" y="838200"/>
            <a:ext cx="4240212" cy="446088"/>
            <a:chOff x="2937" y="528"/>
            <a:chExt cx="2671" cy="281"/>
          </a:xfrm>
        </p:grpSpPr>
        <p:grpSp>
          <p:nvGrpSpPr>
            <p:cNvPr id="32780" name="Group 11"/>
            <p:cNvGrpSpPr>
              <a:grpSpLocks/>
            </p:cNvGrpSpPr>
            <p:nvPr/>
          </p:nvGrpSpPr>
          <p:grpSpPr bwMode="auto">
            <a:xfrm rot="-1240320">
              <a:off x="2937" y="559"/>
              <a:ext cx="1824" cy="152"/>
              <a:chOff x="957" y="3292"/>
              <a:chExt cx="2671" cy="280"/>
            </a:xfrm>
          </p:grpSpPr>
          <p:sp>
            <p:nvSpPr>
              <p:cNvPr id="32782" name="Freeform 12"/>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83" name="Line 13"/>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2781" name="Rectangle 23"/>
            <p:cNvSpPr>
              <a:spLocks noChangeArrowheads="1"/>
            </p:cNvSpPr>
            <p:nvPr/>
          </p:nvSpPr>
          <p:spPr bwMode="auto">
            <a:xfrm>
              <a:off x="4020" y="528"/>
              <a:ext cx="15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Green light emitted</a:t>
              </a:r>
            </a:p>
          </p:txBody>
        </p:sp>
      </p:grpSp>
      <p:grpSp>
        <p:nvGrpSpPr>
          <p:cNvPr id="10" name="Group 31"/>
          <p:cNvGrpSpPr>
            <a:grpSpLocks/>
          </p:cNvGrpSpPr>
          <p:nvPr/>
        </p:nvGrpSpPr>
        <p:grpSpPr bwMode="auto">
          <a:xfrm>
            <a:off x="3124200" y="3352800"/>
            <a:ext cx="1730375" cy="609600"/>
            <a:chOff x="2160" y="1920"/>
            <a:chExt cx="1090" cy="384"/>
          </a:xfrm>
        </p:grpSpPr>
        <p:sp>
          <p:nvSpPr>
            <p:cNvPr id="32778" name="Line 29"/>
            <p:cNvSpPr>
              <a:spLocks noChangeShapeType="1"/>
            </p:cNvSpPr>
            <p:nvPr/>
          </p:nvSpPr>
          <p:spPr bwMode="auto">
            <a:xfrm>
              <a:off x="2236" y="2304"/>
              <a:ext cx="288"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2779" name="Text Box 30"/>
            <p:cNvSpPr txBox="1">
              <a:spLocks noChangeArrowheads="1"/>
            </p:cNvSpPr>
            <p:nvPr/>
          </p:nvSpPr>
          <p:spPr bwMode="auto">
            <a:xfrm>
              <a:off x="2160" y="1920"/>
              <a:ext cx="109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Stokes Shift</a:t>
              </a:r>
            </a:p>
          </p:txBody>
        </p:sp>
      </p:grpSp>
      <p:sp>
        <p:nvSpPr>
          <p:cNvPr id="32776" name="Text Box 32"/>
          <p:cNvSpPr txBox="1">
            <a:spLocks noChangeArrowheads="1"/>
          </p:cNvSpPr>
          <p:nvPr/>
        </p:nvSpPr>
        <p:spPr bwMode="auto">
          <a:xfrm>
            <a:off x="990600" y="160338"/>
            <a:ext cx="3525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Where does energy go?</a:t>
            </a:r>
          </a:p>
        </p:txBody>
      </p:sp>
      <p:sp>
        <p:nvSpPr>
          <p:cNvPr id="176161" name="Rectangle 33"/>
          <p:cNvSpPr>
            <a:spLocks noChangeArrowheads="1"/>
          </p:cNvSpPr>
          <p:nvPr/>
        </p:nvSpPr>
        <p:spPr bwMode="auto">
          <a:xfrm>
            <a:off x="2200275" y="2320925"/>
            <a:ext cx="66770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r" eaLnBrk="0" fontAlgn="base" hangingPunct="0">
              <a:spcBef>
                <a:spcPct val="50000"/>
              </a:spcBef>
              <a:spcAft>
                <a:spcPct val="0"/>
              </a:spcAft>
            </a:pPr>
            <a:r>
              <a:rPr lang="en-US" altLang="en-US">
                <a:solidFill>
                  <a:srgbClr val="FFFFFF"/>
                </a:solidFill>
              </a:rPr>
              <a:t>Quantum Yield = light emitted/light absorbed</a:t>
            </a:r>
          </a:p>
          <a:p>
            <a:pPr algn="r" eaLnBrk="0" fontAlgn="base" hangingPunct="0">
              <a:spcBef>
                <a:spcPct val="50000"/>
              </a:spcBef>
              <a:spcAft>
                <a:spcPct val="0"/>
              </a:spcAft>
            </a:pPr>
            <a:r>
              <a:rPr lang="en-US" altLang="en-US">
                <a:solidFill>
                  <a:srgbClr val="FFFFFF"/>
                </a:solidFill>
              </a:rPr>
              <a:t>	        Q ~ 0.8 fluorescein</a:t>
            </a:r>
          </a:p>
          <a:p>
            <a:pPr algn="r" eaLnBrk="0" fontAlgn="base" hangingPunct="0">
              <a:spcBef>
                <a:spcPct val="50000"/>
              </a:spcBef>
              <a:spcAft>
                <a:spcPct val="0"/>
              </a:spcAft>
            </a:pPr>
            <a:r>
              <a:rPr lang="en-US" altLang="en-US">
                <a:solidFill>
                  <a:srgbClr val="FFFFFF"/>
                </a:solidFill>
              </a:rPr>
              <a:t>		~ 0.3 rhodamine </a:t>
            </a:r>
          </a:p>
        </p:txBody>
      </p:sp>
    </p:spTree>
    <p:extLst>
      <p:ext uri="{BB962C8B-B14F-4D97-AF65-F5344CB8AC3E}">
        <p14:creationId xmlns:p14="http://schemas.microsoft.com/office/powerpoint/2010/main" val="790500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76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6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o-fluor-structure.jpg                                         000176FA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2628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coTMRstructure.jpg                                             000176FA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l="3922" r="7843"/>
          <a:stretch>
            <a:fillRect/>
          </a:stretch>
        </p:blipFill>
        <p:spPr bwMode="auto">
          <a:xfrm>
            <a:off x="381000" y="4038600"/>
            <a:ext cx="3429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co-fluorSpectra.jpg                                            000176FAMacintosh HD                   ABA78158:"/>
          <p:cNvPicPr>
            <a:picLocks noChangeAspect="1" noChangeArrowheads="1"/>
          </p:cNvPicPr>
          <p:nvPr/>
        </p:nvPicPr>
        <p:blipFill>
          <a:blip r:embed="rId5">
            <a:extLst>
              <a:ext uri="{28A0092B-C50C-407E-A947-70E740481C1C}">
                <a14:useLocalDpi xmlns:a14="http://schemas.microsoft.com/office/drawing/2010/main" val="0"/>
              </a:ext>
            </a:extLst>
          </a:blip>
          <a:srcRect l="11842" t="3577" r="10529" b="6544"/>
          <a:stretch>
            <a:fillRect/>
          </a:stretch>
        </p:blipFill>
        <p:spPr bwMode="auto">
          <a:xfrm>
            <a:off x="4495800" y="76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co-TMR spectra.jpg                                             000176FAMacintosh HD                   ABA78158:"/>
          <p:cNvPicPr>
            <a:picLocks noChangeAspect="1" noChangeArrowheads="1"/>
          </p:cNvPicPr>
          <p:nvPr/>
        </p:nvPicPr>
        <p:blipFill>
          <a:blip r:embed="rId6">
            <a:extLst>
              <a:ext uri="{28A0092B-C50C-407E-A947-70E740481C1C}">
                <a14:useLocalDpi xmlns:a14="http://schemas.microsoft.com/office/drawing/2010/main" val="0"/>
              </a:ext>
            </a:extLst>
          </a:blip>
          <a:srcRect l="10422" t="3409" r="10397" b="7063"/>
          <a:stretch>
            <a:fillRect/>
          </a:stretch>
        </p:blipFill>
        <p:spPr bwMode="auto">
          <a:xfrm>
            <a:off x="4495800" y="3521075"/>
            <a:ext cx="4495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8"/>
          <p:cNvSpPr txBox="1">
            <a:spLocks noChangeArrowheads="1"/>
          </p:cNvSpPr>
          <p:nvPr/>
        </p:nvSpPr>
        <p:spPr bwMode="auto">
          <a:xfrm>
            <a:off x="838200" y="408930"/>
            <a:ext cx="1567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dirty="0" smtClean="0">
                <a:latin typeface="Calibri" panose="020F0502020204030204" pitchFamily="34" charset="0"/>
              </a:rPr>
              <a:t>fluorescein</a:t>
            </a:r>
            <a:endParaRPr lang="en-US" altLang="en-US" dirty="0">
              <a:latin typeface="Calibri" panose="020F0502020204030204" pitchFamily="34" charset="0"/>
            </a:endParaRPr>
          </a:p>
        </p:txBody>
      </p:sp>
      <p:sp>
        <p:nvSpPr>
          <p:cNvPr id="33799" name="Text Box 9"/>
          <p:cNvSpPr txBox="1">
            <a:spLocks noChangeArrowheads="1"/>
          </p:cNvSpPr>
          <p:nvPr/>
        </p:nvSpPr>
        <p:spPr bwMode="auto">
          <a:xfrm>
            <a:off x="838200" y="3429000"/>
            <a:ext cx="2459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dirty="0">
                <a:latin typeface="Calibri" panose="020F0502020204030204" pitchFamily="34" charset="0"/>
              </a:rPr>
              <a:t>Co-TM </a:t>
            </a:r>
            <a:r>
              <a:rPr lang="en-US" altLang="en-US" dirty="0" err="1">
                <a:latin typeface="Calibri" panose="020F0502020204030204" pitchFamily="34" charset="0"/>
              </a:rPr>
              <a:t>rhodamine</a:t>
            </a:r>
            <a:endParaRPr lang="en-US" altLang="en-US" dirty="0">
              <a:latin typeface="Calibri" panose="020F0502020204030204" pitchFamily="34" charset="0"/>
            </a:endParaRPr>
          </a:p>
        </p:txBody>
      </p:sp>
    </p:spTree>
    <p:extLst>
      <p:ext uri="{BB962C8B-B14F-4D97-AF65-F5344CB8AC3E}">
        <p14:creationId xmlns:p14="http://schemas.microsoft.com/office/powerpoint/2010/main" val="248290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752600" y="569913"/>
            <a:ext cx="60198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b="1" u="sng">
                <a:solidFill>
                  <a:srgbClr val="FFFFFF"/>
                </a:solidFill>
              </a:rPr>
              <a:t>Which dye is better?</a:t>
            </a:r>
          </a:p>
          <a:p>
            <a:pPr eaLnBrk="0" fontAlgn="base" hangingPunct="0">
              <a:spcBef>
                <a:spcPct val="50000"/>
              </a:spcBef>
              <a:spcAft>
                <a:spcPct val="0"/>
              </a:spcAft>
            </a:pPr>
            <a:r>
              <a:rPr lang="en-US" altLang="en-US">
                <a:solidFill>
                  <a:srgbClr val="FFFFFF"/>
                </a:solidFill>
              </a:rPr>
              <a:t>	1 - absorb well (high </a:t>
            </a:r>
            <a:r>
              <a:rPr lang="en-US" altLang="en-US" sz="3200">
                <a:solidFill>
                  <a:srgbClr val="FFFFFF"/>
                </a:solidFill>
                <a:latin typeface="Symbol" panose="05050102010706020507" pitchFamily="18" charset="2"/>
              </a:rPr>
              <a:t>e</a:t>
            </a:r>
            <a:r>
              <a:rPr lang="en-US" altLang="en-US">
                <a:solidFill>
                  <a:srgbClr val="FFFFFF"/>
                </a:solidFill>
              </a:rPr>
              <a:t> )</a:t>
            </a:r>
          </a:p>
          <a:p>
            <a:pPr eaLnBrk="0" fontAlgn="base" hangingPunct="0">
              <a:spcBef>
                <a:spcPct val="50000"/>
              </a:spcBef>
              <a:spcAft>
                <a:spcPct val="0"/>
              </a:spcAft>
            </a:pPr>
            <a:r>
              <a:rPr lang="en-US" altLang="en-US">
                <a:solidFill>
                  <a:srgbClr val="FFFFFF"/>
                </a:solidFill>
              </a:rPr>
              <a:t>	2 - emit well (high Q)</a:t>
            </a:r>
          </a:p>
          <a:p>
            <a:pPr eaLnBrk="0" fontAlgn="base" hangingPunct="0">
              <a:spcBef>
                <a:spcPct val="50000"/>
              </a:spcBef>
              <a:spcAft>
                <a:spcPct val="0"/>
              </a:spcAft>
            </a:pPr>
            <a:r>
              <a:rPr lang="en-US" altLang="en-US">
                <a:solidFill>
                  <a:srgbClr val="FFFFFF"/>
                </a:solidFill>
              </a:rPr>
              <a:t>	</a:t>
            </a:r>
          </a:p>
          <a:p>
            <a:pPr eaLnBrk="0" fontAlgn="base" hangingPunct="0">
              <a:spcBef>
                <a:spcPct val="50000"/>
              </a:spcBef>
              <a:spcAft>
                <a:spcPct val="0"/>
              </a:spcAft>
            </a:pPr>
            <a:r>
              <a:rPr lang="en-US" altLang="en-US" sz="2800">
                <a:solidFill>
                  <a:srgbClr val="FFFFFF"/>
                </a:solidFill>
              </a:rPr>
              <a:t>Brightness ~ </a:t>
            </a:r>
            <a:r>
              <a:rPr lang="en-US" altLang="en-US" sz="3600">
                <a:solidFill>
                  <a:srgbClr val="FFFFFF"/>
                </a:solidFill>
                <a:latin typeface="Symbol" panose="05050102010706020507" pitchFamily="18" charset="2"/>
              </a:rPr>
              <a:t>e</a:t>
            </a:r>
            <a:r>
              <a:rPr lang="en-US" altLang="en-US" sz="2800">
                <a:solidFill>
                  <a:srgbClr val="FFFFFF"/>
                </a:solidFill>
              </a:rPr>
              <a:t>Q</a:t>
            </a:r>
            <a:endParaRPr lang="en-US" altLang="en-US">
              <a:solidFill>
                <a:srgbClr val="FFFFFF"/>
              </a:solidFill>
            </a:endParaRPr>
          </a:p>
          <a:p>
            <a:pPr eaLnBrk="0" fontAlgn="base" hangingPunct="0">
              <a:spcBef>
                <a:spcPct val="50000"/>
              </a:spcBef>
              <a:spcAft>
                <a:spcPct val="0"/>
              </a:spcAft>
            </a:pPr>
            <a:r>
              <a:rPr lang="en-US" altLang="en-US">
                <a:solidFill>
                  <a:srgbClr val="FFFFFF"/>
                </a:solidFill>
              </a:rPr>
              <a:t>(fluorescein  0.8 * 70,000 = 57,000)</a:t>
            </a:r>
          </a:p>
          <a:p>
            <a:pPr eaLnBrk="0" fontAlgn="base" hangingPunct="0">
              <a:spcBef>
                <a:spcPct val="50000"/>
              </a:spcBef>
              <a:spcAft>
                <a:spcPct val="0"/>
              </a:spcAft>
            </a:pPr>
            <a:r>
              <a:rPr lang="en-US" altLang="en-US">
                <a:solidFill>
                  <a:srgbClr val="FFFFFF"/>
                </a:solidFill>
              </a:rPr>
              <a:t>(rhodamine  0.3 * 90,000 = 27,000)</a:t>
            </a:r>
            <a:endParaRPr lang="en-US" altLang="en-US" sz="2000">
              <a:solidFill>
                <a:srgbClr val="FFFFFF"/>
              </a:solidFill>
            </a:endParaRPr>
          </a:p>
          <a:p>
            <a:pPr eaLnBrk="0" fontAlgn="base" hangingPunct="0">
              <a:spcBef>
                <a:spcPct val="50000"/>
              </a:spcBef>
              <a:spcAft>
                <a:spcPct val="0"/>
              </a:spcAft>
            </a:pPr>
            <a:endParaRPr lang="en-US" altLang="en-US" sz="2000">
              <a:solidFill>
                <a:srgbClr val="FFFFFF"/>
              </a:solidFill>
            </a:endParaRPr>
          </a:p>
          <a:p>
            <a:pPr eaLnBrk="0" fontAlgn="base" hangingPunct="0">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1268963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5842" name="Group 6"/>
          <p:cNvGrpSpPr>
            <a:grpSpLocks/>
          </p:cNvGrpSpPr>
          <p:nvPr/>
        </p:nvGrpSpPr>
        <p:grpSpPr bwMode="auto">
          <a:xfrm rot="-1240320">
            <a:off x="4800600" y="4038600"/>
            <a:ext cx="2438400" cy="241300"/>
            <a:chOff x="957" y="3292"/>
            <a:chExt cx="2671" cy="280"/>
          </a:xfrm>
        </p:grpSpPr>
        <p:sp>
          <p:nvSpPr>
            <p:cNvPr id="35864" name="Freeform 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5" name="Line 8"/>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5843" name="Group 20"/>
          <p:cNvGrpSpPr>
            <a:grpSpLocks/>
          </p:cNvGrpSpPr>
          <p:nvPr/>
        </p:nvGrpSpPr>
        <p:grpSpPr bwMode="auto">
          <a:xfrm>
            <a:off x="152400" y="2819400"/>
            <a:ext cx="5943600" cy="2819400"/>
            <a:chOff x="96" y="1776"/>
            <a:chExt cx="3744" cy="1776"/>
          </a:xfrm>
        </p:grpSpPr>
        <p:sp>
          <p:nvSpPr>
            <p:cNvPr id="35850" name="Line 2"/>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5851" name="Group 3"/>
            <p:cNvGrpSpPr>
              <a:grpSpLocks/>
            </p:cNvGrpSpPr>
            <p:nvPr/>
          </p:nvGrpSpPr>
          <p:grpSpPr bwMode="auto">
            <a:xfrm rot="1021199">
              <a:off x="96" y="2544"/>
              <a:ext cx="1138" cy="190"/>
              <a:chOff x="957" y="3292"/>
              <a:chExt cx="2671" cy="280"/>
            </a:xfrm>
          </p:grpSpPr>
          <p:sp>
            <p:nvSpPr>
              <p:cNvPr id="35862" name="Freeform 4"/>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3" name="Line 5"/>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5852" name="Line 9"/>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3" name="Line 10"/>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4" name="Line 11"/>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5" name="Line 12"/>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6" name="Line 14"/>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7" name="Line 15"/>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8" name="Line 16"/>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59" name="Line 17"/>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0" name="Line 18"/>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61" name="Line 19"/>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5844" name="Freeform 21"/>
          <p:cNvSpPr>
            <a:spLocks/>
          </p:cNvSpPr>
          <p:nvPr/>
        </p:nvSpPr>
        <p:spPr bwMode="auto">
          <a:xfrm>
            <a:off x="2971800" y="3644900"/>
            <a:ext cx="1092200" cy="1384300"/>
          </a:xfrm>
          <a:custGeom>
            <a:avLst/>
            <a:gdLst>
              <a:gd name="T0" fmla="*/ 2147483647 w 688"/>
              <a:gd name="T1" fmla="*/ 2147483647 h 872"/>
              <a:gd name="T2" fmla="*/ 0 w 688"/>
              <a:gd name="T3" fmla="*/ 2147483647 h 872"/>
              <a:gd name="T4" fmla="*/ 2147483647 w 688"/>
              <a:gd name="T5" fmla="*/ 2147483647 h 872"/>
              <a:gd name="T6" fmla="*/ 2147483647 w 688"/>
              <a:gd name="T7" fmla="*/ 2147483647 h 872"/>
              <a:gd name="T8" fmla="*/ 2147483647 w 688"/>
              <a:gd name="T9" fmla="*/ 2147483647 h 872"/>
              <a:gd name="T10" fmla="*/ 2147483647 w 688"/>
              <a:gd name="T11" fmla="*/ 2147483647 h 872"/>
              <a:gd name="T12" fmla="*/ 2147483647 w 688"/>
              <a:gd name="T13" fmla="*/ 2147483647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45" name="Line 22"/>
          <p:cNvSpPr>
            <a:spLocks noChangeShapeType="1"/>
          </p:cNvSpPr>
          <p:nvPr/>
        </p:nvSpPr>
        <p:spPr bwMode="auto">
          <a:xfrm flipH="1">
            <a:off x="3603625" y="4899025"/>
            <a:ext cx="228600" cy="228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5846" name="Text Box 23"/>
          <p:cNvSpPr txBox="1">
            <a:spLocks noChangeArrowheads="1"/>
          </p:cNvSpPr>
          <p:nvPr/>
        </p:nvSpPr>
        <p:spPr bwMode="auto">
          <a:xfrm>
            <a:off x="3008313" y="40846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35847" name="Text Box 24"/>
          <p:cNvSpPr txBox="1">
            <a:spLocks noChangeArrowheads="1"/>
          </p:cNvSpPr>
          <p:nvPr/>
        </p:nvSpPr>
        <p:spPr bwMode="auto">
          <a:xfrm>
            <a:off x="609600" y="417513"/>
            <a:ext cx="79454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800">
                <a:solidFill>
                  <a:srgbClr val="FFFFFF"/>
                </a:solidFill>
              </a:rPr>
              <a:t>Go deeper to explain bleaching and background</a:t>
            </a:r>
          </a:p>
          <a:p>
            <a:pPr algn="ctr" eaLnBrk="0" fontAlgn="base" hangingPunct="0">
              <a:spcBef>
                <a:spcPct val="50000"/>
              </a:spcBef>
              <a:spcAft>
                <a:spcPct val="0"/>
              </a:spcAft>
            </a:pPr>
            <a:r>
              <a:rPr lang="en-US" altLang="en-US">
                <a:solidFill>
                  <a:srgbClr val="FFFFFF"/>
                </a:solidFill>
              </a:rPr>
              <a:t>(Jablonski diagram)</a:t>
            </a:r>
            <a:endParaRPr lang="en-US" altLang="en-US" sz="2800">
              <a:solidFill>
                <a:srgbClr val="FFFFFF"/>
              </a:solidFill>
            </a:endParaRPr>
          </a:p>
        </p:txBody>
      </p:sp>
      <p:sp>
        <p:nvSpPr>
          <p:cNvPr id="35848" name="Text Box 26"/>
          <p:cNvSpPr txBox="1">
            <a:spLocks noChangeArrowheads="1"/>
          </p:cNvSpPr>
          <p:nvPr/>
        </p:nvSpPr>
        <p:spPr bwMode="auto">
          <a:xfrm>
            <a:off x="3733800" y="5649913"/>
            <a:ext cx="15700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0.8 emitted</a:t>
            </a:r>
          </a:p>
        </p:txBody>
      </p:sp>
      <p:sp>
        <p:nvSpPr>
          <p:cNvPr id="35849" name="Text Box 27"/>
          <p:cNvSpPr txBox="1">
            <a:spLocks noChangeArrowheads="1"/>
          </p:cNvSpPr>
          <p:nvPr/>
        </p:nvSpPr>
        <p:spPr bwMode="auto">
          <a:xfrm>
            <a:off x="6324600" y="4583113"/>
            <a:ext cx="26606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Other losses</a:t>
            </a:r>
          </a:p>
          <a:p>
            <a:pPr eaLnBrk="0" fontAlgn="base" hangingPunct="0">
              <a:spcBef>
                <a:spcPct val="50000"/>
              </a:spcBef>
              <a:spcAft>
                <a:spcPct val="0"/>
              </a:spcAft>
            </a:pPr>
            <a:r>
              <a:rPr lang="en-US" altLang="en-US">
                <a:solidFill>
                  <a:srgbClr val="FFFFFF"/>
                </a:solidFill>
              </a:rPr>
              <a:t>  Heat</a:t>
            </a:r>
          </a:p>
          <a:p>
            <a:pPr eaLnBrk="0" fontAlgn="base" hangingPunct="0">
              <a:spcBef>
                <a:spcPct val="50000"/>
              </a:spcBef>
              <a:spcAft>
                <a:spcPct val="0"/>
              </a:spcAft>
            </a:pPr>
            <a:r>
              <a:rPr lang="en-US" altLang="en-US">
                <a:solidFill>
                  <a:srgbClr val="FFFFFF"/>
                </a:solidFill>
              </a:rPr>
              <a:t>  Energy transfer</a:t>
            </a:r>
          </a:p>
        </p:txBody>
      </p:sp>
    </p:spTree>
    <p:extLst>
      <p:ext uri="{BB962C8B-B14F-4D97-AF65-F5344CB8AC3E}">
        <p14:creationId xmlns:p14="http://schemas.microsoft.com/office/powerpoint/2010/main" val="747407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6866" name="Group 5"/>
          <p:cNvGrpSpPr>
            <a:grpSpLocks/>
          </p:cNvGrpSpPr>
          <p:nvPr/>
        </p:nvGrpSpPr>
        <p:grpSpPr bwMode="auto">
          <a:xfrm>
            <a:off x="-76200" y="990600"/>
            <a:ext cx="5943600" cy="2819400"/>
            <a:chOff x="96" y="1776"/>
            <a:chExt cx="3744" cy="1776"/>
          </a:xfrm>
        </p:grpSpPr>
        <p:sp>
          <p:nvSpPr>
            <p:cNvPr id="36880" name="Line 6"/>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6881" name="Group 7"/>
            <p:cNvGrpSpPr>
              <a:grpSpLocks/>
            </p:cNvGrpSpPr>
            <p:nvPr/>
          </p:nvGrpSpPr>
          <p:grpSpPr bwMode="auto">
            <a:xfrm rot="1021199">
              <a:off x="96" y="2544"/>
              <a:ext cx="1138" cy="190"/>
              <a:chOff x="957" y="3292"/>
              <a:chExt cx="2671" cy="280"/>
            </a:xfrm>
          </p:grpSpPr>
          <p:sp>
            <p:nvSpPr>
              <p:cNvPr id="36892"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93" name="Line 9"/>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6882" name="Line 10"/>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3" name="Line 11"/>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4" name="Line 12"/>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5" name="Line 13"/>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6" name="Line 14"/>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7" name="Line 15"/>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8" name="Line 16"/>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89" name="Line 17"/>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90" name="Line 18"/>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91" name="Line 19"/>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6867" name="Group 25"/>
          <p:cNvGrpSpPr>
            <a:grpSpLocks/>
          </p:cNvGrpSpPr>
          <p:nvPr/>
        </p:nvGrpSpPr>
        <p:grpSpPr bwMode="auto">
          <a:xfrm>
            <a:off x="2743200" y="1816100"/>
            <a:ext cx="1092200" cy="1482725"/>
            <a:chOff x="1872" y="2296"/>
            <a:chExt cx="688" cy="934"/>
          </a:xfrm>
        </p:grpSpPr>
        <p:sp>
          <p:nvSpPr>
            <p:cNvPr id="36878" name="Freeform 20"/>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9" name="Line 21"/>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6868" name="Text Box 22"/>
          <p:cNvSpPr txBox="1">
            <a:spLocks noChangeArrowheads="1"/>
          </p:cNvSpPr>
          <p:nvPr/>
        </p:nvSpPr>
        <p:spPr bwMode="auto">
          <a:xfrm>
            <a:off x="2779713" y="22558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36869" name="Text Box 23"/>
          <p:cNvSpPr txBox="1">
            <a:spLocks noChangeArrowheads="1"/>
          </p:cNvSpPr>
          <p:nvPr/>
        </p:nvSpPr>
        <p:spPr bwMode="auto">
          <a:xfrm>
            <a:off x="2227263" y="152400"/>
            <a:ext cx="488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Add in Interstate Crossing (ISC)</a:t>
            </a:r>
          </a:p>
        </p:txBody>
      </p:sp>
      <p:sp>
        <p:nvSpPr>
          <p:cNvPr id="36870" name="Rectangle 26"/>
          <p:cNvSpPr>
            <a:spLocks noChangeArrowheads="1"/>
          </p:cNvSpPr>
          <p:nvPr/>
        </p:nvSpPr>
        <p:spPr bwMode="auto">
          <a:xfrm>
            <a:off x="4572000" y="2092325"/>
            <a:ext cx="1552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dirty="0">
                <a:solidFill>
                  <a:srgbClr val="FFFFFF"/>
                </a:solidFill>
              </a:rPr>
              <a:t>0.8 emitted</a:t>
            </a:r>
          </a:p>
          <a:p>
            <a:pPr algn="ctr" eaLnBrk="0" fontAlgn="base" hangingPunct="0">
              <a:spcBef>
                <a:spcPct val="0"/>
              </a:spcBef>
              <a:spcAft>
                <a:spcPct val="0"/>
              </a:spcAft>
            </a:pPr>
            <a:r>
              <a:rPr lang="en-US" altLang="en-US" sz="1800" dirty="0">
                <a:solidFill>
                  <a:srgbClr val="FFFFFF"/>
                </a:solidFill>
              </a:rPr>
              <a:t>fluorescence</a:t>
            </a:r>
          </a:p>
        </p:txBody>
      </p:sp>
      <p:sp>
        <p:nvSpPr>
          <p:cNvPr id="36871" name="Line 27"/>
          <p:cNvSpPr>
            <a:spLocks noChangeShapeType="1"/>
          </p:cNvSpPr>
          <p:nvPr/>
        </p:nvSpPr>
        <p:spPr bwMode="auto">
          <a:xfrm>
            <a:off x="5867400" y="1524000"/>
            <a:ext cx="1143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2" name="Line 28"/>
          <p:cNvSpPr>
            <a:spLocks noChangeShapeType="1"/>
          </p:cNvSpPr>
          <p:nvPr/>
        </p:nvSpPr>
        <p:spPr bwMode="auto">
          <a:xfrm>
            <a:off x="7010400" y="2209800"/>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3" name="Line 29"/>
          <p:cNvSpPr>
            <a:spLocks noChangeShapeType="1"/>
          </p:cNvSpPr>
          <p:nvPr/>
        </p:nvSpPr>
        <p:spPr bwMode="auto">
          <a:xfrm flipH="1">
            <a:off x="5867400" y="2362200"/>
            <a:ext cx="11430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6874" name="Rectangle 30"/>
          <p:cNvSpPr>
            <a:spLocks noChangeArrowheads="1"/>
          </p:cNvSpPr>
          <p:nvPr/>
        </p:nvSpPr>
        <p:spPr bwMode="auto">
          <a:xfrm>
            <a:off x="6096000" y="990600"/>
            <a:ext cx="86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ISC</a:t>
            </a:r>
          </a:p>
          <a:p>
            <a:pPr algn="ctr" eaLnBrk="0" fontAlgn="base" hangingPunct="0">
              <a:spcBef>
                <a:spcPct val="0"/>
              </a:spcBef>
              <a:spcAft>
                <a:spcPct val="0"/>
              </a:spcAft>
            </a:pPr>
            <a:r>
              <a:rPr lang="en-US" altLang="en-US" sz="2000">
                <a:solidFill>
                  <a:srgbClr val="FFFFFF"/>
                </a:solidFill>
              </a:rPr>
              <a:t>~0.03</a:t>
            </a:r>
          </a:p>
        </p:txBody>
      </p:sp>
      <p:sp>
        <p:nvSpPr>
          <p:cNvPr id="36875" name="Rectangle 31"/>
          <p:cNvSpPr>
            <a:spLocks noChangeArrowheads="1"/>
          </p:cNvSpPr>
          <p:nvPr/>
        </p:nvSpPr>
        <p:spPr bwMode="auto">
          <a:xfrm>
            <a:off x="6959600" y="1763713"/>
            <a:ext cx="195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Excited triplet</a:t>
            </a:r>
          </a:p>
          <a:p>
            <a:pPr algn="ctr" eaLnBrk="0" fontAlgn="base" hangingPunct="0">
              <a:spcBef>
                <a:spcPct val="0"/>
              </a:spcBef>
              <a:spcAft>
                <a:spcPct val="0"/>
              </a:spcAft>
            </a:pPr>
            <a:r>
              <a:rPr lang="en-US" altLang="en-US" sz="2000">
                <a:solidFill>
                  <a:srgbClr val="FFFFFF"/>
                </a:solidFill>
              </a:rPr>
              <a:t>state</a:t>
            </a:r>
          </a:p>
        </p:txBody>
      </p:sp>
      <p:sp>
        <p:nvSpPr>
          <p:cNvPr id="36876" name="Rectangle 32"/>
          <p:cNvSpPr>
            <a:spLocks noChangeArrowheads="1"/>
          </p:cNvSpPr>
          <p:nvPr/>
        </p:nvSpPr>
        <p:spPr bwMode="auto">
          <a:xfrm>
            <a:off x="6411913" y="2895600"/>
            <a:ext cx="2193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Phosphorescence</a:t>
            </a:r>
          </a:p>
          <a:p>
            <a:pPr algn="ctr" eaLnBrk="0" fontAlgn="base" hangingPunct="0">
              <a:spcBef>
                <a:spcPct val="0"/>
              </a:spcBef>
              <a:spcAft>
                <a:spcPct val="0"/>
              </a:spcAft>
            </a:pPr>
            <a:r>
              <a:rPr lang="en-US" altLang="en-US" sz="2000">
                <a:solidFill>
                  <a:srgbClr val="FFFFFF"/>
                </a:solidFill>
              </a:rPr>
              <a:t>(usec - msec)</a:t>
            </a:r>
          </a:p>
        </p:txBody>
      </p:sp>
      <p:sp>
        <p:nvSpPr>
          <p:cNvPr id="36877" name="Text Box 33"/>
          <p:cNvSpPr txBox="1">
            <a:spLocks noChangeArrowheads="1"/>
          </p:cNvSpPr>
          <p:nvPr/>
        </p:nvSpPr>
        <p:spPr bwMode="auto">
          <a:xfrm>
            <a:off x="381000" y="4140200"/>
            <a:ext cx="8839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lnSpc>
                <a:spcPct val="80000"/>
              </a:lnSpc>
              <a:spcBef>
                <a:spcPct val="50000"/>
              </a:spcBef>
              <a:spcAft>
                <a:spcPct val="0"/>
              </a:spcAft>
            </a:pPr>
            <a:r>
              <a:rPr lang="en-US" altLang="en-US">
                <a:solidFill>
                  <a:srgbClr val="FFFFFF"/>
                </a:solidFill>
              </a:rPr>
              <a:t>Triplet state is long lived.  </a:t>
            </a:r>
          </a:p>
          <a:p>
            <a:pPr eaLnBrk="0" fontAlgn="base" hangingPunct="0">
              <a:lnSpc>
                <a:spcPct val="80000"/>
              </a:lnSpc>
              <a:spcBef>
                <a:spcPct val="50000"/>
              </a:spcBef>
              <a:spcAft>
                <a:spcPct val="0"/>
              </a:spcAft>
            </a:pPr>
            <a:r>
              <a:rPr lang="en-US" altLang="en-US">
                <a:solidFill>
                  <a:srgbClr val="FFFFFF"/>
                </a:solidFill>
              </a:rPr>
              <a:t>therefore even low probability can deplete active dye</a:t>
            </a:r>
          </a:p>
          <a:p>
            <a:pPr eaLnBrk="0" fontAlgn="base" hangingPunct="0">
              <a:lnSpc>
                <a:spcPct val="80000"/>
              </a:lnSpc>
              <a:spcBef>
                <a:spcPct val="50000"/>
              </a:spcBef>
              <a:spcAft>
                <a:spcPct val="0"/>
              </a:spcAft>
            </a:pPr>
            <a:r>
              <a:rPr lang="en-US" altLang="en-US">
                <a:solidFill>
                  <a:srgbClr val="FFFFFF"/>
                </a:solidFill>
              </a:rPr>
              <a:t>	(steady state reached in ~200msec</a:t>
            </a:r>
          </a:p>
          <a:p>
            <a:pPr eaLnBrk="0" fontAlgn="base" hangingPunct="0">
              <a:lnSpc>
                <a:spcPct val="80000"/>
              </a:lnSpc>
              <a:spcBef>
                <a:spcPct val="50000"/>
              </a:spcBef>
              <a:spcAft>
                <a:spcPct val="0"/>
              </a:spcAft>
            </a:pPr>
            <a:r>
              <a:rPr lang="en-US" altLang="en-US">
                <a:solidFill>
                  <a:srgbClr val="FFFFFF"/>
                </a:solidFill>
              </a:rPr>
              <a:t>	~80-90% in triplet --&gt; 5-10 fold dimmer)</a:t>
            </a:r>
          </a:p>
          <a:p>
            <a:pPr eaLnBrk="0" fontAlgn="base" hangingPunct="0">
              <a:lnSpc>
                <a:spcPct val="80000"/>
              </a:lnSpc>
              <a:spcBef>
                <a:spcPct val="50000"/>
              </a:spcBef>
              <a:spcAft>
                <a:spcPct val="0"/>
              </a:spcAft>
            </a:pPr>
            <a:r>
              <a:rPr lang="en-US" altLang="en-US">
                <a:solidFill>
                  <a:srgbClr val="FFFFFF"/>
                </a:solidFill>
              </a:rPr>
              <a:t>CLSM:  can have a major impact (~5 fold less throughput)</a:t>
            </a:r>
          </a:p>
        </p:txBody>
      </p:sp>
    </p:spTree>
    <p:extLst>
      <p:ext uri="{BB962C8B-B14F-4D97-AF65-F5344CB8AC3E}">
        <p14:creationId xmlns:p14="http://schemas.microsoft.com/office/powerpoint/2010/main" val="832633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76200" y="990600"/>
            <a:ext cx="5943600" cy="2819400"/>
            <a:chOff x="96" y="1776"/>
            <a:chExt cx="3744" cy="1776"/>
          </a:xfrm>
        </p:grpSpPr>
        <p:sp>
          <p:nvSpPr>
            <p:cNvPr id="37904" name="Line 3"/>
            <p:cNvSpPr>
              <a:spLocks noChangeShapeType="1"/>
            </p:cNvSpPr>
            <p:nvPr/>
          </p:nvSpPr>
          <p:spPr bwMode="auto">
            <a:xfrm>
              <a:off x="1056" y="3552"/>
              <a:ext cx="27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nvGrpSpPr>
            <p:cNvPr id="37905" name="Group 4"/>
            <p:cNvGrpSpPr>
              <a:grpSpLocks/>
            </p:cNvGrpSpPr>
            <p:nvPr/>
          </p:nvGrpSpPr>
          <p:grpSpPr bwMode="auto">
            <a:xfrm rot="1021199">
              <a:off x="96" y="2544"/>
              <a:ext cx="1138" cy="190"/>
              <a:chOff x="957" y="3292"/>
              <a:chExt cx="2671" cy="280"/>
            </a:xfrm>
          </p:grpSpPr>
          <p:sp>
            <p:nvSpPr>
              <p:cNvPr id="37916"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7"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7906" name="Line 7"/>
            <p:cNvSpPr>
              <a:spLocks noChangeShapeType="1"/>
            </p:cNvSpPr>
            <p:nvPr/>
          </p:nvSpPr>
          <p:spPr bwMode="auto">
            <a:xfrm>
              <a:off x="1104" y="2064"/>
              <a:ext cx="264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7" name="Line 8"/>
            <p:cNvSpPr>
              <a:spLocks noChangeShapeType="1"/>
            </p:cNvSpPr>
            <p:nvPr/>
          </p:nvSpPr>
          <p:spPr bwMode="auto">
            <a:xfrm>
              <a:off x="1104" y="1968"/>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8" name="Line 9"/>
            <p:cNvSpPr>
              <a:spLocks noChangeShapeType="1"/>
            </p:cNvSpPr>
            <p:nvPr/>
          </p:nvSpPr>
          <p:spPr bwMode="auto">
            <a:xfrm>
              <a:off x="1104" y="1872"/>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9" name="Line 10"/>
            <p:cNvSpPr>
              <a:spLocks noChangeShapeType="1"/>
            </p:cNvSpPr>
            <p:nvPr/>
          </p:nvSpPr>
          <p:spPr bwMode="auto">
            <a:xfrm>
              <a:off x="1104" y="1776"/>
              <a:ext cx="264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0" name="Line 11"/>
            <p:cNvSpPr>
              <a:spLocks noChangeShapeType="1"/>
            </p:cNvSpPr>
            <p:nvPr/>
          </p:nvSpPr>
          <p:spPr bwMode="auto">
            <a:xfrm flipV="1">
              <a:off x="1488" y="1968"/>
              <a:ext cx="0" cy="158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1" name="Line 12"/>
            <p:cNvSpPr>
              <a:spLocks noChangeShapeType="1"/>
            </p:cNvSpPr>
            <p:nvPr/>
          </p:nvSpPr>
          <p:spPr bwMode="auto">
            <a:xfrm flipV="1">
              <a:off x="1632" y="1872"/>
              <a:ext cx="0" cy="168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2" name="Line 13"/>
            <p:cNvSpPr>
              <a:spLocks noChangeShapeType="1"/>
            </p:cNvSpPr>
            <p:nvPr/>
          </p:nvSpPr>
          <p:spPr bwMode="auto">
            <a:xfrm flipV="1">
              <a:off x="1776" y="1776"/>
              <a:ext cx="0" cy="1776"/>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3" name="Line 14"/>
            <p:cNvSpPr>
              <a:spLocks noChangeShapeType="1"/>
            </p:cNvSpPr>
            <p:nvPr/>
          </p:nvSpPr>
          <p:spPr bwMode="auto">
            <a:xfrm>
              <a:off x="2688" y="2064"/>
              <a:ext cx="0" cy="129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4" name="Line 15"/>
            <p:cNvSpPr>
              <a:spLocks noChangeShapeType="1"/>
            </p:cNvSpPr>
            <p:nvPr/>
          </p:nvSpPr>
          <p:spPr bwMode="auto">
            <a:xfrm>
              <a:off x="2832" y="2064"/>
              <a:ext cx="0" cy="1392"/>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15" name="Line 16"/>
            <p:cNvSpPr>
              <a:spLocks noChangeShapeType="1"/>
            </p:cNvSpPr>
            <p:nvPr/>
          </p:nvSpPr>
          <p:spPr bwMode="auto">
            <a:xfrm>
              <a:off x="2976" y="2064"/>
              <a:ext cx="0" cy="1488"/>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7891" name="Group 17"/>
          <p:cNvGrpSpPr>
            <a:grpSpLocks/>
          </p:cNvGrpSpPr>
          <p:nvPr/>
        </p:nvGrpSpPr>
        <p:grpSpPr bwMode="auto">
          <a:xfrm>
            <a:off x="2743200" y="1816100"/>
            <a:ext cx="1092200" cy="1482725"/>
            <a:chOff x="1872" y="2296"/>
            <a:chExt cx="688" cy="934"/>
          </a:xfrm>
        </p:grpSpPr>
        <p:sp>
          <p:nvSpPr>
            <p:cNvPr id="37902" name="Freeform 18"/>
            <p:cNvSpPr>
              <a:spLocks/>
            </p:cNvSpPr>
            <p:nvPr/>
          </p:nvSpPr>
          <p:spPr bwMode="auto">
            <a:xfrm>
              <a:off x="1872" y="2296"/>
              <a:ext cx="688" cy="872"/>
            </a:xfrm>
            <a:custGeom>
              <a:avLst/>
              <a:gdLst>
                <a:gd name="T0" fmla="*/ 192 w 688"/>
                <a:gd name="T1" fmla="*/ 872 h 872"/>
                <a:gd name="T2" fmla="*/ 0 w 688"/>
                <a:gd name="T3" fmla="*/ 392 h 872"/>
                <a:gd name="T4" fmla="*/ 192 w 688"/>
                <a:gd name="T5" fmla="*/ 56 h 872"/>
                <a:gd name="T6" fmla="*/ 528 w 688"/>
                <a:gd name="T7" fmla="*/ 56 h 872"/>
                <a:gd name="T8" fmla="*/ 672 w 688"/>
                <a:gd name="T9" fmla="*/ 296 h 872"/>
                <a:gd name="T10" fmla="*/ 624 w 688"/>
                <a:gd name="T11" fmla="*/ 632 h 872"/>
                <a:gd name="T12" fmla="*/ 480 w 688"/>
                <a:gd name="T13" fmla="*/ 87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903" name="Line 19"/>
            <p:cNvSpPr>
              <a:spLocks noChangeShapeType="1"/>
            </p:cNvSpPr>
            <p:nvPr/>
          </p:nvSpPr>
          <p:spPr bwMode="auto">
            <a:xfrm flipH="1">
              <a:off x="2270" y="3086"/>
              <a:ext cx="144" cy="14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37892" name="Text Box 20"/>
          <p:cNvSpPr txBox="1">
            <a:spLocks noChangeArrowheads="1"/>
          </p:cNvSpPr>
          <p:nvPr/>
        </p:nvSpPr>
        <p:spPr bwMode="auto">
          <a:xfrm>
            <a:off x="2779713" y="2255838"/>
            <a:ext cx="1001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4nsec</a:t>
            </a:r>
          </a:p>
        </p:txBody>
      </p:sp>
      <p:sp>
        <p:nvSpPr>
          <p:cNvPr id="37893" name="Text Box 21"/>
          <p:cNvSpPr txBox="1">
            <a:spLocks noChangeArrowheads="1"/>
          </p:cNvSpPr>
          <p:nvPr/>
        </p:nvSpPr>
        <p:spPr bwMode="auto">
          <a:xfrm>
            <a:off x="669925" y="152400"/>
            <a:ext cx="8035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Interstate Crossing (ISC)  Problem 2:  Reactive oxygen</a:t>
            </a:r>
          </a:p>
        </p:txBody>
      </p:sp>
      <p:sp>
        <p:nvSpPr>
          <p:cNvPr id="37895" name="Line 23"/>
          <p:cNvSpPr>
            <a:spLocks noChangeShapeType="1"/>
          </p:cNvSpPr>
          <p:nvPr/>
        </p:nvSpPr>
        <p:spPr bwMode="auto">
          <a:xfrm>
            <a:off x="5867400" y="1524000"/>
            <a:ext cx="1143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6" name="Line 24"/>
          <p:cNvSpPr>
            <a:spLocks noChangeShapeType="1"/>
          </p:cNvSpPr>
          <p:nvPr/>
        </p:nvSpPr>
        <p:spPr bwMode="auto">
          <a:xfrm>
            <a:off x="7010400" y="2209800"/>
            <a:ext cx="14478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7" name="Line 25"/>
          <p:cNvSpPr>
            <a:spLocks noChangeShapeType="1"/>
          </p:cNvSpPr>
          <p:nvPr/>
        </p:nvSpPr>
        <p:spPr bwMode="auto">
          <a:xfrm flipH="1">
            <a:off x="5867400" y="2362200"/>
            <a:ext cx="11430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7898" name="Rectangle 26"/>
          <p:cNvSpPr>
            <a:spLocks noChangeArrowheads="1"/>
          </p:cNvSpPr>
          <p:nvPr/>
        </p:nvSpPr>
        <p:spPr bwMode="auto">
          <a:xfrm>
            <a:off x="6096000" y="990600"/>
            <a:ext cx="86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ISC</a:t>
            </a:r>
          </a:p>
          <a:p>
            <a:pPr algn="ctr" eaLnBrk="0" fontAlgn="base" hangingPunct="0">
              <a:spcBef>
                <a:spcPct val="0"/>
              </a:spcBef>
              <a:spcAft>
                <a:spcPct val="0"/>
              </a:spcAft>
            </a:pPr>
            <a:r>
              <a:rPr lang="en-US" altLang="en-US" sz="2000">
                <a:solidFill>
                  <a:srgbClr val="FFFFFF"/>
                </a:solidFill>
              </a:rPr>
              <a:t>~0.03</a:t>
            </a:r>
          </a:p>
        </p:txBody>
      </p:sp>
      <p:sp>
        <p:nvSpPr>
          <p:cNvPr id="37899" name="Rectangle 27"/>
          <p:cNvSpPr>
            <a:spLocks noChangeArrowheads="1"/>
          </p:cNvSpPr>
          <p:nvPr/>
        </p:nvSpPr>
        <p:spPr bwMode="auto">
          <a:xfrm>
            <a:off x="6959600" y="1763713"/>
            <a:ext cx="195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Excited triplet</a:t>
            </a:r>
          </a:p>
          <a:p>
            <a:pPr algn="ctr" eaLnBrk="0" fontAlgn="base" hangingPunct="0">
              <a:spcBef>
                <a:spcPct val="0"/>
              </a:spcBef>
              <a:spcAft>
                <a:spcPct val="0"/>
              </a:spcAft>
            </a:pPr>
            <a:r>
              <a:rPr lang="en-US" altLang="en-US" sz="2000">
                <a:solidFill>
                  <a:srgbClr val="FFFFFF"/>
                </a:solidFill>
              </a:rPr>
              <a:t>state</a:t>
            </a:r>
          </a:p>
        </p:txBody>
      </p:sp>
      <p:sp>
        <p:nvSpPr>
          <p:cNvPr id="37900" name="Rectangle 28"/>
          <p:cNvSpPr>
            <a:spLocks noChangeArrowheads="1"/>
          </p:cNvSpPr>
          <p:nvPr/>
        </p:nvSpPr>
        <p:spPr bwMode="auto">
          <a:xfrm>
            <a:off x="6411913" y="2895600"/>
            <a:ext cx="2193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Phosphorescence</a:t>
            </a:r>
          </a:p>
          <a:p>
            <a:pPr algn="ctr" eaLnBrk="0" fontAlgn="base" hangingPunct="0">
              <a:spcBef>
                <a:spcPct val="0"/>
              </a:spcBef>
              <a:spcAft>
                <a:spcPct val="0"/>
              </a:spcAft>
            </a:pPr>
            <a:r>
              <a:rPr lang="en-US" altLang="en-US" sz="2000">
                <a:solidFill>
                  <a:srgbClr val="FFFFFF"/>
                </a:solidFill>
              </a:rPr>
              <a:t>(usec - msec)</a:t>
            </a:r>
          </a:p>
        </p:txBody>
      </p:sp>
      <p:sp>
        <p:nvSpPr>
          <p:cNvPr id="37901" name="Text Box 29"/>
          <p:cNvSpPr txBox="1">
            <a:spLocks noChangeArrowheads="1"/>
          </p:cNvSpPr>
          <p:nvPr/>
        </p:nvSpPr>
        <p:spPr bwMode="auto">
          <a:xfrm>
            <a:off x="1143000" y="4275346"/>
            <a:ext cx="687720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dirty="0">
                <a:solidFill>
                  <a:srgbClr val="FFFFFF"/>
                </a:solidFill>
              </a:rPr>
              <a:t>Triplet state lifetime shortened by oxygen</a:t>
            </a:r>
          </a:p>
          <a:p>
            <a:pPr eaLnBrk="0" fontAlgn="base" hangingPunct="0">
              <a:spcBef>
                <a:spcPct val="50000"/>
              </a:spcBef>
              <a:spcAft>
                <a:spcPct val="0"/>
              </a:spcAft>
            </a:pPr>
            <a:r>
              <a:rPr lang="en-US" altLang="en-US" dirty="0">
                <a:solidFill>
                  <a:srgbClr val="FFFFFF"/>
                </a:solidFill>
              </a:rPr>
              <a:t>   (</a:t>
            </a:r>
            <a:r>
              <a:rPr lang="en-US" altLang="en-US" dirty="0" smtClean="0">
                <a:solidFill>
                  <a:srgbClr val="FFFFFF"/>
                </a:solidFill>
              </a:rPr>
              <a:t>20 </a:t>
            </a:r>
            <a:r>
              <a:rPr lang="en-US" altLang="en-US" dirty="0" err="1" smtClean="0">
                <a:solidFill>
                  <a:srgbClr val="FFFFFF"/>
                </a:solidFill>
              </a:rPr>
              <a:t>msec</a:t>
            </a:r>
            <a:r>
              <a:rPr lang="en-US" altLang="en-US" dirty="0" smtClean="0">
                <a:solidFill>
                  <a:srgbClr val="FFFFFF"/>
                </a:solidFill>
              </a:rPr>
              <a:t> </a:t>
            </a:r>
            <a:r>
              <a:rPr lang="en-US" altLang="en-US" dirty="0">
                <a:solidFill>
                  <a:srgbClr val="FFFFFF"/>
                </a:solidFill>
              </a:rPr>
              <a:t>if none; 0.1 </a:t>
            </a:r>
            <a:r>
              <a:rPr lang="en-US" altLang="en-US" dirty="0" err="1">
                <a:solidFill>
                  <a:srgbClr val="FFFFFF"/>
                </a:solidFill>
              </a:rPr>
              <a:t>usec</a:t>
            </a:r>
            <a:r>
              <a:rPr lang="en-US" altLang="en-US" dirty="0">
                <a:solidFill>
                  <a:srgbClr val="FFFFFF"/>
                </a:solidFill>
              </a:rPr>
              <a:t> if oxygen </a:t>
            </a:r>
            <a:r>
              <a:rPr lang="en-US" altLang="en-US" dirty="0" smtClean="0">
                <a:solidFill>
                  <a:srgbClr val="FFFFFF"/>
                </a:solidFill>
              </a:rPr>
              <a:t>present)</a:t>
            </a:r>
            <a:endParaRPr lang="en-US" altLang="en-US" dirty="0">
              <a:solidFill>
                <a:srgbClr val="FFFFFF"/>
              </a:solidFill>
            </a:endParaRPr>
          </a:p>
          <a:p>
            <a:pPr eaLnBrk="0" fontAlgn="base" hangingPunct="0">
              <a:spcBef>
                <a:spcPct val="50000"/>
              </a:spcBef>
              <a:spcAft>
                <a:spcPct val="0"/>
              </a:spcAft>
            </a:pPr>
            <a:r>
              <a:rPr lang="en-US" altLang="en-US" dirty="0">
                <a:solidFill>
                  <a:srgbClr val="FFFFFF"/>
                </a:solidFill>
              </a:rPr>
              <a:t>Good news:  Returns dye to ground state</a:t>
            </a:r>
          </a:p>
          <a:p>
            <a:pPr eaLnBrk="0" fontAlgn="base" hangingPunct="0">
              <a:spcBef>
                <a:spcPct val="50000"/>
              </a:spcBef>
              <a:spcAft>
                <a:spcPct val="0"/>
              </a:spcAft>
            </a:pPr>
            <a:r>
              <a:rPr lang="en-US" altLang="en-US" dirty="0">
                <a:solidFill>
                  <a:srgbClr val="FFFFFF"/>
                </a:solidFill>
              </a:rPr>
              <a:t>Bad news:  Creates reactive oxygen</a:t>
            </a:r>
          </a:p>
        </p:txBody>
      </p:sp>
      <p:sp>
        <p:nvSpPr>
          <p:cNvPr id="30" name="Rectangle 26"/>
          <p:cNvSpPr>
            <a:spLocks noChangeArrowheads="1"/>
          </p:cNvSpPr>
          <p:nvPr/>
        </p:nvSpPr>
        <p:spPr bwMode="auto">
          <a:xfrm>
            <a:off x="4572000" y="2092325"/>
            <a:ext cx="1552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1800" dirty="0">
                <a:solidFill>
                  <a:srgbClr val="FFFFFF"/>
                </a:solidFill>
              </a:rPr>
              <a:t>0.8 emitted</a:t>
            </a:r>
          </a:p>
          <a:p>
            <a:pPr algn="ctr" eaLnBrk="0" fontAlgn="base" hangingPunct="0">
              <a:spcBef>
                <a:spcPct val="0"/>
              </a:spcBef>
              <a:spcAft>
                <a:spcPct val="0"/>
              </a:spcAft>
            </a:pPr>
            <a:r>
              <a:rPr lang="en-US" altLang="en-US" sz="1800" dirty="0">
                <a:solidFill>
                  <a:srgbClr val="FFFFFF"/>
                </a:solidFill>
              </a:rPr>
              <a:t>fluorescence</a:t>
            </a:r>
          </a:p>
        </p:txBody>
      </p:sp>
    </p:spTree>
    <p:extLst>
      <p:ext uri="{BB962C8B-B14F-4D97-AF65-F5344CB8AC3E}">
        <p14:creationId xmlns:p14="http://schemas.microsoft.com/office/powerpoint/2010/main" val="3835657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in fluorescence</a:t>
            </a:r>
            <a:br>
              <a:rPr lang="en-US" dirty="0" smtClean="0"/>
            </a:br>
            <a:endParaRPr lang="en-US" dirty="0"/>
          </a:p>
        </p:txBody>
      </p:sp>
      <p:sp>
        <p:nvSpPr>
          <p:cNvPr id="3" name="Content Placeholder 2"/>
          <p:cNvSpPr>
            <a:spLocks noGrp="1"/>
          </p:cNvSpPr>
          <p:nvPr>
            <p:ph idx="1"/>
          </p:nvPr>
        </p:nvSpPr>
        <p:spPr/>
        <p:txBody>
          <a:bodyPr/>
          <a:lstStyle/>
          <a:p>
            <a:pPr>
              <a:lnSpc>
                <a:spcPct val="100000"/>
              </a:lnSpc>
            </a:pPr>
            <a:r>
              <a:rPr lang="en-US" dirty="0" smtClean="0"/>
              <a:t>No dye is perfect  &lt; 100,000 photons total</a:t>
            </a:r>
          </a:p>
          <a:p>
            <a:pPr lvl="1">
              <a:lnSpc>
                <a:spcPct val="100000"/>
              </a:lnSpc>
            </a:pPr>
            <a:r>
              <a:rPr lang="en-US" dirty="0" smtClean="0"/>
              <a:t>(ISC, bleaching)</a:t>
            </a:r>
          </a:p>
          <a:p>
            <a:pPr>
              <a:lnSpc>
                <a:spcPct val="100000"/>
              </a:lnSpc>
            </a:pPr>
            <a:r>
              <a:rPr lang="en-US" dirty="0" smtClean="0"/>
              <a:t>Every emitted photon is sacred</a:t>
            </a:r>
          </a:p>
          <a:p>
            <a:pPr lvl="1">
              <a:lnSpc>
                <a:spcPct val="100000"/>
              </a:lnSpc>
            </a:pPr>
            <a:r>
              <a:rPr lang="en-US" dirty="0" smtClean="0"/>
              <a:t>(NA 1.25 collects ~20%)</a:t>
            </a:r>
          </a:p>
          <a:p>
            <a:pPr lvl="1">
              <a:lnSpc>
                <a:spcPct val="100000"/>
              </a:lnSpc>
            </a:pPr>
            <a:r>
              <a:rPr lang="en-US" dirty="0" smtClean="0"/>
              <a:t>(</a:t>
            </a:r>
            <a:r>
              <a:rPr lang="en-US" dirty="0" err="1" smtClean="0"/>
              <a:t>clsm</a:t>
            </a:r>
            <a:r>
              <a:rPr lang="en-US" dirty="0" smtClean="0"/>
              <a:t> w/ PMT collects 0.02% - 0.3%)</a:t>
            </a:r>
          </a:p>
          <a:p>
            <a:pPr>
              <a:lnSpc>
                <a:spcPct val="100000"/>
              </a:lnSpc>
            </a:pPr>
            <a:r>
              <a:rPr lang="en-US" dirty="0" smtClean="0"/>
              <a:t>Signal/noise limited by number of photons</a:t>
            </a:r>
          </a:p>
          <a:p>
            <a:pPr lvl="1">
              <a:lnSpc>
                <a:spcPct val="100000"/>
              </a:lnSpc>
            </a:pPr>
            <a:r>
              <a:rPr lang="en-US" dirty="0" smtClean="0"/>
              <a:t>Counting error N ± </a:t>
            </a:r>
            <a:r>
              <a:rPr lang="en-US" dirty="0" err="1" smtClean="0"/>
              <a:t>sqrt</a:t>
            </a:r>
            <a:r>
              <a:rPr lang="en-US" dirty="0" smtClean="0"/>
              <a:t>(N)</a:t>
            </a:r>
          </a:p>
          <a:p>
            <a:pPr lvl="1">
              <a:lnSpc>
                <a:spcPct val="100000"/>
              </a:lnSpc>
            </a:pPr>
            <a:r>
              <a:rPr lang="en-US" dirty="0" smtClean="0"/>
              <a:t>Image requires &gt;200 photons/pixel</a:t>
            </a:r>
          </a:p>
          <a:p>
            <a:pPr>
              <a:lnSpc>
                <a:spcPct val="100000"/>
              </a:lnSpc>
            </a:pPr>
            <a:endParaRPr lang="en-US" dirty="0"/>
          </a:p>
        </p:txBody>
      </p:sp>
    </p:spTree>
    <p:extLst>
      <p:ext uri="{BB962C8B-B14F-4D97-AF65-F5344CB8AC3E}">
        <p14:creationId xmlns:p14="http://schemas.microsoft.com/office/powerpoint/2010/main" val="1228528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228600"/>
            <a:ext cx="8361363"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800" u="sng">
                <a:solidFill>
                  <a:srgbClr val="FFFFFF"/>
                </a:solidFill>
              </a:rPr>
              <a:t>Not enough fluorescence photons?</a:t>
            </a:r>
            <a:endParaRPr lang="en-US" altLang="en-US" sz="2800">
              <a:solidFill>
                <a:srgbClr val="FFFFFF"/>
              </a:solidFill>
            </a:endParaRPr>
          </a:p>
          <a:p>
            <a:pPr eaLnBrk="0" fontAlgn="base" hangingPunct="0">
              <a:spcBef>
                <a:spcPct val="50000"/>
              </a:spcBef>
              <a:spcAft>
                <a:spcPct val="0"/>
              </a:spcAft>
            </a:pPr>
            <a:r>
              <a:rPr lang="en-US" altLang="en-US">
                <a:solidFill>
                  <a:srgbClr val="FFFFFF"/>
                </a:solidFill>
              </a:rPr>
              <a:t>If &gt;200 photons/ pixel needed</a:t>
            </a:r>
          </a:p>
          <a:p>
            <a:pPr eaLnBrk="0" fontAlgn="base" hangingPunct="0">
              <a:spcBef>
                <a:spcPct val="50000"/>
              </a:spcBef>
              <a:spcAft>
                <a:spcPct val="0"/>
              </a:spcAft>
            </a:pPr>
            <a:r>
              <a:rPr lang="en-US" altLang="en-US">
                <a:solidFill>
                  <a:srgbClr val="FFFFFF"/>
                </a:solidFill>
              </a:rPr>
              <a:t>	Microscope records 0.02%</a:t>
            </a:r>
          </a:p>
          <a:p>
            <a:pPr eaLnBrk="0" fontAlgn="base" hangingPunct="0">
              <a:spcBef>
                <a:spcPct val="50000"/>
              </a:spcBef>
              <a:spcAft>
                <a:spcPct val="0"/>
              </a:spcAft>
            </a:pPr>
            <a:r>
              <a:rPr lang="en-US" altLang="en-US">
                <a:solidFill>
                  <a:srgbClr val="FFFFFF"/>
                </a:solidFill>
              </a:rPr>
              <a:t>Need about 100,000 photons/pixel</a:t>
            </a:r>
          </a:p>
          <a:p>
            <a:pPr eaLnBrk="0" fontAlgn="base" hangingPunct="0">
              <a:spcBef>
                <a:spcPct val="50000"/>
              </a:spcBef>
              <a:spcAft>
                <a:spcPct val="0"/>
              </a:spcAft>
            </a:pPr>
            <a:r>
              <a:rPr lang="en-US" altLang="en-US">
                <a:solidFill>
                  <a:srgbClr val="FFFFFF"/>
                </a:solidFill>
              </a:rPr>
              <a:t>	~ lifetime of a dye</a:t>
            </a:r>
          </a:p>
          <a:p>
            <a:pPr eaLnBrk="0" fontAlgn="base" hangingPunct="0">
              <a:spcBef>
                <a:spcPct val="50000"/>
              </a:spcBef>
              <a:spcAft>
                <a:spcPct val="0"/>
              </a:spcAft>
            </a:pPr>
            <a:r>
              <a:rPr lang="en-US" altLang="en-US">
                <a:solidFill>
                  <a:srgbClr val="FFFFFF"/>
                </a:solidFill>
              </a:rPr>
              <a:t>Given dwell-time of laser beam, ISC, collection efficiency</a:t>
            </a:r>
          </a:p>
          <a:p>
            <a:pPr eaLnBrk="0" fontAlgn="base" hangingPunct="0">
              <a:spcBef>
                <a:spcPct val="50000"/>
              </a:spcBef>
              <a:spcAft>
                <a:spcPct val="0"/>
              </a:spcAft>
            </a:pPr>
            <a:r>
              <a:rPr lang="en-US" altLang="en-US">
                <a:solidFill>
                  <a:srgbClr val="FFFFFF"/>
                </a:solidFill>
              </a:rPr>
              <a:t>	Lucky to record 1 photon/dye/scan</a:t>
            </a:r>
          </a:p>
          <a:p>
            <a:pPr eaLnBrk="0" fontAlgn="base" hangingPunct="0">
              <a:spcBef>
                <a:spcPct val="50000"/>
              </a:spcBef>
              <a:spcAft>
                <a:spcPct val="0"/>
              </a:spcAft>
            </a:pPr>
            <a:r>
              <a:rPr lang="en-US" altLang="en-US" sz="2800" u="sng">
                <a:solidFill>
                  <a:srgbClr val="FFFFFF"/>
                </a:solidFill>
              </a:rPr>
              <a:t>Every emitted photon is sacred!</a:t>
            </a:r>
            <a:endParaRPr lang="en-US" altLang="en-US">
              <a:solidFill>
                <a:srgbClr val="FFFFFF"/>
              </a:solidFill>
            </a:endParaRPr>
          </a:p>
          <a:p>
            <a:pPr eaLnBrk="0" fontAlgn="base" hangingPunct="0">
              <a:spcBef>
                <a:spcPct val="50000"/>
              </a:spcBef>
              <a:spcAft>
                <a:spcPct val="0"/>
              </a:spcAft>
            </a:pPr>
            <a:r>
              <a:rPr lang="en-US" altLang="en-US">
                <a:solidFill>
                  <a:srgbClr val="FFFFFF"/>
                </a:solidFill>
              </a:rPr>
              <a:t>Maximize throughput (filters, lenses, mirrors)</a:t>
            </a:r>
          </a:p>
          <a:p>
            <a:pPr eaLnBrk="0" fontAlgn="base" hangingPunct="0">
              <a:spcBef>
                <a:spcPct val="50000"/>
              </a:spcBef>
              <a:spcAft>
                <a:spcPct val="0"/>
              </a:spcAft>
            </a:pPr>
            <a:r>
              <a:rPr lang="en-US" altLang="en-US">
                <a:solidFill>
                  <a:srgbClr val="FFFFFF"/>
                </a:solidFill>
              </a:rPr>
              <a:t>Minimize Bleaching</a:t>
            </a:r>
          </a:p>
        </p:txBody>
      </p:sp>
    </p:spTree>
    <p:extLst>
      <p:ext uri="{BB962C8B-B14F-4D97-AF65-F5344CB8AC3E}">
        <p14:creationId xmlns:p14="http://schemas.microsoft.com/office/powerpoint/2010/main" val="2537808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257748" y="513473"/>
            <a:ext cx="614045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800" dirty="0">
                <a:solidFill>
                  <a:srgbClr val="FFFFFF"/>
                </a:solidFill>
              </a:rPr>
              <a:t>To reduce bleaching:</a:t>
            </a:r>
          </a:p>
          <a:p>
            <a:pPr eaLnBrk="0" fontAlgn="base" hangingPunct="0">
              <a:spcBef>
                <a:spcPct val="50000"/>
              </a:spcBef>
              <a:spcAft>
                <a:spcPct val="0"/>
              </a:spcAft>
            </a:pPr>
            <a:r>
              <a:rPr lang="en-US" altLang="en-US" dirty="0">
                <a:solidFill>
                  <a:srgbClr val="FFFFFF"/>
                </a:solidFill>
              </a:rPr>
              <a:t>  Shorten Triplet lifetime</a:t>
            </a:r>
          </a:p>
          <a:p>
            <a:pPr eaLnBrk="0" fontAlgn="base" hangingPunct="0">
              <a:spcBef>
                <a:spcPct val="50000"/>
              </a:spcBef>
              <a:spcAft>
                <a:spcPct val="0"/>
              </a:spcAft>
            </a:pPr>
            <a:r>
              <a:rPr lang="en-US" altLang="en-US" dirty="0">
                <a:solidFill>
                  <a:srgbClr val="FFFFFF"/>
                </a:solidFill>
              </a:rPr>
              <a:t>  </a:t>
            </a:r>
            <a:r>
              <a:rPr lang="en-US" altLang="en-US" dirty="0" err="1">
                <a:solidFill>
                  <a:srgbClr val="FFFFFF"/>
                </a:solidFill>
              </a:rPr>
              <a:t>Antibleach</a:t>
            </a:r>
            <a:r>
              <a:rPr lang="en-US" altLang="en-US" dirty="0">
                <a:solidFill>
                  <a:srgbClr val="FFFFFF"/>
                </a:solidFill>
              </a:rPr>
              <a:t> Agents: </a:t>
            </a:r>
          </a:p>
          <a:p>
            <a:pPr eaLnBrk="0" fontAlgn="base" hangingPunct="0">
              <a:spcBef>
                <a:spcPct val="50000"/>
              </a:spcBef>
              <a:spcAft>
                <a:spcPct val="0"/>
              </a:spcAft>
            </a:pPr>
            <a:r>
              <a:rPr lang="en-US" altLang="en-US" dirty="0">
                <a:solidFill>
                  <a:srgbClr val="FFFFFF"/>
                </a:solidFill>
              </a:rPr>
              <a:t>	</a:t>
            </a:r>
            <a:r>
              <a:rPr lang="en-US" altLang="en-US" dirty="0" err="1">
                <a:solidFill>
                  <a:srgbClr val="FFFFFF"/>
                </a:solidFill>
              </a:rPr>
              <a:t>Retinoids</a:t>
            </a:r>
            <a:r>
              <a:rPr lang="en-US" altLang="en-US" dirty="0">
                <a:solidFill>
                  <a:srgbClr val="FFFFFF"/>
                </a:solidFill>
              </a:rPr>
              <a:t>, </a:t>
            </a:r>
            <a:r>
              <a:rPr lang="en-US" altLang="en-US" dirty="0" err="1">
                <a:solidFill>
                  <a:srgbClr val="FFFFFF"/>
                </a:solidFill>
              </a:rPr>
              <a:t>carotinoids</a:t>
            </a:r>
            <a:r>
              <a:rPr lang="en-US" altLang="en-US" dirty="0">
                <a:solidFill>
                  <a:srgbClr val="FFFFFF"/>
                </a:solidFill>
              </a:rPr>
              <a:t>, glutathione</a:t>
            </a:r>
          </a:p>
          <a:p>
            <a:pPr eaLnBrk="0" fontAlgn="base" hangingPunct="0">
              <a:spcBef>
                <a:spcPct val="50000"/>
              </a:spcBef>
              <a:spcAft>
                <a:spcPct val="0"/>
              </a:spcAft>
            </a:pPr>
            <a:r>
              <a:rPr lang="en-US" altLang="en-US" dirty="0">
                <a:solidFill>
                  <a:srgbClr val="FFFFFF"/>
                </a:solidFill>
              </a:rPr>
              <a:t>	Vitamin E, N-propyl </a:t>
            </a:r>
            <a:r>
              <a:rPr lang="en-US" altLang="en-US" dirty="0" err="1">
                <a:solidFill>
                  <a:srgbClr val="FFFFFF"/>
                </a:solidFill>
              </a:rPr>
              <a:t>gallate</a:t>
            </a:r>
            <a:endParaRPr lang="en-US" altLang="en-US" dirty="0">
              <a:solidFill>
                <a:srgbClr val="FFFFFF"/>
              </a:solidFill>
            </a:endParaRPr>
          </a:p>
          <a:p>
            <a:pPr eaLnBrk="0" fontAlgn="base" hangingPunct="0">
              <a:spcBef>
                <a:spcPct val="50000"/>
              </a:spcBef>
              <a:spcAft>
                <a:spcPct val="0"/>
              </a:spcAft>
            </a:pPr>
            <a:r>
              <a:rPr lang="en-US" altLang="en-US" dirty="0">
                <a:solidFill>
                  <a:srgbClr val="FFFFFF"/>
                </a:solidFill>
              </a:rPr>
              <a:t>  Eliminate Oxygen (scavenger, bubble N</a:t>
            </a:r>
            <a:r>
              <a:rPr lang="en-US" altLang="en-US" baseline="-25000" dirty="0">
                <a:solidFill>
                  <a:srgbClr val="FFFFFF"/>
                </a:solidFill>
              </a:rPr>
              <a:t>2</a:t>
            </a:r>
            <a:r>
              <a:rPr lang="en-US" altLang="en-US" dirty="0">
                <a:solidFill>
                  <a:srgbClr val="FFFFFF"/>
                </a:solidFill>
              </a:rPr>
              <a:t>)</a:t>
            </a:r>
          </a:p>
          <a:p>
            <a:pPr eaLnBrk="0" fontAlgn="base" hangingPunct="0">
              <a:spcBef>
                <a:spcPct val="50000"/>
              </a:spcBef>
              <a:spcAft>
                <a:spcPct val="0"/>
              </a:spcAft>
            </a:pPr>
            <a:r>
              <a:rPr lang="en-US" altLang="en-US" dirty="0">
                <a:solidFill>
                  <a:srgbClr val="FFFFFF"/>
                </a:solidFill>
              </a:rPr>
              <a:t>	No reactive oxygen produced</a:t>
            </a:r>
          </a:p>
          <a:p>
            <a:pPr eaLnBrk="0" fontAlgn="base" hangingPunct="0">
              <a:spcBef>
                <a:spcPct val="50000"/>
              </a:spcBef>
              <a:spcAft>
                <a:spcPct val="0"/>
              </a:spcAft>
            </a:pPr>
            <a:r>
              <a:rPr lang="en-US" altLang="en-US" dirty="0">
                <a:solidFill>
                  <a:srgbClr val="FFFFFF"/>
                </a:solidFill>
              </a:rPr>
              <a:t>	(but lengthens triplet lifetime)</a:t>
            </a:r>
          </a:p>
        </p:txBody>
      </p:sp>
    </p:spTree>
    <p:extLst>
      <p:ext uri="{BB962C8B-B14F-4D97-AF65-F5344CB8AC3E}">
        <p14:creationId xmlns:p14="http://schemas.microsoft.com/office/powerpoint/2010/main" val="3900859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5800" y="222250"/>
            <a:ext cx="7974013"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800" u="sng">
                <a:solidFill>
                  <a:srgbClr val="FFFFFF"/>
                </a:solidFill>
              </a:rPr>
              <a:t>Can</a:t>
            </a:r>
            <a:r>
              <a:rPr lang="ja-JP" altLang="en-US" sz="2800" u="sng">
                <a:solidFill>
                  <a:srgbClr val="FFFFFF"/>
                </a:solidFill>
              </a:rPr>
              <a:t>’</a:t>
            </a:r>
            <a:r>
              <a:rPr lang="en-US" altLang="ja-JP" sz="2800" u="sng">
                <a:solidFill>
                  <a:srgbClr val="FFFFFF"/>
                </a:solidFill>
              </a:rPr>
              <a:t>t get more light by turning up the laser:</a:t>
            </a:r>
          </a:p>
          <a:p>
            <a:pPr eaLnBrk="0" fontAlgn="base" hangingPunct="0">
              <a:spcBef>
                <a:spcPct val="50000"/>
              </a:spcBef>
              <a:spcAft>
                <a:spcPct val="0"/>
              </a:spcAft>
            </a:pPr>
            <a:r>
              <a:rPr lang="en-US" altLang="en-US">
                <a:solidFill>
                  <a:srgbClr val="FFFFFF"/>
                </a:solidFill>
              </a:rPr>
              <a:t>  Dye saturates as I is increased</a:t>
            </a:r>
          </a:p>
          <a:p>
            <a:pPr eaLnBrk="0" fontAlgn="base" hangingPunct="0">
              <a:spcBef>
                <a:spcPct val="50000"/>
              </a:spcBef>
              <a:spcAft>
                <a:spcPct val="0"/>
              </a:spcAft>
            </a:pPr>
            <a:r>
              <a:rPr lang="en-US" altLang="en-US">
                <a:solidFill>
                  <a:srgbClr val="FFFFFF"/>
                </a:solidFill>
              </a:rPr>
              <a:t>	Intense laser beam depletes dye in ground state</a:t>
            </a:r>
          </a:p>
          <a:p>
            <a:pPr eaLnBrk="0" fontAlgn="base" hangingPunct="0">
              <a:spcBef>
                <a:spcPct val="50000"/>
              </a:spcBef>
              <a:spcAft>
                <a:spcPct val="0"/>
              </a:spcAft>
            </a:pPr>
            <a:r>
              <a:rPr lang="en-US" altLang="en-US">
                <a:solidFill>
                  <a:srgbClr val="FFFFFF"/>
                </a:solidFill>
              </a:rPr>
              <a:t>	Pumps more dye into the triplet state</a:t>
            </a:r>
          </a:p>
          <a:p>
            <a:pPr eaLnBrk="0" fontAlgn="base" hangingPunct="0">
              <a:spcBef>
                <a:spcPct val="50000"/>
              </a:spcBef>
              <a:spcAft>
                <a:spcPct val="0"/>
              </a:spcAft>
            </a:pPr>
            <a:r>
              <a:rPr lang="en-US" altLang="en-US">
                <a:solidFill>
                  <a:srgbClr val="FFFFFF"/>
                </a:solidFill>
              </a:rPr>
              <a:t>		(reactive oxygen and silent)</a:t>
            </a:r>
          </a:p>
          <a:p>
            <a:pPr eaLnBrk="0" fontAlgn="base" hangingPunct="0">
              <a:spcBef>
                <a:spcPct val="50000"/>
              </a:spcBef>
              <a:spcAft>
                <a:spcPct val="0"/>
              </a:spcAft>
            </a:pPr>
            <a:r>
              <a:rPr lang="en-US" altLang="en-US">
                <a:solidFill>
                  <a:srgbClr val="FFFFFF"/>
                </a:solidFill>
              </a:rPr>
              <a:t>  Noise doesn</a:t>
            </a:r>
            <a:r>
              <a:rPr lang="ja-JP" altLang="en-US">
                <a:solidFill>
                  <a:srgbClr val="FFFFFF"/>
                </a:solidFill>
              </a:rPr>
              <a:t>’</a:t>
            </a:r>
            <a:r>
              <a:rPr lang="en-US" altLang="ja-JP">
                <a:solidFill>
                  <a:srgbClr val="FFFFFF"/>
                </a:solidFill>
              </a:rPr>
              <a:t>t saturate</a:t>
            </a:r>
          </a:p>
          <a:p>
            <a:pPr eaLnBrk="0" fontAlgn="base" hangingPunct="0">
              <a:spcBef>
                <a:spcPct val="50000"/>
              </a:spcBef>
              <a:spcAft>
                <a:spcPct val="0"/>
              </a:spcAft>
            </a:pPr>
            <a:r>
              <a:rPr lang="en-US" altLang="en-US">
                <a:solidFill>
                  <a:srgbClr val="FFFFFF"/>
                </a:solidFill>
              </a:rPr>
              <a:t>	Autofluorescence in cell </a:t>
            </a:r>
          </a:p>
          <a:p>
            <a:pPr eaLnBrk="0" fontAlgn="base" hangingPunct="0">
              <a:spcBef>
                <a:spcPct val="50000"/>
              </a:spcBef>
              <a:spcAft>
                <a:spcPct val="0"/>
              </a:spcAft>
            </a:pPr>
            <a:r>
              <a:rPr lang="en-US" altLang="en-US">
                <a:solidFill>
                  <a:srgbClr val="FFFFFF"/>
                </a:solidFill>
              </a:rPr>
              <a:t>		flavins, NADH, NADPH</a:t>
            </a:r>
          </a:p>
          <a:p>
            <a:pPr eaLnBrk="0" fontAlgn="base" hangingPunct="0">
              <a:spcBef>
                <a:spcPct val="50000"/>
              </a:spcBef>
              <a:spcAft>
                <a:spcPct val="0"/>
              </a:spcAft>
            </a:pPr>
            <a:r>
              <a:rPr lang="en-US" altLang="en-US">
                <a:solidFill>
                  <a:srgbClr val="FFFFFF"/>
                </a:solidFill>
              </a:rPr>
              <a:t>	Raman spectrum of water</a:t>
            </a:r>
          </a:p>
          <a:p>
            <a:pPr eaLnBrk="0" fontAlgn="base" hangingPunct="0">
              <a:spcBef>
                <a:spcPct val="50000"/>
              </a:spcBef>
              <a:spcAft>
                <a:spcPct val="0"/>
              </a:spcAft>
            </a:pPr>
            <a:r>
              <a:rPr lang="en-US" altLang="en-US">
                <a:solidFill>
                  <a:srgbClr val="FFFFFF"/>
                </a:solidFill>
              </a:rPr>
              <a:t>		(488nm in; 584nm out)</a:t>
            </a:r>
          </a:p>
        </p:txBody>
      </p:sp>
    </p:spTree>
    <p:extLst>
      <p:ext uri="{BB962C8B-B14F-4D97-AF65-F5344CB8AC3E}">
        <p14:creationId xmlns:p14="http://schemas.microsoft.com/office/powerpoint/2010/main" val="421431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Questions about last lecture?</a:t>
            </a:r>
            <a:endParaRPr lang="en-US" sz="4000" dirty="0"/>
          </a:p>
        </p:txBody>
      </p:sp>
    </p:spTree>
    <p:extLst>
      <p:ext uri="{BB962C8B-B14F-4D97-AF65-F5344CB8AC3E}">
        <p14:creationId xmlns:p14="http://schemas.microsoft.com/office/powerpoint/2010/main" val="679019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44034" name="Picture 2" descr="11-epi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9850"/>
            <a:ext cx="6172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808038" y="579438"/>
            <a:ext cx="74247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Optimize light collection, uniformity of illumination</a:t>
            </a:r>
          </a:p>
        </p:txBody>
      </p:sp>
      <p:sp>
        <p:nvSpPr>
          <p:cNvPr id="44036" name="Rectangle 4"/>
          <p:cNvSpPr>
            <a:spLocks noChangeArrowheads="1"/>
          </p:cNvSpPr>
          <p:nvPr/>
        </p:nvSpPr>
        <p:spPr bwMode="auto">
          <a:xfrm>
            <a:off x="2314575" y="6172200"/>
            <a:ext cx="4181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High NA, Kohler illumination</a:t>
            </a:r>
          </a:p>
        </p:txBody>
      </p:sp>
    </p:spTree>
    <p:extLst>
      <p:ext uri="{BB962C8B-B14F-4D97-AF65-F5344CB8AC3E}">
        <p14:creationId xmlns:p14="http://schemas.microsoft.com/office/powerpoint/2010/main" val="2715321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838200" y="1676400"/>
            <a:ext cx="71628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FF"/>
                </a:solidFill>
              </a:rPr>
              <a:t>N.A. and image brightness</a:t>
            </a: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r>
              <a:rPr lang="en-US" altLang="en-US">
                <a:solidFill>
                  <a:srgbClr val="FFFFFF"/>
                </a:solidFill>
              </a:rPr>
              <a:t>Transmitted light</a:t>
            </a:r>
          </a:p>
          <a:p>
            <a:pPr eaLnBrk="0" fontAlgn="base" hangingPunct="0">
              <a:lnSpc>
                <a:spcPct val="130000"/>
              </a:lnSpc>
              <a:spcBef>
                <a:spcPct val="0"/>
              </a:spcBef>
              <a:spcAft>
                <a:spcPct val="0"/>
              </a:spcAft>
            </a:pPr>
            <a:r>
              <a:rPr lang="en-US" altLang="en-US">
                <a:solidFill>
                  <a:srgbClr val="FFFFFF"/>
                </a:solidFill>
              </a:rPr>
              <a:t>	Brightness = fn (NA</a:t>
            </a:r>
            <a:r>
              <a:rPr lang="en-US" altLang="en-US" baseline="30000">
                <a:solidFill>
                  <a:srgbClr val="FFFFFF"/>
                </a:solidFill>
              </a:rPr>
              <a:t>2</a:t>
            </a:r>
            <a:r>
              <a:rPr lang="en-US" altLang="en-US">
                <a:solidFill>
                  <a:srgbClr val="FFFFFF"/>
                </a:solidFill>
              </a:rPr>
              <a:t> / magnification</a:t>
            </a:r>
            <a:r>
              <a:rPr lang="en-US" altLang="en-US" baseline="30000">
                <a:solidFill>
                  <a:srgbClr val="FFFFFF"/>
                </a:solidFill>
              </a:rPr>
              <a:t>2</a:t>
            </a:r>
            <a:r>
              <a:rPr lang="en-US" altLang="en-US">
                <a:solidFill>
                  <a:srgbClr val="FFFFFF"/>
                </a:solidFill>
              </a:rPr>
              <a:t>) </a:t>
            </a:r>
          </a:p>
          <a:p>
            <a:pPr eaLnBrk="0" fontAlgn="base" hangingPunct="0">
              <a:spcBef>
                <a:spcPct val="0"/>
              </a:spcBef>
              <a:spcAft>
                <a:spcPct val="0"/>
              </a:spcAft>
            </a:pPr>
            <a:endParaRPr lang="en-US" altLang="en-US">
              <a:solidFill>
                <a:srgbClr val="FFFFFF"/>
              </a:solidFill>
            </a:endParaRPr>
          </a:p>
        </p:txBody>
      </p:sp>
      <p:sp>
        <p:nvSpPr>
          <p:cNvPr id="45059" name="Text Box 3"/>
          <p:cNvSpPr txBox="1">
            <a:spLocks noChangeArrowheads="1"/>
          </p:cNvSpPr>
          <p:nvPr/>
        </p:nvSpPr>
        <p:spPr bwMode="auto">
          <a:xfrm>
            <a:off x="838200" y="4600575"/>
            <a:ext cx="7162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FF"/>
                </a:solidFill>
              </a:rPr>
              <a:t>Epifluorescence</a:t>
            </a:r>
          </a:p>
          <a:p>
            <a:pPr eaLnBrk="0" fontAlgn="base" hangingPunct="0">
              <a:lnSpc>
                <a:spcPct val="130000"/>
              </a:lnSpc>
              <a:spcBef>
                <a:spcPct val="0"/>
              </a:spcBef>
              <a:spcAft>
                <a:spcPct val="0"/>
              </a:spcAft>
            </a:pPr>
            <a:r>
              <a:rPr lang="en-US" altLang="en-US">
                <a:solidFill>
                  <a:srgbClr val="FFFFFF"/>
                </a:solidFill>
              </a:rPr>
              <a:t>	Brightness = fn (NA</a:t>
            </a:r>
            <a:r>
              <a:rPr lang="en-US" altLang="en-US" baseline="30000">
                <a:solidFill>
                  <a:srgbClr val="FFFFFF"/>
                </a:solidFill>
              </a:rPr>
              <a:t>4</a:t>
            </a:r>
            <a:r>
              <a:rPr lang="en-US" altLang="en-US">
                <a:solidFill>
                  <a:srgbClr val="FFFFFF"/>
                </a:solidFill>
              </a:rPr>
              <a:t> / magnification</a:t>
            </a:r>
            <a:r>
              <a:rPr lang="en-US" altLang="en-US" baseline="30000">
                <a:solidFill>
                  <a:srgbClr val="FFFFFF"/>
                </a:solidFill>
              </a:rPr>
              <a:t>2</a:t>
            </a:r>
            <a:r>
              <a:rPr lang="en-US" altLang="en-US">
                <a:solidFill>
                  <a:srgbClr val="FFFFFF"/>
                </a:solidFill>
              </a:rPr>
              <a:t>) </a:t>
            </a:r>
          </a:p>
          <a:p>
            <a:pPr eaLnBrk="0" fontAlgn="base" hangingPunct="0">
              <a:spcBef>
                <a:spcPct val="0"/>
              </a:spcBef>
              <a:spcAft>
                <a:spcPct val="0"/>
              </a:spcAft>
            </a:pPr>
            <a:endParaRPr lang="en-US" altLang="en-US">
              <a:solidFill>
                <a:srgbClr val="FFFFFF"/>
              </a:solidFill>
            </a:endParaRPr>
          </a:p>
        </p:txBody>
      </p:sp>
      <p:sp>
        <p:nvSpPr>
          <p:cNvPr id="45060" name="Text Box 4"/>
          <p:cNvSpPr txBox="1">
            <a:spLocks noChangeArrowheads="1"/>
          </p:cNvSpPr>
          <p:nvPr/>
        </p:nvSpPr>
        <p:spPr bwMode="auto">
          <a:xfrm>
            <a:off x="1752600" y="3810000"/>
            <a:ext cx="5772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10x 0.5 NA is 3 times brighter than 10x 0.3NA</a:t>
            </a:r>
            <a:endParaRPr lang="en-US" altLang="en-US">
              <a:solidFill>
                <a:srgbClr val="FFFFFF"/>
              </a:solidFill>
            </a:endParaRPr>
          </a:p>
        </p:txBody>
      </p:sp>
      <p:sp>
        <p:nvSpPr>
          <p:cNvPr id="45061" name="Text Box 5"/>
          <p:cNvSpPr txBox="1">
            <a:spLocks noChangeArrowheads="1"/>
          </p:cNvSpPr>
          <p:nvPr/>
        </p:nvSpPr>
        <p:spPr bwMode="auto">
          <a:xfrm>
            <a:off x="1752600" y="5878513"/>
            <a:ext cx="5772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10x 0.5 NA is 8 times brighter than 10x 0.3NA</a:t>
            </a:r>
            <a:endParaRPr lang="en-US" altLang="en-US">
              <a:solidFill>
                <a:srgbClr val="FFFFFF"/>
              </a:solidFill>
            </a:endParaRPr>
          </a:p>
        </p:txBody>
      </p:sp>
      <p:grpSp>
        <p:nvGrpSpPr>
          <p:cNvPr id="45062" name="Group 7"/>
          <p:cNvGrpSpPr>
            <a:grpSpLocks/>
          </p:cNvGrpSpPr>
          <p:nvPr/>
        </p:nvGrpSpPr>
        <p:grpSpPr bwMode="auto">
          <a:xfrm>
            <a:off x="5867400" y="152400"/>
            <a:ext cx="2971800" cy="2592388"/>
            <a:chOff x="1632" y="624"/>
            <a:chExt cx="2469" cy="3007"/>
          </a:xfrm>
        </p:grpSpPr>
        <p:pic>
          <p:nvPicPr>
            <p:cNvPr id="45063" name="Picture 8" descr="26-light cone vs NA.jpg                                        00018BEC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624"/>
              <a:ext cx="2469"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9"/>
            <p:cNvSpPr txBox="1">
              <a:spLocks noChangeArrowheads="1"/>
            </p:cNvSpPr>
            <p:nvPr/>
          </p:nvSpPr>
          <p:spPr bwMode="auto">
            <a:xfrm>
              <a:off x="2944" y="2453"/>
              <a:ext cx="28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000000"/>
                  </a:solidFill>
                  <a:latin typeface="Symbol" panose="05050102010706020507" pitchFamily="18" charset="2"/>
                </a:rPr>
                <a:t>q</a:t>
              </a:r>
            </a:p>
          </p:txBody>
        </p:sp>
        <p:sp>
          <p:nvSpPr>
            <p:cNvPr id="45065" name="Line 10"/>
            <p:cNvSpPr>
              <a:spLocks noChangeShapeType="1"/>
            </p:cNvSpPr>
            <p:nvPr/>
          </p:nvSpPr>
          <p:spPr bwMode="auto">
            <a:xfrm>
              <a:off x="2852" y="2503"/>
              <a:ext cx="0" cy="6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5066" name="Line 11"/>
            <p:cNvSpPr>
              <a:spLocks noChangeShapeType="1"/>
            </p:cNvSpPr>
            <p:nvPr/>
          </p:nvSpPr>
          <p:spPr bwMode="auto">
            <a:xfrm flipH="1">
              <a:off x="2866" y="2736"/>
              <a:ext cx="446" cy="39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5067" name="Text Box 12"/>
            <p:cNvSpPr txBox="1">
              <a:spLocks noChangeArrowheads="1"/>
            </p:cNvSpPr>
            <p:nvPr/>
          </p:nvSpPr>
          <p:spPr bwMode="auto">
            <a:xfrm>
              <a:off x="1728" y="3029"/>
              <a:ext cx="1809"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N.A. =  </a:t>
              </a:r>
              <a:r>
                <a:rPr lang="en-US" altLang="en-US" sz="2800" b="1">
                  <a:solidFill>
                    <a:srgbClr val="000000"/>
                  </a:solidFill>
                  <a:latin typeface="Symbol" panose="05050102010706020507" pitchFamily="18" charset="2"/>
                </a:rPr>
                <a:t>h</a:t>
              </a:r>
              <a:r>
                <a:rPr lang="en-US" altLang="en-US">
                  <a:solidFill>
                    <a:srgbClr val="000000"/>
                  </a:solidFill>
                </a:rPr>
                <a:t> sin </a:t>
              </a:r>
              <a:r>
                <a:rPr lang="en-US" altLang="en-US" b="1">
                  <a:solidFill>
                    <a:srgbClr val="000000"/>
                  </a:solidFill>
                  <a:latin typeface="Symbol" panose="05050102010706020507" pitchFamily="18" charset="2"/>
                </a:rPr>
                <a:t>q</a:t>
              </a:r>
              <a:endParaRPr lang="en-US" altLang="en-US" b="1">
                <a:solidFill>
                  <a:srgbClr val="000000"/>
                </a:solidFill>
              </a:endParaRPr>
            </a:p>
          </p:txBody>
        </p:sp>
      </p:grpSp>
    </p:spTree>
    <p:extLst>
      <p:ext uri="{BB962C8B-B14F-4D97-AF65-F5344CB8AC3E}">
        <p14:creationId xmlns:p14="http://schemas.microsoft.com/office/powerpoint/2010/main" val="2204429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smtClean="0">
                <a:solidFill>
                  <a:schemeClr val="bg1"/>
                </a:solidFill>
              </a:rPr>
              <a:t>First Fluorescence microscope</a:t>
            </a:r>
            <a:endParaRPr lang="en-US" sz="4000" dirty="0">
              <a:solidFill>
                <a:schemeClr val="bg1"/>
              </a:solidFill>
            </a:endParaRPr>
          </a:p>
        </p:txBody>
      </p:sp>
      <p:sp>
        <p:nvSpPr>
          <p:cNvPr id="3" name="Content Placeholder 2"/>
          <p:cNvSpPr>
            <a:spLocks noGrp="1"/>
          </p:cNvSpPr>
          <p:nvPr>
            <p:ph sz="half" idx="1"/>
          </p:nvPr>
        </p:nvSpPr>
        <p:spPr/>
        <p:txBody>
          <a:bodyPr/>
          <a:lstStyle/>
          <a:p>
            <a:r>
              <a:rPr lang="en-US" sz="2400" dirty="0" smtClean="0">
                <a:solidFill>
                  <a:schemeClr val="bg1"/>
                </a:solidFill>
              </a:rPr>
              <a:t>Built by Henry </a:t>
            </a:r>
            <a:r>
              <a:rPr lang="en-US" sz="2400" dirty="0" err="1" smtClean="0">
                <a:solidFill>
                  <a:schemeClr val="bg1"/>
                </a:solidFill>
              </a:rPr>
              <a:t>Seidentopf</a:t>
            </a:r>
            <a:r>
              <a:rPr lang="en-US" sz="2400" dirty="0" smtClean="0">
                <a:solidFill>
                  <a:schemeClr val="bg1"/>
                </a:solidFill>
              </a:rPr>
              <a:t> &amp; August </a:t>
            </a:r>
            <a:r>
              <a:rPr lang="en-US" sz="2400" dirty="0" err="1" smtClean="0">
                <a:solidFill>
                  <a:schemeClr val="bg1"/>
                </a:solidFill>
              </a:rPr>
              <a:t>Köhler</a:t>
            </a:r>
            <a:r>
              <a:rPr lang="en-US" sz="2400" dirty="0" smtClean="0">
                <a:solidFill>
                  <a:schemeClr val="bg1"/>
                </a:solidFill>
              </a:rPr>
              <a:t> (1908)</a:t>
            </a:r>
          </a:p>
          <a:p>
            <a:r>
              <a:rPr lang="en-US" sz="2400" dirty="0" smtClean="0">
                <a:solidFill>
                  <a:schemeClr val="bg1"/>
                </a:solidFill>
              </a:rPr>
              <a:t>Used transmitted light path</a:t>
            </a:r>
          </a:p>
          <a:p>
            <a:r>
              <a:rPr lang="en-US" sz="2400" dirty="0" smtClean="0">
                <a:solidFill>
                  <a:schemeClr val="bg1"/>
                </a:solidFill>
              </a:rPr>
              <a:t>So dangerous that couldn’t look through it, needed camera</a:t>
            </a:r>
            <a:endParaRPr lang="en-US" sz="2400" dirty="0">
              <a:solidFill>
                <a:schemeClr val="bg1"/>
              </a:solidFill>
            </a:endParaRPr>
          </a:p>
        </p:txBody>
      </p:sp>
      <p:sp>
        <p:nvSpPr>
          <p:cNvPr id="5" name="object 4"/>
          <p:cNvSpPr/>
          <p:nvPr/>
        </p:nvSpPr>
        <p:spPr>
          <a:xfrm>
            <a:off x="4629151" y="1825625"/>
            <a:ext cx="3897472" cy="2997767"/>
          </a:xfrm>
          <a:prstGeom prst="rect">
            <a:avLst/>
          </a:prstGeom>
          <a:blipFill>
            <a:blip r:embed="rId3" cstate="print"/>
            <a:stretch>
              <a:fillRect/>
            </a:stretch>
          </a:blipFill>
        </p:spPr>
        <p:txBody>
          <a:bodyPr wrap="square" lIns="0" tIns="0" rIns="0" bIns="0" rtlCol="0"/>
          <a:lstStyle/>
          <a:p>
            <a:endParaRPr>
              <a:solidFill>
                <a:prstClr val="white"/>
              </a:solidFill>
            </a:endParaRPr>
          </a:p>
        </p:txBody>
      </p:sp>
      <p:sp>
        <p:nvSpPr>
          <p:cNvPr id="6" name="object 7"/>
          <p:cNvSpPr txBox="1"/>
          <p:nvPr/>
        </p:nvSpPr>
        <p:spPr>
          <a:xfrm>
            <a:off x="4721225" y="4958328"/>
            <a:ext cx="3908425" cy="553998"/>
          </a:xfrm>
          <a:prstGeom prst="rect">
            <a:avLst/>
          </a:prstGeom>
        </p:spPr>
        <p:txBody>
          <a:bodyPr vert="horz" wrap="square" lIns="0" tIns="0" rIns="0" bIns="0" rtlCol="0">
            <a:spAutoFit/>
          </a:bodyPr>
          <a:lstStyle/>
          <a:p>
            <a:pPr marL="12700" marR="5080"/>
            <a:r>
              <a:rPr spc="-15" dirty="0">
                <a:solidFill>
                  <a:prstClr val="white"/>
                </a:solidFill>
                <a:cs typeface="Calibri"/>
              </a:rPr>
              <a:t>Ima</a:t>
            </a:r>
            <a:r>
              <a:rPr spc="-25" dirty="0">
                <a:solidFill>
                  <a:prstClr val="white"/>
                </a:solidFill>
                <a:cs typeface="Calibri"/>
              </a:rPr>
              <a:t>g</a:t>
            </a:r>
            <a:r>
              <a:rPr spc="-10" dirty="0">
                <a:solidFill>
                  <a:prstClr val="white"/>
                </a:solidFill>
                <a:cs typeface="Calibri"/>
              </a:rPr>
              <a:t>e</a:t>
            </a:r>
            <a:r>
              <a:rPr dirty="0">
                <a:solidFill>
                  <a:prstClr val="white"/>
                </a:solidFill>
                <a:cs typeface="Calibri"/>
              </a:rPr>
              <a:t> </a:t>
            </a:r>
            <a:r>
              <a:rPr spc="-10" dirty="0">
                <a:solidFill>
                  <a:prstClr val="white"/>
                </a:solidFill>
                <a:cs typeface="Calibri"/>
              </a:rPr>
              <a:t>c</a:t>
            </a:r>
            <a:r>
              <a:rPr spc="-40" dirty="0">
                <a:solidFill>
                  <a:prstClr val="white"/>
                </a:solidFill>
                <a:cs typeface="Calibri"/>
              </a:rPr>
              <a:t>r</a:t>
            </a:r>
            <a:r>
              <a:rPr spc="-10" dirty="0">
                <a:solidFill>
                  <a:prstClr val="white"/>
                </a:solidFill>
                <a:cs typeface="Calibri"/>
              </a:rPr>
              <a:t>edit:</a:t>
            </a:r>
            <a:r>
              <a:rPr dirty="0">
                <a:solidFill>
                  <a:prstClr val="white"/>
                </a:solidFill>
                <a:cs typeface="Calibri"/>
              </a:rPr>
              <a:t> </a:t>
            </a:r>
            <a:r>
              <a:rPr spc="5" dirty="0">
                <a:solidFill>
                  <a:prstClr val="white"/>
                </a:solidFill>
                <a:cs typeface="Calibri"/>
              </a:rPr>
              <a:t> </a:t>
            </a:r>
            <a:r>
              <a:rPr spc="-30" dirty="0">
                <a:solidFill>
                  <a:prstClr val="white"/>
                </a:solidFill>
                <a:cs typeface="Calibri"/>
              </a:rPr>
              <a:t>c</a:t>
            </a:r>
            <a:r>
              <a:rPr spc="-15" dirty="0">
                <a:solidFill>
                  <a:prstClr val="white"/>
                </a:solidFill>
                <a:cs typeface="Calibri"/>
              </a:rPr>
              <a:t>orpo</a:t>
            </a:r>
            <a:r>
              <a:rPr spc="-50" dirty="0">
                <a:solidFill>
                  <a:prstClr val="white"/>
                </a:solidFill>
                <a:cs typeface="Calibri"/>
              </a:rPr>
              <a:t>r</a:t>
            </a:r>
            <a:r>
              <a:rPr spc="-30" dirty="0">
                <a:solidFill>
                  <a:prstClr val="white"/>
                </a:solidFill>
                <a:cs typeface="Calibri"/>
              </a:rPr>
              <a:t>a</a:t>
            </a:r>
            <a:r>
              <a:rPr spc="-35" dirty="0">
                <a:solidFill>
                  <a:prstClr val="white"/>
                </a:solidFill>
                <a:cs typeface="Calibri"/>
              </a:rPr>
              <a:t>t</a:t>
            </a:r>
            <a:r>
              <a:rPr spc="-10" dirty="0">
                <a:solidFill>
                  <a:prstClr val="white"/>
                </a:solidFill>
                <a:cs typeface="Calibri"/>
              </a:rPr>
              <a:t>e</a:t>
            </a:r>
            <a:r>
              <a:rPr dirty="0">
                <a:solidFill>
                  <a:prstClr val="white"/>
                </a:solidFill>
                <a:cs typeface="Calibri"/>
              </a:rPr>
              <a:t>.</a:t>
            </a:r>
            <a:r>
              <a:rPr spc="-60" dirty="0">
                <a:solidFill>
                  <a:prstClr val="white"/>
                </a:solidFill>
                <a:cs typeface="Calibri"/>
              </a:rPr>
              <a:t>z</a:t>
            </a:r>
            <a:r>
              <a:rPr spc="-10" dirty="0">
                <a:solidFill>
                  <a:prstClr val="white"/>
                </a:solidFill>
                <a:cs typeface="Calibri"/>
              </a:rPr>
              <a:t>eiss.</a:t>
            </a:r>
            <a:r>
              <a:rPr spc="-30" dirty="0">
                <a:solidFill>
                  <a:prstClr val="white"/>
                </a:solidFill>
                <a:cs typeface="Calibri"/>
              </a:rPr>
              <a:t>c</a:t>
            </a:r>
            <a:r>
              <a:rPr spc="-20" dirty="0">
                <a:solidFill>
                  <a:prstClr val="white"/>
                </a:solidFill>
                <a:cs typeface="Calibri"/>
              </a:rPr>
              <a:t>om</a:t>
            </a:r>
            <a:r>
              <a:rPr spc="-10" dirty="0">
                <a:solidFill>
                  <a:prstClr val="white"/>
                </a:solidFill>
                <a:cs typeface="Calibri"/>
              </a:rPr>
              <a:t> </a:t>
            </a:r>
            <a:r>
              <a:rPr spc="75" dirty="0">
                <a:solidFill>
                  <a:prstClr val="white"/>
                </a:solidFill>
                <a:cs typeface="Calibri"/>
              </a:rPr>
              <a:t>“</a:t>
            </a:r>
            <a:r>
              <a:rPr spc="-195" dirty="0">
                <a:solidFill>
                  <a:prstClr val="white"/>
                </a:solidFill>
                <a:cs typeface="Calibri"/>
              </a:rPr>
              <a:t>T</a:t>
            </a:r>
            <a:r>
              <a:rPr spc="-10" dirty="0">
                <a:solidFill>
                  <a:prstClr val="white"/>
                </a:solidFill>
                <a:cs typeface="Calibri"/>
              </a:rPr>
              <a:t>echni</a:t>
            </a:r>
            <a:r>
              <a:rPr spc="-30" dirty="0">
                <a:solidFill>
                  <a:prstClr val="white"/>
                </a:solidFill>
                <a:cs typeface="Calibri"/>
              </a:rPr>
              <a:t>c</a:t>
            </a:r>
            <a:r>
              <a:rPr spc="-5" dirty="0">
                <a:solidFill>
                  <a:prstClr val="white"/>
                </a:solidFill>
                <a:cs typeface="Calibri"/>
              </a:rPr>
              <a:t>a</a:t>
            </a:r>
            <a:r>
              <a:rPr dirty="0">
                <a:solidFill>
                  <a:prstClr val="white"/>
                </a:solidFill>
                <a:cs typeface="Calibri"/>
              </a:rPr>
              <a:t>l</a:t>
            </a:r>
            <a:r>
              <a:rPr spc="20" dirty="0">
                <a:solidFill>
                  <a:prstClr val="white"/>
                </a:solidFill>
                <a:cs typeface="Calibri"/>
              </a:rPr>
              <a:t> </a:t>
            </a:r>
            <a:r>
              <a:rPr spc="-10" dirty="0">
                <a:solidFill>
                  <a:prstClr val="white"/>
                </a:solidFill>
                <a:cs typeface="Calibri"/>
              </a:rPr>
              <a:t>Mile</a:t>
            </a:r>
            <a:r>
              <a:rPr spc="-40" dirty="0">
                <a:solidFill>
                  <a:prstClr val="white"/>
                </a:solidFill>
                <a:cs typeface="Calibri"/>
              </a:rPr>
              <a:t>s</a:t>
            </a:r>
            <a:r>
              <a:rPr spc="-30" dirty="0">
                <a:solidFill>
                  <a:prstClr val="white"/>
                </a:solidFill>
                <a:cs typeface="Calibri"/>
              </a:rPr>
              <a:t>t</a:t>
            </a:r>
            <a:r>
              <a:rPr spc="-15" dirty="0">
                <a:solidFill>
                  <a:prstClr val="white"/>
                </a:solidFill>
                <a:cs typeface="Calibri"/>
              </a:rPr>
              <a:t>on</a:t>
            </a:r>
            <a:r>
              <a:rPr dirty="0">
                <a:solidFill>
                  <a:prstClr val="white"/>
                </a:solidFill>
                <a:cs typeface="Calibri"/>
              </a:rPr>
              <a:t>e</a:t>
            </a:r>
            <a:r>
              <a:rPr spc="-10" dirty="0">
                <a:solidFill>
                  <a:prstClr val="white"/>
                </a:solidFill>
                <a:cs typeface="Calibri"/>
              </a:rPr>
              <a:t>s</a:t>
            </a:r>
            <a:r>
              <a:rPr spc="25" dirty="0">
                <a:solidFill>
                  <a:prstClr val="white"/>
                </a:solidFill>
                <a:cs typeface="Calibri"/>
              </a:rPr>
              <a:t> </a:t>
            </a:r>
            <a:r>
              <a:rPr spc="-10" dirty="0">
                <a:solidFill>
                  <a:prstClr val="white"/>
                </a:solidFill>
                <a:cs typeface="Calibri"/>
              </a:rPr>
              <a:t>of</a:t>
            </a:r>
            <a:r>
              <a:rPr spc="-5" dirty="0">
                <a:solidFill>
                  <a:prstClr val="white"/>
                </a:solidFill>
                <a:cs typeface="Calibri"/>
              </a:rPr>
              <a:t> </a:t>
            </a:r>
            <a:r>
              <a:rPr spc="-10" dirty="0">
                <a:solidFill>
                  <a:prstClr val="white"/>
                </a:solidFill>
                <a:cs typeface="Calibri"/>
              </a:rPr>
              <a:t>Mic</a:t>
            </a:r>
            <a:r>
              <a:rPr spc="-45" dirty="0">
                <a:solidFill>
                  <a:prstClr val="white"/>
                </a:solidFill>
                <a:cs typeface="Calibri"/>
              </a:rPr>
              <a:t>r</a:t>
            </a:r>
            <a:r>
              <a:rPr spc="-10" dirty="0">
                <a:solidFill>
                  <a:prstClr val="white"/>
                </a:solidFill>
                <a:cs typeface="Calibri"/>
              </a:rPr>
              <a:t>os</a:t>
            </a:r>
            <a:r>
              <a:rPr spc="-30" dirty="0">
                <a:solidFill>
                  <a:prstClr val="white"/>
                </a:solidFill>
                <a:cs typeface="Calibri"/>
              </a:rPr>
              <a:t>c</a:t>
            </a:r>
            <a:r>
              <a:rPr spc="-15" dirty="0">
                <a:solidFill>
                  <a:prstClr val="white"/>
                </a:solidFill>
                <a:cs typeface="Calibri"/>
              </a:rPr>
              <a:t>o</a:t>
            </a:r>
            <a:r>
              <a:rPr spc="-25" dirty="0">
                <a:solidFill>
                  <a:prstClr val="white"/>
                </a:solidFill>
                <a:cs typeface="Calibri"/>
              </a:rPr>
              <a:t>p</a:t>
            </a:r>
            <a:r>
              <a:rPr spc="45" dirty="0">
                <a:solidFill>
                  <a:prstClr val="white"/>
                </a:solidFill>
                <a:cs typeface="Calibri"/>
              </a:rPr>
              <a:t>y</a:t>
            </a:r>
            <a:r>
              <a:rPr spc="-10" dirty="0">
                <a:solidFill>
                  <a:prstClr val="white"/>
                </a:solidFill>
                <a:cs typeface="Calibri"/>
              </a:rPr>
              <a:t>”</a:t>
            </a:r>
            <a:endParaRPr dirty="0">
              <a:solidFill>
                <a:prstClr val="white"/>
              </a:solidFill>
              <a:cs typeface="Calibri"/>
            </a:endParaRPr>
          </a:p>
        </p:txBody>
      </p:sp>
      <p:sp>
        <p:nvSpPr>
          <p:cNvPr id="8" name="object 8"/>
          <p:cNvSpPr/>
          <p:nvPr/>
        </p:nvSpPr>
        <p:spPr>
          <a:xfrm>
            <a:off x="6058718" y="5647262"/>
            <a:ext cx="1027063" cy="559273"/>
          </a:xfrm>
          <a:prstGeom prst="rect">
            <a:avLst/>
          </a:prstGeom>
          <a:blipFill>
            <a:blip r:embed="rId4" cstate="print"/>
            <a:stretch>
              <a:fillRect/>
            </a:stretch>
          </a:blipFill>
        </p:spPr>
        <p:txBody>
          <a:bodyPr wrap="square" lIns="0" tIns="0" rIns="0" bIns="0" rtlCol="0"/>
          <a:lstStyle/>
          <a:p>
            <a:endParaRPr>
              <a:solidFill>
                <a:prstClr val="white"/>
              </a:solidFill>
            </a:endParaRPr>
          </a:p>
        </p:txBody>
      </p:sp>
    </p:spTree>
    <p:extLst>
      <p:ext uri="{BB962C8B-B14F-4D97-AF65-F5344CB8AC3E}">
        <p14:creationId xmlns:p14="http://schemas.microsoft.com/office/powerpoint/2010/main" val="4248947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solidFill>
                  <a:schemeClr val="bg1"/>
                </a:solidFill>
              </a:rPr>
              <a:t>First epi-fluorescence microscope</a:t>
            </a:r>
            <a:endParaRPr lang="en-US" sz="4000" dirty="0">
              <a:solidFill>
                <a:schemeClr val="bg1"/>
              </a:solidFill>
            </a:endParaRPr>
          </a:p>
        </p:txBody>
      </p:sp>
      <p:sp>
        <p:nvSpPr>
          <p:cNvPr id="3" name="Content Placeholder 2"/>
          <p:cNvSpPr>
            <a:spLocks noGrp="1"/>
          </p:cNvSpPr>
          <p:nvPr>
            <p:ph idx="1"/>
          </p:nvPr>
        </p:nvSpPr>
        <p:spPr/>
        <p:txBody>
          <a:bodyPr>
            <a:normAutofit/>
          </a:bodyPr>
          <a:lstStyle/>
          <a:p>
            <a:r>
              <a:rPr lang="en-US" sz="2400" dirty="0" smtClean="0">
                <a:solidFill>
                  <a:schemeClr val="bg1"/>
                </a:solidFill>
              </a:rPr>
              <a:t>Designed </a:t>
            </a:r>
            <a:r>
              <a:rPr lang="en-US" sz="2400" dirty="0">
                <a:solidFill>
                  <a:schemeClr val="bg1"/>
                </a:solidFill>
              </a:rPr>
              <a:t>in 1929 by German pharmacologist Philipp </a:t>
            </a:r>
            <a:r>
              <a:rPr lang="en-US" sz="2400" dirty="0" err="1">
                <a:solidFill>
                  <a:schemeClr val="bg1"/>
                </a:solidFill>
              </a:rPr>
              <a:t>Ellinger</a:t>
            </a:r>
            <a:r>
              <a:rPr lang="en-US" sz="2400" dirty="0">
                <a:solidFill>
                  <a:schemeClr val="bg1"/>
                </a:solidFill>
              </a:rPr>
              <a:t> </a:t>
            </a:r>
            <a:r>
              <a:rPr lang="en-US" sz="2400" dirty="0" smtClean="0">
                <a:solidFill>
                  <a:schemeClr val="bg1"/>
                </a:solidFill>
              </a:rPr>
              <a:t>&amp; anatomist </a:t>
            </a:r>
            <a:r>
              <a:rPr lang="en-US" sz="2400" dirty="0">
                <a:solidFill>
                  <a:schemeClr val="bg1"/>
                </a:solidFill>
              </a:rPr>
              <a:t>August </a:t>
            </a:r>
            <a:r>
              <a:rPr lang="en-US" sz="2400" dirty="0" err="1" smtClean="0">
                <a:solidFill>
                  <a:schemeClr val="bg1"/>
                </a:solidFill>
              </a:rPr>
              <a:t>Hirt</a:t>
            </a:r>
            <a:endParaRPr lang="en-US" sz="2400" dirty="0" smtClean="0">
              <a:solidFill>
                <a:schemeClr val="bg1"/>
              </a:solidFill>
            </a:endParaRPr>
          </a:p>
          <a:p>
            <a:r>
              <a:rPr lang="en-US" sz="2400" dirty="0" smtClean="0">
                <a:solidFill>
                  <a:schemeClr val="bg1"/>
                </a:solidFill>
              </a:rPr>
              <a:t>Used yellow barrier filter between objective and ocular to block reflected excitation light</a:t>
            </a:r>
          </a:p>
          <a:p>
            <a:r>
              <a:rPr lang="en-US" sz="2400" dirty="0" smtClean="0">
                <a:solidFill>
                  <a:schemeClr val="bg1"/>
                </a:solidFill>
              </a:rPr>
              <a:t>Would be custom made, specialized instrument for almost 40 years</a:t>
            </a:r>
          </a:p>
          <a:p>
            <a:endParaRPr lang="en-US" sz="2400" dirty="0">
              <a:solidFill>
                <a:schemeClr val="bg1"/>
              </a:solidFill>
            </a:endParaRPr>
          </a:p>
        </p:txBody>
      </p:sp>
    </p:spTree>
    <p:extLst>
      <p:ext uri="{BB962C8B-B14F-4D97-AF65-F5344CB8AC3E}">
        <p14:creationId xmlns:p14="http://schemas.microsoft.com/office/powerpoint/2010/main" val="4134788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sz="4000" dirty="0" smtClean="0">
                <a:solidFill>
                  <a:schemeClr val="bg1"/>
                </a:solidFill>
              </a:rPr>
              <a:t>Key advance dichroic mirrors!</a:t>
            </a:r>
            <a:endParaRPr lang="en-US" sz="4000" dirty="0">
              <a:solidFill>
                <a:schemeClr val="bg1"/>
              </a:solidFill>
            </a:endParaRPr>
          </a:p>
        </p:txBody>
      </p:sp>
      <p:sp>
        <p:nvSpPr>
          <p:cNvPr id="5" name="Content Placeholder 4"/>
          <p:cNvSpPr>
            <a:spLocks noGrp="1"/>
          </p:cNvSpPr>
          <p:nvPr>
            <p:ph sz="half" idx="1"/>
          </p:nvPr>
        </p:nvSpPr>
        <p:spPr/>
        <p:txBody>
          <a:bodyPr>
            <a:normAutofit/>
          </a:bodyPr>
          <a:lstStyle/>
          <a:p>
            <a:r>
              <a:rPr lang="en-US" sz="2400" dirty="0" smtClean="0">
                <a:solidFill>
                  <a:schemeClr val="bg1"/>
                </a:solidFill>
              </a:rPr>
              <a:t>Dutch scientist Bas </a:t>
            </a:r>
            <a:r>
              <a:rPr lang="en-US" sz="2400" dirty="0" err="1" smtClean="0">
                <a:solidFill>
                  <a:schemeClr val="bg1"/>
                </a:solidFill>
              </a:rPr>
              <a:t>Ploem</a:t>
            </a:r>
            <a:r>
              <a:rPr lang="en-US" sz="2400" dirty="0" smtClean="0">
                <a:solidFill>
                  <a:schemeClr val="bg1"/>
                </a:solidFill>
              </a:rPr>
              <a:t> developed these in 1967</a:t>
            </a:r>
          </a:p>
          <a:p>
            <a:r>
              <a:rPr lang="en-US" sz="2400" dirty="0">
                <a:solidFill>
                  <a:schemeClr val="bg1"/>
                </a:solidFill>
              </a:rPr>
              <a:t>Dichromatic mirrors converted </a:t>
            </a:r>
            <a:r>
              <a:rPr lang="en-US" sz="2400" dirty="0" smtClean="0">
                <a:solidFill>
                  <a:schemeClr val="bg1"/>
                </a:solidFill>
              </a:rPr>
              <a:t>epi-fluorescence </a:t>
            </a:r>
            <a:r>
              <a:rPr lang="en-US" sz="2400" dirty="0">
                <a:solidFill>
                  <a:schemeClr val="bg1"/>
                </a:solidFill>
              </a:rPr>
              <a:t>microscope from a tool that could be used only by trained specialists to a universal and indispensable instrument for modern biology</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25625"/>
            <a:ext cx="3810000" cy="3718293"/>
          </a:xfrm>
        </p:spPr>
      </p:pic>
      <p:sp>
        <p:nvSpPr>
          <p:cNvPr id="8" name="TextBox 7"/>
          <p:cNvSpPr txBox="1"/>
          <p:nvPr/>
        </p:nvSpPr>
        <p:spPr>
          <a:xfrm>
            <a:off x="821911" y="5928093"/>
            <a:ext cx="7805722" cy="276999"/>
          </a:xfrm>
          <a:prstGeom prst="rect">
            <a:avLst/>
          </a:prstGeom>
          <a:noFill/>
        </p:spPr>
        <p:txBody>
          <a:bodyPr wrap="square" rtlCol="0">
            <a:spAutoFit/>
          </a:bodyPr>
          <a:lstStyle/>
          <a:p>
            <a:r>
              <a:rPr lang="en-US" sz="1200" dirty="0">
                <a:solidFill>
                  <a:schemeClr val="bg1"/>
                </a:solidFill>
              </a:rPr>
              <a:t>P</a:t>
            </a:r>
            <a:r>
              <a:rPr lang="en-US" sz="1200" dirty="0" smtClean="0">
                <a:solidFill>
                  <a:schemeClr val="bg1"/>
                </a:solidFill>
              </a:rPr>
              <a:t>rototype </a:t>
            </a:r>
            <a:r>
              <a:rPr lang="en-US" sz="1200" dirty="0">
                <a:solidFill>
                  <a:schemeClr val="bg1"/>
                </a:solidFill>
              </a:rPr>
              <a:t>of </a:t>
            </a:r>
            <a:r>
              <a:rPr lang="en-US" sz="1200" dirty="0" smtClean="0">
                <a:solidFill>
                  <a:schemeClr val="bg1"/>
                </a:solidFill>
              </a:rPr>
              <a:t>first </a:t>
            </a:r>
            <a:r>
              <a:rPr lang="en-US" sz="1200" dirty="0">
                <a:solidFill>
                  <a:schemeClr val="bg1"/>
                </a:solidFill>
              </a:rPr>
              <a:t>epi-illumination fluorescence microscope that he developed in Amsterdam in the sixties</a:t>
            </a:r>
          </a:p>
        </p:txBody>
      </p:sp>
    </p:spTree>
    <p:extLst>
      <p:ext uri="{BB962C8B-B14F-4D97-AF65-F5344CB8AC3E}">
        <p14:creationId xmlns:p14="http://schemas.microsoft.com/office/powerpoint/2010/main" val="1776532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1828800" y="2286000"/>
            <a:ext cx="5715000" cy="2995613"/>
            <a:chOff x="1152" y="912"/>
            <a:chExt cx="3600" cy="1887"/>
          </a:xfrm>
        </p:grpSpPr>
        <p:sp>
          <p:nvSpPr>
            <p:cNvPr id="46085" name="Line 3"/>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6086" name="Line 4"/>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6087" name="Freeform 5"/>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6088" name="Freeform 6"/>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46083" name="Text Box 7"/>
          <p:cNvSpPr txBox="1">
            <a:spLocks noChangeArrowheads="1"/>
          </p:cNvSpPr>
          <p:nvPr/>
        </p:nvSpPr>
        <p:spPr bwMode="auto">
          <a:xfrm>
            <a:off x="2971800" y="381000"/>
            <a:ext cx="292258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FF"/>
                </a:solidFill>
              </a:rPr>
              <a:t>Choose filters well </a:t>
            </a:r>
          </a:p>
          <a:p>
            <a:pPr eaLnBrk="0" fontAlgn="base" hangingPunct="0">
              <a:spcBef>
                <a:spcPct val="0"/>
              </a:spcBef>
              <a:spcAft>
                <a:spcPct val="0"/>
              </a:spcAft>
            </a:pPr>
            <a:r>
              <a:rPr lang="en-US" altLang="en-US">
                <a:solidFill>
                  <a:srgbClr val="FFFFFF"/>
                </a:solidFill>
              </a:rPr>
              <a:t>	Excitation</a:t>
            </a:r>
          </a:p>
          <a:p>
            <a:pPr eaLnBrk="0" fontAlgn="base" hangingPunct="0">
              <a:spcBef>
                <a:spcPct val="0"/>
              </a:spcBef>
              <a:spcAft>
                <a:spcPct val="0"/>
              </a:spcAft>
            </a:pPr>
            <a:r>
              <a:rPr lang="en-US" altLang="en-US">
                <a:solidFill>
                  <a:srgbClr val="FFFFFF"/>
                </a:solidFill>
              </a:rPr>
              <a:t>	Dichroic</a:t>
            </a:r>
          </a:p>
          <a:p>
            <a:pPr eaLnBrk="0" fontAlgn="base" hangingPunct="0">
              <a:spcBef>
                <a:spcPct val="0"/>
              </a:spcBef>
              <a:spcAft>
                <a:spcPct val="0"/>
              </a:spcAft>
            </a:pPr>
            <a:r>
              <a:rPr lang="en-US" altLang="en-US">
                <a:solidFill>
                  <a:srgbClr val="FFFFFF"/>
                </a:solidFill>
              </a:rPr>
              <a:t>	Emission</a:t>
            </a:r>
          </a:p>
        </p:txBody>
      </p:sp>
      <p:sp>
        <p:nvSpPr>
          <p:cNvPr id="46084" name="Text Box 8"/>
          <p:cNvSpPr txBox="1">
            <a:spLocks noChangeArrowheads="1"/>
          </p:cNvSpPr>
          <p:nvPr/>
        </p:nvSpPr>
        <p:spPr bwMode="auto">
          <a:xfrm>
            <a:off x="2136775" y="5837238"/>
            <a:ext cx="5519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Optimize the light path for collection</a:t>
            </a:r>
          </a:p>
        </p:txBody>
      </p:sp>
    </p:spTree>
    <p:extLst>
      <p:ext uri="{BB962C8B-B14F-4D97-AF65-F5344CB8AC3E}">
        <p14:creationId xmlns:p14="http://schemas.microsoft.com/office/powerpoint/2010/main" val="1380912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381000" y="4648200"/>
            <a:ext cx="3352800" cy="1928813"/>
            <a:chOff x="1152" y="912"/>
            <a:chExt cx="3600" cy="1887"/>
          </a:xfrm>
        </p:grpSpPr>
        <p:sp>
          <p:nvSpPr>
            <p:cNvPr id="47114" name="Line 3"/>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5" name="Line 4"/>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6" name="Freeform 5"/>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7" name="Freeform 6"/>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pic>
        <p:nvPicPr>
          <p:cNvPr id="47107" name="Picture 9" descr="11-epi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6172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Line 10"/>
          <p:cNvSpPr>
            <a:spLocks noChangeShapeType="1"/>
          </p:cNvSpPr>
          <p:nvPr/>
        </p:nvSpPr>
        <p:spPr bwMode="auto">
          <a:xfrm flipH="1" flipV="1">
            <a:off x="2895600" y="1752600"/>
            <a:ext cx="1966856" cy="63559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09" name="Line 12"/>
          <p:cNvSpPr>
            <a:spLocks noChangeShapeType="1"/>
          </p:cNvSpPr>
          <p:nvPr/>
        </p:nvSpPr>
        <p:spPr bwMode="auto">
          <a:xfrm flipH="1">
            <a:off x="2895600" y="2719388"/>
            <a:ext cx="1966856" cy="17621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0" name="Line 13"/>
          <p:cNvSpPr>
            <a:spLocks noChangeShapeType="1"/>
          </p:cNvSpPr>
          <p:nvPr/>
        </p:nvSpPr>
        <p:spPr bwMode="auto">
          <a:xfrm>
            <a:off x="5217459" y="2719388"/>
            <a:ext cx="1183341" cy="200501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7111" name="Text Box 14"/>
          <p:cNvSpPr txBox="1">
            <a:spLocks noChangeArrowheads="1"/>
          </p:cNvSpPr>
          <p:nvPr/>
        </p:nvSpPr>
        <p:spPr bwMode="auto">
          <a:xfrm>
            <a:off x="4724400" y="5024438"/>
            <a:ext cx="28178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Excitation filter:</a:t>
            </a:r>
          </a:p>
          <a:p>
            <a:pPr eaLnBrk="0" fontAlgn="base" hangingPunct="0">
              <a:spcBef>
                <a:spcPct val="0"/>
              </a:spcBef>
              <a:spcAft>
                <a:spcPct val="0"/>
              </a:spcAft>
            </a:pPr>
            <a:r>
              <a:rPr lang="en-US" altLang="en-US" sz="2000">
                <a:solidFill>
                  <a:srgbClr val="FFFFFF"/>
                </a:solidFill>
              </a:rPr>
              <a:t>Selectively excite dye</a:t>
            </a:r>
          </a:p>
        </p:txBody>
      </p:sp>
      <p:sp>
        <p:nvSpPr>
          <p:cNvPr id="47112" name="Text Box 15"/>
          <p:cNvSpPr txBox="1">
            <a:spLocks noChangeArrowheads="1"/>
          </p:cNvSpPr>
          <p:nvPr/>
        </p:nvSpPr>
        <p:spPr bwMode="auto">
          <a:xfrm>
            <a:off x="0" y="1062038"/>
            <a:ext cx="28654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Emission filter:</a:t>
            </a:r>
          </a:p>
          <a:p>
            <a:pPr eaLnBrk="0" fontAlgn="base" hangingPunct="0">
              <a:spcBef>
                <a:spcPct val="0"/>
              </a:spcBef>
              <a:spcAft>
                <a:spcPct val="0"/>
              </a:spcAft>
            </a:pPr>
            <a:r>
              <a:rPr lang="en-US" altLang="en-US" sz="2000">
                <a:solidFill>
                  <a:srgbClr val="FFFFFF"/>
                </a:solidFill>
              </a:rPr>
              <a:t>Selectively detect dye</a:t>
            </a:r>
          </a:p>
        </p:txBody>
      </p:sp>
      <p:sp>
        <p:nvSpPr>
          <p:cNvPr id="47113" name="Rectangle 16"/>
          <p:cNvSpPr>
            <a:spLocks noChangeArrowheads="1"/>
          </p:cNvSpPr>
          <p:nvPr/>
        </p:nvSpPr>
        <p:spPr bwMode="auto">
          <a:xfrm>
            <a:off x="76200" y="2719388"/>
            <a:ext cx="24669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Dichroic Reflector:</a:t>
            </a:r>
          </a:p>
          <a:p>
            <a:pPr eaLnBrk="0" fontAlgn="base" hangingPunct="0">
              <a:spcBef>
                <a:spcPct val="0"/>
              </a:spcBef>
              <a:spcAft>
                <a:spcPct val="0"/>
              </a:spcAft>
            </a:pPr>
            <a:r>
              <a:rPr lang="en-US" altLang="en-US" sz="2000">
                <a:solidFill>
                  <a:srgbClr val="FFFFFF"/>
                </a:solidFill>
              </a:rPr>
              <a:t>Bounce exciting </a:t>
            </a:r>
            <a:r>
              <a:rPr lang="en-US" altLang="en-US" sz="2000">
                <a:solidFill>
                  <a:srgbClr val="FFFFFF"/>
                </a:solidFill>
                <a:latin typeface="Symbol" panose="05050102010706020507" pitchFamily="18" charset="2"/>
              </a:rPr>
              <a:t>l</a:t>
            </a:r>
            <a:endParaRPr lang="en-US" altLang="en-US" sz="2000">
              <a:solidFill>
                <a:srgbClr val="FFFFFF"/>
              </a:solidFill>
            </a:endParaRPr>
          </a:p>
          <a:p>
            <a:pPr eaLnBrk="0" fontAlgn="base" hangingPunct="0">
              <a:spcBef>
                <a:spcPct val="0"/>
              </a:spcBef>
              <a:spcAft>
                <a:spcPct val="0"/>
              </a:spcAft>
            </a:pPr>
            <a:r>
              <a:rPr lang="en-US" altLang="en-US" sz="2000">
                <a:solidFill>
                  <a:srgbClr val="FFFFFF"/>
                </a:solidFill>
              </a:rPr>
              <a:t>Pass emitted </a:t>
            </a:r>
            <a:r>
              <a:rPr lang="en-US" altLang="en-US" sz="2000">
                <a:solidFill>
                  <a:srgbClr val="FFFFFF"/>
                </a:solidFill>
                <a:latin typeface="Symbol" panose="05050102010706020507" pitchFamily="18" charset="2"/>
              </a:rPr>
              <a:t>l</a:t>
            </a:r>
            <a:endParaRPr lang="en-US" altLang="en-US" sz="2000">
              <a:solidFill>
                <a:srgbClr val="FFFFFF"/>
              </a:solidFill>
            </a:endParaRPr>
          </a:p>
        </p:txBody>
      </p:sp>
    </p:spTree>
    <p:extLst>
      <p:ext uri="{BB962C8B-B14F-4D97-AF65-F5344CB8AC3E}">
        <p14:creationId xmlns:p14="http://schemas.microsoft.com/office/powerpoint/2010/main" val="2263100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24322" name="Rectangle 2"/>
          <p:cNvSpPr>
            <a:spLocks noGrp="1" noChangeArrowheads="1"/>
          </p:cNvSpPr>
          <p:nvPr>
            <p:ph type="title" idx="4294967295"/>
          </p:nvPr>
        </p:nvSpPr>
        <p:spPr>
          <a:xfrm>
            <a:off x="392908" y="857250"/>
            <a:ext cx="3214688" cy="514350"/>
          </a:xfrm>
        </p:spPr>
        <p:txBody>
          <a:bodyPr/>
          <a:lstStyle/>
          <a:p>
            <a:r>
              <a:rPr lang="en-US" altLang="en-US" sz="2400" dirty="0">
                <a:solidFill>
                  <a:srgbClr val="CCFF99"/>
                </a:solidFill>
                <a:latin typeface="Comic Sans MS" panose="030F0702030302020204" pitchFamily="66" charset="0"/>
              </a:rPr>
              <a:t>Epi - Fluorescence</a:t>
            </a:r>
            <a:r>
              <a:rPr lang="en-US" altLang="en-US" sz="2400" dirty="0">
                <a:solidFill>
                  <a:srgbClr val="66FF99"/>
                </a:solidFill>
                <a:latin typeface="Comic Sans MS" panose="030F0702030302020204" pitchFamily="66" charset="0"/>
              </a:rPr>
              <a:t> </a:t>
            </a:r>
          </a:p>
        </p:txBody>
      </p:sp>
      <p:sp>
        <p:nvSpPr>
          <p:cNvPr id="824323" name="Line 3"/>
          <p:cNvSpPr>
            <a:spLocks noChangeShapeType="1"/>
          </p:cNvSpPr>
          <p:nvPr/>
        </p:nvSpPr>
        <p:spPr bwMode="auto">
          <a:xfrm>
            <a:off x="3736181" y="5429250"/>
            <a:ext cx="1285875" cy="0"/>
          </a:xfrm>
          <a:prstGeom prst="line">
            <a:avLst/>
          </a:prstGeom>
          <a:noFill/>
          <a:ln w="571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4" name="Text Box 4"/>
          <p:cNvSpPr txBox="1">
            <a:spLocks noChangeArrowheads="1"/>
          </p:cNvSpPr>
          <p:nvPr/>
        </p:nvSpPr>
        <p:spPr bwMode="auto">
          <a:xfrm>
            <a:off x="5472115" y="914403"/>
            <a:ext cx="2507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(Specimen containing </a:t>
            </a:r>
            <a:r>
              <a:rPr lang="en-US" altLang="en-US" sz="1200">
                <a:solidFill>
                  <a:srgbClr val="66FF99"/>
                </a:solidFill>
                <a:latin typeface="Comic Sans MS" panose="030F0702030302020204" pitchFamily="66" charset="0"/>
              </a:rPr>
              <a:t>green</a:t>
            </a:r>
            <a:r>
              <a:rPr lang="en-US" altLang="en-US" sz="1200">
                <a:solidFill>
                  <a:srgbClr val="FFFFFF"/>
                </a:solidFill>
                <a:latin typeface="Comic Sans MS" panose="030F0702030302020204" pitchFamily="66" charset="0"/>
              </a:rPr>
              <a:t> fluorescing Fluorochrome)</a:t>
            </a:r>
          </a:p>
        </p:txBody>
      </p:sp>
      <p:sp>
        <p:nvSpPr>
          <p:cNvPr id="824325" name="Line 5"/>
          <p:cNvSpPr>
            <a:spLocks noChangeShapeType="1"/>
          </p:cNvSpPr>
          <p:nvPr/>
        </p:nvSpPr>
        <p:spPr bwMode="auto">
          <a:xfrm>
            <a:off x="4314825" y="1885950"/>
            <a:ext cx="0" cy="3829050"/>
          </a:xfrm>
          <a:prstGeom prst="line">
            <a:avLst/>
          </a:prstGeom>
          <a:noFill/>
          <a:ln w="31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6" name="Rectangle 6"/>
          <p:cNvSpPr>
            <a:spLocks noChangeArrowheads="1"/>
          </p:cNvSpPr>
          <p:nvPr/>
        </p:nvSpPr>
        <p:spPr bwMode="auto">
          <a:xfrm>
            <a:off x="4057650" y="4457700"/>
            <a:ext cx="514350" cy="68580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rPr>
              <a:t>                                                                    </a:t>
            </a:r>
          </a:p>
        </p:txBody>
      </p:sp>
      <p:sp>
        <p:nvSpPr>
          <p:cNvPr id="824327" name="Line 7"/>
          <p:cNvSpPr>
            <a:spLocks noChangeShapeType="1"/>
          </p:cNvSpPr>
          <p:nvPr/>
        </p:nvSpPr>
        <p:spPr bwMode="auto">
          <a:xfrm>
            <a:off x="4057653" y="5143500"/>
            <a:ext cx="192881" cy="1143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8" name="Line 8"/>
          <p:cNvSpPr>
            <a:spLocks noChangeShapeType="1"/>
          </p:cNvSpPr>
          <p:nvPr/>
        </p:nvSpPr>
        <p:spPr bwMode="auto">
          <a:xfrm flipV="1">
            <a:off x="4379122" y="5143500"/>
            <a:ext cx="192881" cy="11430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29" name="Line 9"/>
          <p:cNvSpPr>
            <a:spLocks noChangeShapeType="1"/>
          </p:cNvSpPr>
          <p:nvPr/>
        </p:nvSpPr>
        <p:spPr bwMode="auto">
          <a:xfrm>
            <a:off x="4250533" y="5257800"/>
            <a:ext cx="128588"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0" name="Rectangle 10"/>
          <p:cNvSpPr>
            <a:spLocks noChangeArrowheads="1"/>
          </p:cNvSpPr>
          <p:nvPr/>
        </p:nvSpPr>
        <p:spPr bwMode="auto">
          <a:xfrm>
            <a:off x="4121946" y="4400550"/>
            <a:ext cx="385763" cy="5715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rPr>
              <a:t>                          </a:t>
            </a:r>
          </a:p>
        </p:txBody>
      </p:sp>
      <p:sp>
        <p:nvSpPr>
          <p:cNvPr id="824331" name="Rectangle 11"/>
          <p:cNvSpPr>
            <a:spLocks noChangeArrowheads="1"/>
          </p:cNvSpPr>
          <p:nvPr/>
        </p:nvSpPr>
        <p:spPr bwMode="auto">
          <a:xfrm>
            <a:off x="3736183" y="2857500"/>
            <a:ext cx="1157288" cy="1028700"/>
          </a:xfrm>
          <a:prstGeom prst="rect">
            <a:avLst/>
          </a:prstGeom>
          <a:noFill/>
          <a:ln w="38100">
            <a:solidFill>
              <a:srgbClr val="C0C0C0"/>
            </a:solidFill>
            <a:miter lim="800000"/>
            <a:headEnd/>
            <a:tailEnd/>
          </a:ln>
          <a:effectLst/>
          <a:extLst>
            <a:ext uri="{909E8E84-426E-40DD-AFC4-6F175D3DCCD1}">
              <a14:hiddenFill xmlns:a14="http://schemas.microsoft.com/office/drawing/2010/main">
                <a:solidFill>
                  <a:srgbClr val="333333">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2" name="Line 12"/>
          <p:cNvSpPr>
            <a:spLocks noChangeShapeType="1"/>
          </p:cNvSpPr>
          <p:nvPr/>
        </p:nvSpPr>
        <p:spPr bwMode="auto">
          <a:xfrm>
            <a:off x="3736183" y="2857500"/>
            <a:ext cx="1157288" cy="1028700"/>
          </a:xfrm>
          <a:prstGeom prst="line">
            <a:avLst/>
          </a:prstGeom>
          <a:noFill/>
          <a:ln w="9525">
            <a:solidFill>
              <a:srgbClr val="CC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3" name="Line 13"/>
          <p:cNvSpPr>
            <a:spLocks noChangeShapeType="1"/>
          </p:cNvSpPr>
          <p:nvPr/>
        </p:nvSpPr>
        <p:spPr bwMode="auto">
          <a:xfrm flipH="1">
            <a:off x="2514603" y="3371850"/>
            <a:ext cx="1221581" cy="0"/>
          </a:xfrm>
          <a:prstGeom prst="line">
            <a:avLst/>
          </a:prstGeom>
          <a:noFill/>
          <a:ln w="38100">
            <a:solidFill>
              <a:srgbClr val="66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4" name="Line 14"/>
          <p:cNvSpPr>
            <a:spLocks noChangeShapeType="1"/>
          </p:cNvSpPr>
          <p:nvPr/>
        </p:nvSpPr>
        <p:spPr bwMode="auto">
          <a:xfrm rot="5400000" flipH="1">
            <a:off x="3250406" y="4371975"/>
            <a:ext cx="2000250" cy="0"/>
          </a:xfrm>
          <a:prstGeom prst="line">
            <a:avLst/>
          </a:prstGeom>
          <a:noFill/>
          <a:ln w="38100">
            <a:solidFill>
              <a:srgbClr val="66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5" name="Line 15"/>
          <p:cNvSpPr>
            <a:spLocks noChangeShapeType="1"/>
          </p:cNvSpPr>
          <p:nvPr/>
        </p:nvSpPr>
        <p:spPr bwMode="auto">
          <a:xfrm rot="5400000" flipH="1">
            <a:off x="3407569" y="4400550"/>
            <a:ext cx="1943100" cy="0"/>
          </a:xfrm>
          <a:prstGeom prst="line">
            <a:avLst/>
          </a:prstGeom>
          <a:noFill/>
          <a:ln w="28575">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6" name="Line 16"/>
          <p:cNvSpPr>
            <a:spLocks noChangeShapeType="1"/>
          </p:cNvSpPr>
          <p:nvPr/>
        </p:nvSpPr>
        <p:spPr bwMode="auto">
          <a:xfrm rot="5400000" flipH="1">
            <a:off x="3314700" y="4371975"/>
            <a:ext cx="2000250" cy="0"/>
          </a:xfrm>
          <a:prstGeom prst="line">
            <a:avLst/>
          </a:prstGeom>
          <a:noFill/>
          <a:ln w="19050">
            <a:solidFill>
              <a:srgbClr val="66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7" name="Rectangle 17"/>
          <p:cNvSpPr>
            <a:spLocks noChangeArrowheads="1"/>
          </p:cNvSpPr>
          <p:nvPr/>
        </p:nvSpPr>
        <p:spPr bwMode="auto">
          <a:xfrm>
            <a:off x="3864771" y="2800350"/>
            <a:ext cx="900113" cy="114300"/>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8" name="Rectangle 18"/>
          <p:cNvSpPr>
            <a:spLocks noChangeArrowheads="1"/>
          </p:cNvSpPr>
          <p:nvPr/>
        </p:nvSpPr>
        <p:spPr bwMode="auto">
          <a:xfrm rot="5400000">
            <a:off x="3336131" y="3307558"/>
            <a:ext cx="800100" cy="128588"/>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39" name="Line 19"/>
          <p:cNvSpPr>
            <a:spLocks noChangeShapeType="1"/>
          </p:cNvSpPr>
          <p:nvPr/>
        </p:nvSpPr>
        <p:spPr bwMode="auto">
          <a:xfrm flipH="1">
            <a:off x="2514601" y="3314700"/>
            <a:ext cx="115728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0" name="Line 20"/>
          <p:cNvSpPr>
            <a:spLocks noChangeShapeType="1"/>
          </p:cNvSpPr>
          <p:nvPr/>
        </p:nvSpPr>
        <p:spPr bwMode="auto">
          <a:xfrm rot="5400000" flipH="1">
            <a:off x="3328988" y="2971800"/>
            <a:ext cx="171450" cy="51435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1" name="Line 21"/>
          <p:cNvSpPr>
            <a:spLocks noChangeShapeType="1"/>
          </p:cNvSpPr>
          <p:nvPr/>
        </p:nvSpPr>
        <p:spPr bwMode="auto">
          <a:xfrm flipH="1">
            <a:off x="2514601" y="3429000"/>
            <a:ext cx="1157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2" name="Line 22"/>
          <p:cNvSpPr>
            <a:spLocks noChangeShapeType="1"/>
          </p:cNvSpPr>
          <p:nvPr/>
        </p:nvSpPr>
        <p:spPr bwMode="auto">
          <a:xfrm rot="16200000">
            <a:off x="3328988" y="3257550"/>
            <a:ext cx="171450" cy="51435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3" name="Line 23"/>
          <p:cNvSpPr>
            <a:spLocks noChangeShapeType="1"/>
          </p:cNvSpPr>
          <p:nvPr/>
        </p:nvSpPr>
        <p:spPr bwMode="auto">
          <a:xfrm flipH="1">
            <a:off x="3093245" y="3429000"/>
            <a:ext cx="1285875" cy="0"/>
          </a:xfrm>
          <a:prstGeom prst="line">
            <a:avLst/>
          </a:prstGeom>
          <a:noFill/>
          <a:ln w="28575">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4" name="Freeform 24"/>
          <p:cNvSpPr>
            <a:spLocks/>
          </p:cNvSpPr>
          <p:nvPr/>
        </p:nvSpPr>
        <p:spPr bwMode="auto">
          <a:xfrm>
            <a:off x="4211242" y="5363769"/>
            <a:ext cx="232172" cy="48815"/>
          </a:xfrm>
          <a:custGeom>
            <a:avLst/>
            <a:gdLst>
              <a:gd name="T0" fmla="*/ 0 w 173"/>
              <a:gd name="T1" fmla="*/ 41 h 41"/>
              <a:gd name="T2" fmla="*/ 66 w 173"/>
              <a:gd name="T3" fmla="*/ 0 h 41"/>
              <a:gd name="T4" fmla="*/ 132 w 173"/>
              <a:gd name="T5" fmla="*/ 33 h 41"/>
              <a:gd name="T6" fmla="*/ 156 w 173"/>
              <a:gd name="T7" fmla="*/ 41 h 41"/>
              <a:gd name="T8" fmla="*/ 173 w 173"/>
              <a:gd name="T9" fmla="*/ 25 h 41"/>
            </a:gdLst>
            <a:ahLst/>
            <a:cxnLst>
              <a:cxn ang="0">
                <a:pos x="T0" y="T1"/>
              </a:cxn>
              <a:cxn ang="0">
                <a:pos x="T2" y="T3"/>
              </a:cxn>
              <a:cxn ang="0">
                <a:pos x="T4" y="T5"/>
              </a:cxn>
              <a:cxn ang="0">
                <a:pos x="T6" y="T7"/>
              </a:cxn>
              <a:cxn ang="0">
                <a:pos x="T8" y="T9"/>
              </a:cxn>
            </a:cxnLst>
            <a:rect l="0" t="0" r="r" b="b"/>
            <a:pathLst>
              <a:path w="173" h="41">
                <a:moveTo>
                  <a:pt x="0" y="41"/>
                </a:moveTo>
                <a:cubicBezTo>
                  <a:pt x="38" y="29"/>
                  <a:pt x="28" y="12"/>
                  <a:pt x="66" y="0"/>
                </a:cubicBezTo>
                <a:cubicBezTo>
                  <a:pt x="94" y="30"/>
                  <a:pt x="74" y="14"/>
                  <a:pt x="132" y="33"/>
                </a:cubicBezTo>
                <a:cubicBezTo>
                  <a:pt x="140" y="36"/>
                  <a:pt x="156" y="41"/>
                  <a:pt x="156" y="41"/>
                </a:cubicBezTo>
                <a:cubicBezTo>
                  <a:pt x="162" y="36"/>
                  <a:pt x="173" y="25"/>
                  <a:pt x="173" y="25"/>
                </a:cubicBezTo>
              </a:path>
            </a:pathLst>
          </a:custGeom>
          <a:noFill/>
          <a:ln w="28575" cmpd="sng">
            <a:solidFill>
              <a:srgbClr val="66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5" name="Line 25"/>
          <p:cNvSpPr>
            <a:spLocks noChangeShapeType="1"/>
          </p:cNvSpPr>
          <p:nvPr/>
        </p:nvSpPr>
        <p:spPr bwMode="auto">
          <a:xfrm flipV="1">
            <a:off x="4507710" y="3371850"/>
            <a:ext cx="707231" cy="114300"/>
          </a:xfrm>
          <a:prstGeom prst="line">
            <a:avLst/>
          </a:prstGeom>
          <a:noFill/>
          <a:ln w="9525">
            <a:solidFill>
              <a:schemeClr val="bg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46" name="Text Box 26"/>
          <p:cNvSpPr txBox="1">
            <a:spLocks noChangeArrowheads="1"/>
          </p:cNvSpPr>
          <p:nvPr/>
        </p:nvSpPr>
        <p:spPr bwMode="auto">
          <a:xfrm>
            <a:off x="5150647" y="3257553"/>
            <a:ext cx="1735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Dichromatic Mirror</a:t>
            </a:r>
          </a:p>
        </p:txBody>
      </p:sp>
      <p:sp>
        <p:nvSpPr>
          <p:cNvPr id="824347" name="Text Box 27"/>
          <p:cNvSpPr txBox="1">
            <a:spLocks noChangeArrowheads="1"/>
          </p:cNvSpPr>
          <p:nvPr/>
        </p:nvSpPr>
        <p:spPr bwMode="auto">
          <a:xfrm>
            <a:off x="4700589" y="2628903"/>
            <a:ext cx="14144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Emission Filter</a:t>
            </a:r>
          </a:p>
        </p:txBody>
      </p:sp>
      <p:sp>
        <p:nvSpPr>
          <p:cNvPr id="824348" name="Text Box 28"/>
          <p:cNvSpPr txBox="1">
            <a:spLocks noChangeArrowheads="1"/>
          </p:cNvSpPr>
          <p:nvPr/>
        </p:nvSpPr>
        <p:spPr bwMode="auto">
          <a:xfrm rot="5400000">
            <a:off x="2951560" y="2261801"/>
            <a:ext cx="1371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Excitation Filter</a:t>
            </a:r>
          </a:p>
        </p:txBody>
      </p:sp>
      <p:sp>
        <p:nvSpPr>
          <p:cNvPr id="824349" name="Text Box 29"/>
          <p:cNvSpPr txBox="1">
            <a:spLocks noChangeArrowheads="1"/>
          </p:cNvSpPr>
          <p:nvPr/>
        </p:nvSpPr>
        <p:spPr bwMode="auto">
          <a:xfrm>
            <a:off x="3736181" y="1462090"/>
            <a:ext cx="154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Observation port</a:t>
            </a:r>
          </a:p>
        </p:txBody>
      </p:sp>
      <p:sp>
        <p:nvSpPr>
          <p:cNvPr id="824350" name="Text Box 30"/>
          <p:cNvSpPr txBox="1">
            <a:spLocks noChangeArrowheads="1"/>
          </p:cNvSpPr>
          <p:nvPr/>
        </p:nvSpPr>
        <p:spPr bwMode="auto">
          <a:xfrm>
            <a:off x="1357316" y="3118249"/>
            <a:ext cx="83581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1200">
                <a:solidFill>
                  <a:srgbClr val="FFFFFF"/>
                </a:solidFill>
                <a:latin typeface="Comic Sans MS" panose="030F0702030302020204" pitchFamily="66" charset="0"/>
              </a:rPr>
              <a:t>FL </a:t>
            </a:r>
          </a:p>
          <a:p>
            <a:pPr algn="ctr" eaLnBrk="0" fontAlgn="base" hangingPunct="0">
              <a:spcBef>
                <a:spcPct val="50000"/>
              </a:spcBef>
              <a:spcAft>
                <a:spcPct val="0"/>
              </a:spcAft>
            </a:pPr>
            <a:r>
              <a:rPr lang="en-US" altLang="en-US" sz="1200">
                <a:solidFill>
                  <a:srgbClr val="FFFFFF"/>
                </a:solidFill>
                <a:latin typeface="Comic Sans MS" panose="030F0702030302020204" pitchFamily="66" charset="0"/>
              </a:rPr>
              <a:t>Light Source</a:t>
            </a:r>
          </a:p>
        </p:txBody>
      </p:sp>
      <p:sp>
        <p:nvSpPr>
          <p:cNvPr id="824351" name="Line 31"/>
          <p:cNvSpPr>
            <a:spLocks noChangeShapeType="1"/>
          </p:cNvSpPr>
          <p:nvPr/>
        </p:nvSpPr>
        <p:spPr bwMode="auto">
          <a:xfrm rot="16200000">
            <a:off x="4550569" y="5093496"/>
            <a:ext cx="171450" cy="385763"/>
          </a:xfrm>
          <a:prstGeom prst="line">
            <a:avLst/>
          </a:prstGeom>
          <a:noFill/>
          <a:ln w="19050">
            <a:solidFill>
              <a:srgbClr val="66FF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2" name="Line 32"/>
          <p:cNvSpPr>
            <a:spLocks noChangeShapeType="1"/>
          </p:cNvSpPr>
          <p:nvPr/>
        </p:nvSpPr>
        <p:spPr bwMode="auto">
          <a:xfrm rot="5400000" flipV="1">
            <a:off x="3875485" y="5061349"/>
            <a:ext cx="171450" cy="450056"/>
          </a:xfrm>
          <a:prstGeom prst="line">
            <a:avLst/>
          </a:prstGeom>
          <a:noFill/>
          <a:ln w="19050">
            <a:solidFill>
              <a:srgbClr val="66FF99"/>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3" name="Line 33"/>
          <p:cNvSpPr>
            <a:spLocks noChangeShapeType="1"/>
          </p:cNvSpPr>
          <p:nvPr/>
        </p:nvSpPr>
        <p:spPr bwMode="auto">
          <a:xfrm flipH="1">
            <a:off x="1550196" y="3371850"/>
            <a:ext cx="900113" cy="0"/>
          </a:xfrm>
          <a:prstGeom prst="line">
            <a:avLst/>
          </a:prstGeom>
          <a:noFill/>
          <a:ln w="762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4" name="Line 34"/>
          <p:cNvSpPr>
            <a:spLocks noChangeShapeType="1"/>
          </p:cNvSpPr>
          <p:nvPr/>
        </p:nvSpPr>
        <p:spPr bwMode="auto">
          <a:xfrm rot="5400000" flipH="1">
            <a:off x="4057650" y="3114675"/>
            <a:ext cx="514350" cy="0"/>
          </a:xfrm>
          <a:prstGeom prst="line">
            <a:avLst/>
          </a:prstGeom>
          <a:noFill/>
          <a:ln w="19050">
            <a:solidFill>
              <a:srgbClr val="66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5" name="Line 35"/>
          <p:cNvSpPr>
            <a:spLocks noChangeShapeType="1"/>
          </p:cNvSpPr>
          <p:nvPr/>
        </p:nvSpPr>
        <p:spPr bwMode="auto">
          <a:xfrm rot="5400000" flipH="1">
            <a:off x="3600450" y="2085975"/>
            <a:ext cx="1428750" cy="0"/>
          </a:xfrm>
          <a:prstGeom prst="line">
            <a:avLst/>
          </a:prstGeom>
          <a:noFill/>
          <a:ln w="19050">
            <a:solidFill>
              <a:srgbClr val="66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6" name="Rectangle 36"/>
          <p:cNvSpPr>
            <a:spLocks noChangeArrowheads="1"/>
          </p:cNvSpPr>
          <p:nvPr/>
        </p:nvSpPr>
        <p:spPr bwMode="auto">
          <a:xfrm rot="5400000">
            <a:off x="3336131" y="3307558"/>
            <a:ext cx="800100" cy="128588"/>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7" name="Line 37"/>
          <p:cNvSpPr>
            <a:spLocks noChangeShapeType="1"/>
          </p:cNvSpPr>
          <p:nvPr/>
        </p:nvSpPr>
        <p:spPr bwMode="auto">
          <a:xfrm flipH="1">
            <a:off x="3736181" y="3371850"/>
            <a:ext cx="514350" cy="0"/>
          </a:xfrm>
          <a:prstGeom prst="line">
            <a:avLst/>
          </a:prstGeom>
          <a:noFill/>
          <a:ln w="38100">
            <a:solidFill>
              <a:srgbClr val="66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8" name="Line 38"/>
          <p:cNvSpPr>
            <a:spLocks noChangeShapeType="1"/>
          </p:cNvSpPr>
          <p:nvPr/>
        </p:nvSpPr>
        <p:spPr bwMode="auto">
          <a:xfrm flipH="1">
            <a:off x="4250533" y="3371850"/>
            <a:ext cx="642938" cy="0"/>
          </a:xfrm>
          <a:prstGeom prst="line">
            <a:avLst/>
          </a:prstGeom>
          <a:noFill/>
          <a:ln w="12700">
            <a:solidFill>
              <a:srgbClr val="6666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sp>
        <p:nvSpPr>
          <p:cNvPr id="824359" name="Text Box 39"/>
          <p:cNvSpPr txBox="1">
            <a:spLocks noChangeArrowheads="1"/>
          </p:cNvSpPr>
          <p:nvPr/>
        </p:nvSpPr>
        <p:spPr bwMode="auto">
          <a:xfrm>
            <a:off x="1100140" y="5200653"/>
            <a:ext cx="2507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a:solidFill>
                  <a:srgbClr val="FFFFFF"/>
                </a:solidFill>
                <a:latin typeface="Comic Sans MS" panose="030F0702030302020204" pitchFamily="66" charset="0"/>
              </a:rPr>
              <a:t>Specimen containing </a:t>
            </a:r>
            <a:r>
              <a:rPr lang="en-US" altLang="en-US" sz="1200">
                <a:solidFill>
                  <a:srgbClr val="66FF99"/>
                </a:solidFill>
                <a:latin typeface="Comic Sans MS" panose="030F0702030302020204" pitchFamily="66" charset="0"/>
              </a:rPr>
              <a:t>green</a:t>
            </a:r>
            <a:r>
              <a:rPr lang="en-US" altLang="en-US" sz="1200">
                <a:solidFill>
                  <a:srgbClr val="FFFFFF"/>
                </a:solidFill>
                <a:latin typeface="Comic Sans MS" panose="030F0702030302020204" pitchFamily="66" charset="0"/>
              </a:rPr>
              <a:t> fluorescing Fluorochrome</a:t>
            </a:r>
          </a:p>
        </p:txBody>
      </p:sp>
      <p:sp>
        <p:nvSpPr>
          <p:cNvPr id="824360" name="Line 40"/>
          <p:cNvSpPr>
            <a:spLocks noChangeShapeType="1"/>
          </p:cNvSpPr>
          <p:nvPr/>
        </p:nvSpPr>
        <p:spPr bwMode="auto">
          <a:xfrm rot="16200000" flipH="1">
            <a:off x="4121944" y="3171825"/>
            <a:ext cx="514350" cy="0"/>
          </a:xfrm>
          <a:prstGeom prst="line">
            <a:avLst/>
          </a:prstGeom>
          <a:noFill/>
          <a:ln w="12700">
            <a:solidFill>
              <a:srgbClr val="6666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graphicFrame>
        <p:nvGraphicFramePr>
          <p:cNvPr id="824361" name="Object 41"/>
          <p:cNvGraphicFramePr>
            <a:graphicFrameLocks/>
          </p:cNvGraphicFramePr>
          <p:nvPr/>
        </p:nvGraphicFramePr>
        <p:xfrm>
          <a:off x="7834315" y="1051324"/>
          <a:ext cx="354806" cy="354806"/>
        </p:xfrm>
        <a:graphic>
          <a:graphicData uri="http://schemas.openxmlformats.org/presentationml/2006/ole">
            <mc:AlternateContent xmlns:mc="http://schemas.openxmlformats.org/markup-compatibility/2006">
              <mc:Choice xmlns:v="urn:schemas-microsoft-com:vml" Requires="v">
                <p:oleObj spid="_x0000_s6195"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315" y="1051324"/>
                        <a:ext cx="354806" cy="35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627494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53"/>
                                        </p:tgtEl>
                                        <p:attrNameLst>
                                          <p:attrName>style.visibility</p:attrName>
                                        </p:attrNameLst>
                                      </p:cBhvr>
                                      <p:to>
                                        <p:strVal val="visible"/>
                                      </p:to>
                                    </p:set>
                                    <p:animEffect transition="in" filter="wipe(left)">
                                      <p:cBhvr>
                                        <p:cTn id="7" dur="500"/>
                                        <p:tgtEl>
                                          <p:spTgt spid="824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4339"/>
                                        </p:tgtEl>
                                        <p:attrNameLst>
                                          <p:attrName>style.visibility</p:attrName>
                                        </p:attrNameLst>
                                      </p:cBhvr>
                                      <p:to>
                                        <p:strVal val="visible"/>
                                      </p:to>
                                    </p:set>
                                    <p:animEffect transition="in" filter="wipe(left)">
                                      <p:cBhvr>
                                        <p:cTn id="12" dur="500"/>
                                        <p:tgtEl>
                                          <p:spTgt spid="824339"/>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824340"/>
                                        </p:tgtEl>
                                        <p:attrNameLst>
                                          <p:attrName>style.visibility</p:attrName>
                                        </p:attrNameLst>
                                      </p:cBhvr>
                                      <p:to>
                                        <p:strVal val="visible"/>
                                      </p:to>
                                    </p:set>
                                    <p:animEffect transition="in" filter="wipe(right)">
                                      <p:cBhvr>
                                        <p:cTn id="15" dur="500"/>
                                        <p:tgtEl>
                                          <p:spTgt spid="82434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4341"/>
                                        </p:tgtEl>
                                        <p:attrNameLst>
                                          <p:attrName>style.visibility</p:attrName>
                                        </p:attrNameLst>
                                      </p:cBhvr>
                                      <p:to>
                                        <p:strVal val="visible"/>
                                      </p:to>
                                    </p:set>
                                    <p:animEffect transition="in" filter="wipe(left)">
                                      <p:cBhvr>
                                        <p:cTn id="18" dur="500"/>
                                        <p:tgtEl>
                                          <p:spTgt spid="82434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824342"/>
                                        </p:tgtEl>
                                        <p:attrNameLst>
                                          <p:attrName>style.visibility</p:attrName>
                                        </p:attrNameLst>
                                      </p:cBhvr>
                                      <p:to>
                                        <p:strVal val="visible"/>
                                      </p:to>
                                    </p:set>
                                    <p:animEffect transition="in" filter="wipe(right)">
                                      <p:cBhvr>
                                        <p:cTn id="21" dur="500"/>
                                        <p:tgtEl>
                                          <p:spTgt spid="82434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4333"/>
                                        </p:tgtEl>
                                        <p:attrNameLst>
                                          <p:attrName>style.visibility</p:attrName>
                                        </p:attrNameLst>
                                      </p:cBhvr>
                                      <p:to>
                                        <p:strVal val="visible"/>
                                      </p:to>
                                    </p:set>
                                    <p:animEffect transition="in" filter="wipe(left)">
                                      <p:cBhvr>
                                        <p:cTn id="24" dur="500"/>
                                        <p:tgtEl>
                                          <p:spTgt spid="82433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24357"/>
                                        </p:tgtEl>
                                        <p:attrNameLst>
                                          <p:attrName>style.visibility</p:attrName>
                                        </p:attrNameLst>
                                      </p:cBhvr>
                                      <p:to>
                                        <p:strVal val="visible"/>
                                      </p:to>
                                    </p:set>
                                    <p:animEffect transition="in" filter="wipe(left)">
                                      <p:cBhvr>
                                        <p:cTn id="27" dur="500"/>
                                        <p:tgtEl>
                                          <p:spTgt spid="82435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24334"/>
                                        </p:tgtEl>
                                        <p:attrNameLst>
                                          <p:attrName>style.visibility</p:attrName>
                                        </p:attrNameLst>
                                      </p:cBhvr>
                                      <p:to>
                                        <p:strVal val="visible"/>
                                      </p:to>
                                    </p:set>
                                    <p:animEffect transition="in" filter="wipe(up)">
                                      <p:cBhvr>
                                        <p:cTn id="30" dur="500"/>
                                        <p:tgtEl>
                                          <p:spTgt spid="82433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24358"/>
                                        </p:tgtEl>
                                        <p:attrNameLst>
                                          <p:attrName>style.visibility</p:attrName>
                                        </p:attrNameLst>
                                      </p:cBhvr>
                                      <p:to>
                                        <p:strVal val="visible"/>
                                      </p:to>
                                    </p:set>
                                    <p:animEffect transition="in" filter="wipe(left)">
                                      <p:cBhvr>
                                        <p:cTn id="33" dur="500"/>
                                        <p:tgtEl>
                                          <p:spTgt spid="82435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24335"/>
                                        </p:tgtEl>
                                        <p:attrNameLst>
                                          <p:attrName>style.visibility</p:attrName>
                                        </p:attrNameLst>
                                      </p:cBhvr>
                                      <p:to>
                                        <p:strVal val="visible"/>
                                      </p:to>
                                    </p:set>
                                    <p:animEffect transition="in" filter="wipe(down)">
                                      <p:cBhvr>
                                        <p:cTn id="36" dur="500"/>
                                        <p:tgtEl>
                                          <p:spTgt spid="82433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824343"/>
                                        </p:tgtEl>
                                        <p:attrNameLst>
                                          <p:attrName>style.visibility</p:attrName>
                                        </p:attrNameLst>
                                      </p:cBhvr>
                                      <p:to>
                                        <p:strVal val="visible"/>
                                      </p:to>
                                    </p:set>
                                    <p:animEffect transition="in" filter="wipe(right)">
                                      <p:cBhvr>
                                        <p:cTn id="39" dur="500"/>
                                        <p:tgtEl>
                                          <p:spTgt spid="82434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24360"/>
                                        </p:tgtEl>
                                        <p:attrNameLst>
                                          <p:attrName>style.visibility</p:attrName>
                                        </p:attrNameLst>
                                      </p:cBhvr>
                                      <p:to>
                                        <p:strVal val="visible"/>
                                      </p:to>
                                    </p:set>
                                    <p:animEffect transition="in" filter="wipe(down)">
                                      <p:cBhvr>
                                        <p:cTn id="42" dur="500"/>
                                        <p:tgtEl>
                                          <p:spTgt spid="8243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824359"/>
                                        </p:tgtEl>
                                        <p:attrNameLst>
                                          <p:attrName>style.visibility</p:attrName>
                                        </p:attrNameLst>
                                      </p:cBhvr>
                                      <p:to>
                                        <p:strVal val="visible"/>
                                      </p:to>
                                    </p:set>
                                    <p:anim calcmode="lin" valueType="num">
                                      <p:cBhvr additive="base">
                                        <p:cTn id="47" dur="500" fill="hold"/>
                                        <p:tgtEl>
                                          <p:spTgt spid="824359"/>
                                        </p:tgtEl>
                                        <p:attrNameLst>
                                          <p:attrName>ppt_x</p:attrName>
                                        </p:attrNameLst>
                                      </p:cBhvr>
                                      <p:tavLst>
                                        <p:tav tm="0">
                                          <p:val>
                                            <p:strVal val="1+#ppt_w/2"/>
                                          </p:val>
                                        </p:tav>
                                        <p:tav tm="100000">
                                          <p:val>
                                            <p:strVal val="#ppt_x"/>
                                          </p:val>
                                        </p:tav>
                                      </p:tavLst>
                                    </p:anim>
                                    <p:anim calcmode="lin" valueType="num">
                                      <p:cBhvr additive="base">
                                        <p:cTn id="48" dur="500" fill="hold"/>
                                        <p:tgtEl>
                                          <p:spTgt spid="824359"/>
                                        </p:tgtEl>
                                        <p:attrNameLst>
                                          <p:attrName>ppt_y</p:attrName>
                                        </p:attrNameLst>
                                      </p:cBhvr>
                                      <p:tavLst>
                                        <p:tav tm="0">
                                          <p:val>
                                            <p:strVal val="0-#ppt_h/2"/>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499"/>
                                          </p:stCondLst>
                                        </p:cTn>
                                        <p:tgtEl>
                                          <p:spTgt spid="824344"/>
                                        </p:tgtEl>
                                        <p:attrNameLst>
                                          <p:attrName>style.visibility</p:attrName>
                                        </p:attrNameLst>
                                      </p:cBhvr>
                                      <p:to>
                                        <p:strVal val="visible"/>
                                      </p:to>
                                    </p:set>
                                  </p:childTnLst>
                                </p:cTn>
                              </p:par>
                              <p:par>
                                <p:cTn id="51" presetID="22" presetClass="entr" presetSubtype="2" fill="hold" grpId="0" nodeType="withEffect">
                                  <p:stCondLst>
                                    <p:cond delay="0"/>
                                  </p:stCondLst>
                                  <p:childTnLst>
                                    <p:set>
                                      <p:cBhvr>
                                        <p:cTn id="52" dur="1" fill="hold">
                                          <p:stCondLst>
                                            <p:cond delay="0"/>
                                          </p:stCondLst>
                                        </p:cTn>
                                        <p:tgtEl>
                                          <p:spTgt spid="824352"/>
                                        </p:tgtEl>
                                        <p:attrNameLst>
                                          <p:attrName>style.visibility</p:attrName>
                                        </p:attrNameLst>
                                      </p:cBhvr>
                                      <p:to>
                                        <p:strVal val="visible"/>
                                      </p:to>
                                    </p:set>
                                    <p:animEffect transition="in" filter="wipe(right)">
                                      <p:cBhvr>
                                        <p:cTn id="53" dur="500"/>
                                        <p:tgtEl>
                                          <p:spTgt spid="82435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24351"/>
                                        </p:tgtEl>
                                        <p:attrNameLst>
                                          <p:attrName>style.visibility</p:attrName>
                                        </p:attrNameLst>
                                      </p:cBhvr>
                                      <p:to>
                                        <p:strVal val="visible"/>
                                      </p:to>
                                    </p:set>
                                    <p:animEffect transition="in" filter="wipe(left)">
                                      <p:cBhvr>
                                        <p:cTn id="56" dur="500"/>
                                        <p:tgtEl>
                                          <p:spTgt spid="82435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24336"/>
                                        </p:tgtEl>
                                        <p:attrNameLst>
                                          <p:attrName>style.visibility</p:attrName>
                                        </p:attrNameLst>
                                      </p:cBhvr>
                                      <p:to>
                                        <p:strVal val="visible"/>
                                      </p:to>
                                    </p:set>
                                    <p:animEffect transition="in" filter="wipe(down)">
                                      <p:cBhvr>
                                        <p:cTn id="59" dur="500"/>
                                        <p:tgtEl>
                                          <p:spTgt spid="82433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24354"/>
                                        </p:tgtEl>
                                        <p:attrNameLst>
                                          <p:attrName>style.visibility</p:attrName>
                                        </p:attrNameLst>
                                      </p:cBhvr>
                                      <p:to>
                                        <p:strVal val="visible"/>
                                      </p:to>
                                    </p:set>
                                    <p:animEffect transition="in" filter="wipe(down)">
                                      <p:cBhvr>
                                        <p:cTn id="62" dur="500"/>
                                        <p:tgtEl>
                                          <p:spTgt spid="82435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824355"/>
                                        </p:tgtEl>
                                        <p:attrNameLst>
                                          <p:attrName>style.visibility</p:attrName>
                                        </p:attrNameLst>
                                      </p:cBhvr>
                                      <p:to>
                                        <p:strVal val="visible"/>
                                      </p:to>
                                    </p:set>
                                    <p:animEffect transition="in" filter="wipe(down)">
                                      <p:cBhvr>
                                        <p:cTn id="65" dur="500"/>
                                        <p:tgtEl>
                                          <p:spTgt spid="82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33" grpId="0" animBg="1"/>
      <p:bldP spid="824334" grpId="0" animBg="1"/>
      <p:bldP spid="824335" grpId="0" animBg="1"/>
      <p:bldP spid="824336" grpId="0" animBg="1"/>
      <p:bldP spid="824339" grpId="0" animBg="1"/>
      <p:bldP spid="824340" grpId="0" animBg="1"/>
      <p:bldP spid="824341" grpId="0" animBg="1"/>
      <p:bldP spid="824342" grpId="0" animBg="1"/>
      <p:bldP spid="824343" grpId="0" animBg="1"/>
      <p:bldP spid="824344" grpId="0" animBg="1"/>
      <p:bldP spid="824351" grpId="0" animBg="1"/>
      <p:bldP spid="824352" grpId="0" animBg="1"/>
      <p:bldP spid="824353" grpId="0" animBg="1"/>
      <p:bldP spid="824354" grpId="0" animBg="1"/>
      <p:bldP spid="824355" grpId="0" animBg="1"/>
      <p:bldP spid="824357" grpId="0" animBg="1"/>
      <p:bldP spid="824358" grpId="0" animBg="1"/>
      <p:bldP spid="824359" grpId="0" autoUpdateAnimBg="0"/>
      <p:bldP spid="82436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Here is what they look like</a:t>
            </a:r>
            <a:endParaRPr lang="en-US" dirty="0"/>
          </a:p>
        </p:txBody>
      </p:sp>
      <p:sp>
        <p:nvSpPr>
          <p:cNvPr id="5" name="Content Placeholder 4"/>
          <p:cNvSpPr>
            <a:spLocks noGrp="1"/>
          </p:cNvSpPr>
          <p:nvPr>
            <p:ph sz="half" idx="1"/>
          </p:nvPr>
        </p:nvSpPr>
        <p:spPr/>
        <p:txBody>
          <a:bodyPr/>
          <a:lstStyle/>
          <a:p>
            <a:r>
              <a:rPr lang="en-US" dirty="0" smtClean="0"/>
              <a:t>Nikon</a:t>
            </a:r>
            <a:endParaRPr lang="en-US" dirty="0"/>
          </a:p>
        </p:txBody>
      </p:sp>
      <p:sp>
        <p:nvSpPr>
          <p:cNvPr id="6" name="Content Placeholder 5"/>
          <p:cNvSpPr>
            <a:spLocks noGrp="1"/>
          </p:cNvSpPr>
          <p:nvPr>
            <p:ph sz="half" idx="2"/>
          </p:nvPr>
        </p:nvSpPr>
        <p:spPr/>
        <p:txBody>
          <a:bodyPr/>
          <a:lstStyle/>
          <a:p>
            <a:r>
              <a:rPr lang="en-US" dirty="0" smtClean="0"/>
              <a:t>Olympus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40837"/>
            <a:ext cx="3899304" cy="24443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346" y="2740837"/>
            <a:ext cx="3259511" cy="2825582"/>
          </a:xfrm>
          <a:prstGeom prst="rect">
            <a:avLst/>
          </a:prstGeom>
        </p:spPr>
      </p:pic>
      <p:sp>
        <p:nvSpPr>
          <p:cNvPr id="7" name="Rectangle 6"/>
          <p:cNvSpPr/>
          <p:nvPr/>
        </p:nvSpPr>
        <p:spPr bwMode="auto">
          <a:xfrm>
            <a:off x="3754419" y="4658053"/>
            <a:ext cx="741381" cy="268941"/>
          </a:xfrm>
          <a:prstGeom prst="rect">
            <a:avLst/>
          </a:prstGeom>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
        <p:nvSpPr>
          <p:cNvPr id="8" name="Rectangle 7"/>
          <p:cNvSpPr/>
          <p:nvPr/>
        </p:nvSpPr>
        <p:spPr bwMode="auto">
          <a:xfrm>
            <a:off x="4742946" y="5297478"/>
            <a:ext cx="741381" cy="268941"/>
          </a:xfrm>
          <a:prstGeom prst="rect">
            <a:avLst/>
          </a:prstGeom>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Tree>
    <p:extLst>
      <p:ext uri="{BB962C8B-B14F-4D97-AF65-F5344CB8AC3E}">
        <p14:creationId xmlns:p14="http://schemas.microsoft.com/office/powerpoint/2010/main" val="4183795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smtClean="0"/>
              <a:t>Different kinds of Emission and Excitation Filters</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100" y="2130014"/>
            <a:ext cx="6270428" cy="20943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100" y="4316132"/>
            <a:ext cx="6270429" cy="2194650"/>
          </a:xfrm>
          <a:prstGeom prst="rect">
            <a:avLst/>
          </a:prstGeom>
        </p:spPr>
      </p:pic>
      <p:sp>
        <p:nvSpPr>
          <p:cNvPr id="7" name="Rectangle 6"/>
          <p:cNvSpPr/>
          <p:nvPr/>
        </p:nvSpPr>
        <p:spPr bwMode="auto">
          <a:xfrm>
            <a:off x="4044876" y="3991087"/>
            <a:ext cx="860611" cy="23325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
        <p:nvSpPr>
          <p:cNvPr id="8" name="Rectangle 7"/>
          <p:cNvSpPr/>
          <p:nvPr/>
        </p:nvSpPr>
        <p:spPr bwMode="auto">
          <a:xfrm>
            <a:off x="4453667" y="6277532"/>
            <a:ext cx="860611" cy="23325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07" charset="0"/>
            </a:endParaRPr>
          </a:p>
        </p:txBody>
      </p:sp>
    </p:spTree>
    <p:extLst>
      <p:ext uri="{BB962C8B-B14F-4D97-AF65-F5344CB8AC3E}">
        <p14:creationId xmlns:p14="http://schemas.microsoft.com/office/powerpoint/2010/main" val="3425518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an actual example</a:t>
            </a:r>
            <a:endParaRPr lang="en-US" dirty="0"/>
          </a:p>
        </p:txBody>
      </p:sp>
      <p:sp>
        <p:nvSpPr>
          <p:cNvPr id="4" name="Text Placeholder 3"/>
          <p:cNvSpPr>
            <a:spLocks noGrp="1"/>
          </p:cNvSpPr>
          <p:nvPr>
            <p:ph type="body" idx="1"/>
          </p:nvPr>
        </p:nvSpPr>
        <p:spPr/>
        <p:txBody>
          <a:bodyPr/>
          <a:lstStyle/>
          <a:p>
            <a:r>
              <a:rPr lang="en-US" dirty="0" smtClean="0"/>
              <a:t>Visualizing hearing in vivo</a:t>
            </a:r>
            <a:endParaRPr lang="en-US" dirty="0"/>
          </a:p>
        </p:txBody>
      </p:sp>
    </p:spTree>
    <p:extLst>
      <p:ext uri="{BB962C8B-B14F-4D97-AF65-F5344CB8AC3E}">
        <p14:creationId xmlns:p14="http://schemas.microsoft.com/office/powerpoint/2010/main" val="370231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sz="3600" dirty="0" smtClean="0"/>
              <a:t>Reading </a:t>
            </a:r>
            <a:r>
              <a:rPr lang="en-US" sz="3600" dirty="0" err="1" smtClean="0"/>
              <a:t>bandpass</a:t>
            </a:r>
            <a:r>
              <a:rPr lang="en-US" sz="3600" dirty="0" smtClean="0"/>
              <a:t> filter </a:t>
            </a:r>
            <a:r>
              <a:rPr lang="en-US" sz="3600" dirty="0"/>
              <a:t>s</a:t>
            </a:r>
            <a:r>
              <a:rPr lang="en-US" sz="3600" dirty="0" smtClean="0"/>
              <a:t>pectrum</a:t>
            </a:r>
            <a:endParaRPr lang="en-US" sz="3600" dirty="0"/>
          </a:p>
        </p:txBody>
      </p:sp>
      <p:sp>
        <p:nvSpPr>
          <p:cNvPr id="4" name="Content Placeholder 3"/>
          <p:cNvSpPr>
            <a:spLocks noGrp="1"/>
          </p:cNvSpPr>
          <p:nvPr>
            <p:ph sz="half" idx="1"/>
          </p:nvPr>
        </p:nvSpPr>
        <p:spPr/>
        <p:txBody>
          <a:bodyPr/>
          <a:lstStyle/>
          <a:p>
            <a:r>
              <a:rPr lang="en-US" sz="2400" dirty="0" smtClean="0"/>
              <a:t>All have a center wavelength</a:t>
            </a:r>
          </a:p>
          <a:p>
            <a:r>
              <a:rPr lang="en-US" sz="2400" dirty="0" smtClean="0"/>
              <a:t>Guaranteed </a:t>
            </a:r>
            <a:r>
              <a:rPr lang="en-US" sz="2400" dirty="0"/>
              <a:t>Minimum Bandwidth (GMBW</a:t>
            </a:r>
            <a:r>
              <a:rPr lang="en-US" sz="2400" dirty="0" smtClean="0"/>
              <a:t>)</a:t>
            </a:r>
          </a:p>
          <a:p>
            <a:r>
              <a:rPr lang="en-US" sz="2400" dirty="0" smtClean="0"/>
              <a:t>This is less than the FWHM</a:t>
            </a:r>
          </a:p>
          <a:p>
            <a:r>
              <a:rPr lang="en-US" sz="2400" dirty="0" smtClean="0"/>
              <a:t>Example 520/35 filter (502.5-537.5)</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4449" y="2097741"/>
            <a:ext cx="3382635" cy="336008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703" y="5564841"/>
            <a:ext cx="2305050" cy="238125"/>
          </a:xfrm>
          <a:prstGeom prst="rect">
            <a:avLst/>
          </a:prstGeom>
        </p:spPr>
      </p:pic>
    </p:spTree>
    <p:extLst>
      <p:ext uri="{BB962C8B-B14F-4D97-AF65-F5344CB8AC3E}">
        <p14:creationId xmlns:p14="http://schemas.microsoft.com/office/powerpoint/2010/main" val="856846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838200" y="1219200"/>
            <a:ext cx="5715000" cy="3986213"/>
            <a:chOff x="1152" y="912"/>
            <a:chExt cx="3600" cy="1887"/>
          </a:xfrm>
        </p:grpSpPr>
        <p:sp>
          <p:nvSpPr>
            <p:cNvPr id="51206" name="Line 3"/>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7" name="Line 4"/>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8" name="Freeform 5"/>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9" name="Freeform 6"/>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1203" name="Freeform 8"/>
          <p:cNvSpPr>
            <a:spLocks/>
          </p:cNvSpPr>
          <p:nvPr/>
        </p:nvSpPr>
        <p:spPr bwMode="auto">
          <a:xfrm>
            <a:off x="1130300" y="1295400"/>
            <a:ext cx="5203825" cy="4064000"/>
          </a:xfrm>
          <a:custGeom>
            <a:avLst/>
            <a:gdLst>
              <a:gd name="T0" fmla="*/ 2147483647 w 3278"/>
              <a:gd name="T1" fmla="*/ 2147483647 h 2560"/>
              <a:gd name="T2" fmla="*/ 2147483647 w 3278"/>
              <a:gd name="T3" fmla="*/ 2147483647 h 2560"/>
              <a:gd name="T4" fmla="*/ 2147483647 w 3278"/>
              <a:gd name="T5" fmla="*/ 2147483647 h 2560"/>
              <a:gd name="T6" fmla="*/ 2147483647 w 3278"/>
              <a:gd name="T7" fmla="*/ 2147483647 h 2560"/>
              <a:gd name="T8" fmla="*/ 2147483647 w 3278"/>
              <a:gd name="T9" fmla="*/ 2147483647 h 2560"/>
              <a:gd name="T10" fmla="*/ 2147483647 w 3278"/>
              <a:gd name="T11" fmla="*/ 2147483647 h 2560"/>
              <a:gd name="T12" fmla="*/ 2147483647 w 3278"/>
              <a:gd name="T13" fmla="*/ 2147483647 h 2560"/>
              <a:gd name="T14" fmla="*/ 2147483647 w 3278"/>
              <a:gd name="T15" fmla="*/ 2147483647 h 2560"/>
              <a:gd name="T16" fmla="*/ 0 w 3278"/>
              <a:gd name="T17" fmla="*/ 2147483647 h 2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8"/>
              <a:gd name="T28" fmla="*/ 0 h 2560"/>
              <a:gd name="T29" fmla="*/ 3278 w 3278"/>
              <a:gd name="T30" fmla="*/ 2560 h 25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8" h="2560">
                <a:moveTo>
                  <a:pt x="3278" y="188"/>
                </a:moveTo>
                <a:cubicBezTo>
                  <a:pt x="2942" y="188"/>
                  <a:pt x="2606" y="188"/>
                  <a:pt x="2366" y="188"/>
                </a:cubicBezTo>
                <a:cubicBezTo>
                  <a:pt x="2126" y="188"/>
                  <a:pt x="1957" y="180"/>
                  <a:pt x="1838" y="188"/>
                </a:cubicBezTo>
                <a:cubicBezTo>
                  <a:pt x="1718" y="195"/>
                  <a:pt x="1685" y="228"/>
                  <a:pt x="1646" y="236"/>
                </a:cubicBezTo>
                <a:cubicBezTo>
                  <a:pt x="1606" y="243"/>
                  <a:pt x="1614" y="220"/>
                  <a:pt x="1598" y="236"/>
                </a:cubicBezTo>
                <a:cubicBezTo>
                  <a:pt x="1582" y="252"/>
                  <a:pt x="1586" y="0"/>
                  <a:pt x="1550" y="332"/>
                </a:cubicBezTo>
                <a:cubicBezTo>
                  <a:pt x="1513" y="663"/>
                  <a:pt x="1429" y="1885"/>
                  <a:pt x="1379" y="2223"/>
                </a:cubicBezTo>
                <a:cubicBezTo>
                  <a:pt x="1329" y="2560"/>
                  <a:pt x="1479" y="2329"/>
                  <a:pt x="1250" y="2356"/>
                </a:cubicBezTo>
                <a:cubicBezTo>
                  <a:pt x="1020" y="2382"/>
                  <a:pt x="260" y="2378"/>
                  <a:pt x="0" y="2384"/>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1204" name="Text Box 9"/>
          <p:cNvSpPr txBox="1">
            <a:spLocks noChangeArrowheads="1"/>
          </p:cNvSpPr>
          <p:nvPr/>
        </p:nvSpPr>
        <p:spPr bwMode="auto">
          <a:xfrm>
            <a:off x="4100513" y="884238"/>
            <a:ext cx="2789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Dichroic reflector</a:t>
            </a:r>
          </a:p>
        </p:txBody>
      </p:sp>
      <p:sp>
        <p:nvSpPr>
          <p:cNvPr id="51205" name="Text Box 10"/>
          <p:cNvSpPr txBox="1">
            <a:spLocks noChangeArrowheads="1"/>
          </p:cNvSpPr>
          <p:nvPr/>
        </p:nvSpPr>
        <p:spPr bwMode="auto">
          <a:xfrm>
            <a:off x="5562600" y="2514600"/>
            <a:ext cx="317341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u="sng">
                <a:solidFill>
                  <a:srgbClr val="FFFFFF"/>
                </a:solidFill>
              </a:rPr>
              <a:t>Issues:</a:t>
            </a:r>
            <a:endParaRPr lang="en-US" altLang="en-US" sz="2000">
              <a:solidFill>
                <a:srgbClr val="FFFFFF"/>
              </a:solidFill>
            </a:endParaRPr>
          </a:p>
          <a:p>
            <a:pPr eaLnBrk="0" fontAlgn="base" hangingPunct="0">
              <a:spcBef>
                <a:spcPct val="50000"/>
              </a:spcBef>
              <a:spcAft>
                <a:spcPct val="0"/>
              </a:spcAft>
            </a:pPr>
            <a:r>
              <a:rPr lang="en-US" altLang="en-US" sz="2000">
                <a:solidFill>
                  <a:srgbClr val="FFFFFF"/>
                </a:solidFill>
              </a:rPr>
              <a:t>  How steep, </a:t>
            </a:r>
          </a:p>
          <a:p>
            <a:pPr eaLnBrk="0" fontAlgn="base" hangingPunct="0">
              <a:spcBef>
                <a:spcPct val="50000"/>
              </a:spcBef>
              <a:spcAft>
                <a:spcPct val="0"/>
              </a:spcAft>
            </a:pPr>
            <a:r>
              <a:rPr lang="en-US" altLang="en-US" sz="2000">
                <a:solidFill>
                  <a:srgbClr val="FFFFFF"/>
                </a:solidFill>
              </a:rPr>
              <a:t>  How efficient to excite</a:t>
            </a:r>
          </a:p>
          <a:p>
            <a:pPr eaLnBrk="0" fontAlgn="base" hangingPunct="0">
              <a:spcBef>
                <a:spcPct val="50000"/>
              </a:spcBef>
              <a:spcAft>
                <a:spcPct val="0"/>
              </a:spcAft>
            </a:pPr>
            <a:r>
              <a:rPr lang="en-US" altLang="en-US" sz="2000">
                <a:solidFill>
                  <a:srgbClr val="FFFFFF"/>
                </a:solidFill>
              </a:rPr>
              <a:t>  How efficient to collect</a:t>
            </a:r>
          </a:p>
        </p:txBody>
      </p:sp>
      <p:sp>
        <p:nvSpPr>
          <p:cNvPr id="2" name="TextBox 1"/>
          <p:cNvSpPr txBox="1"/>
          <p:nvPr/>
        </p:nvSpPr>
        <p:spPr>
          <a:xfrm>
            <a:off x="978947" y="5669280"/>
            <a:ext cx="7541110" cy="646331"/>
          </a:xfrm>
          <a:prstGeom prst="rect">
            <a:avLst/>
          </a:prstGeom>
          <a:noFill/>
        </p:spPr>
        <p:txBody>
          <a:bodyPr wrap="square" rtlCol="0">
            <a:spAutoFit/>
          </a:bodyPr>
          <a:lstStyle/>
          <a:p>
            <a:r>
              <a:rPr lang="en-US" dirty="0" smtClean="0">
                <a:solidFill>
                  <a:schemeClr val="bg1"/>
                </a:solidFill>
              </a:rPr>
              <a:t>Dichroic </a:t>
            </a:r>
            <a:r>
              <a:rPr lang="en-US" dirty="0">
                <a:solidFill>
                  <a:schemeClr val="bg1"/>
                </a:solidFill>
              </a:rPr>
              <a:t>reflectors tend to be characterized by the color(s) of light that they reflect, rather than the color(s) they pass</a:t>
            </a:r>
          </a:p>
        </p:txBody>
      </p:sp>
    </p:spTree>
    <p:extLst>
      <p:ext uri="{BB962C8B-B14F-4D97-AF65-F5344CB8AC3E}">
        <p14:creationId xmlns:p14="http://schemas.microsoft.com/office/powerpoint/2010/main" val="1061685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52450" y="215900"/>
            <a:ext cx="75453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How to separate wavelengths:  Interference Filters</a:t>
            </a:r>
          </a:p>
          <a:p>
            <a:pPr algn="ctr" eaLnBrk="0" fontAlgn="base" hangingPunct="0">
              <a:spcBef>
                <a:spcPct val="50000"/>
              </a:spcBef>
              <a:spcAft>
                <a:spcPct val="0"/>
              </a:spcAft>
            </a:pPr>
            <a:r>
              <a:rPr lang="en-US" altLang="en-US">
                <a:solidFill>
                  <a:srgbClr val="FFFFFF"/>
                </a:solidFill>
              </a:rPr>
              <a:t>Basic principle based on reflection from mirror</a:t>
            </a:r>
          </a:p>
        </p:txBody>
      </p:sp>
      <p:sp>
        <p:nvSpPr>
          <p:cNvPr id="48131" name="Freeform 6"/>
          <p:cNvSpPr>
            <a:spLocks/>
          </p:cNvSpPr>
          <p:nvPr/>
        </p:nvSpPr>
        <p:spPr bwMode="auto">
          <a:xfrm rot="-78762">
            <a:off x="3429000" y="2725738"/>
            <a:ext cx="4029075"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2" name="Rectangle 7"/>
          <p:cNvSpPr>
            <a:spLocks noChangeArrowheads="1"/>
          </p:cNvSpPr>
          <p:nvPr/>
        </p:nvSpPr>
        <p:spPr bwMode="auto">
          <a:xfrm>
            <a:off x="2286000" y="2344738"/>
            <a:ext cx="1143000" cy="3810000"/>
          </a:xfrm>
          <a:prstGeom prst="rect">
            <a:avLst/>
          </a:prstGeom>
          <a:solidFill>
            <a:srgbClr val="FFFF99">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48133" name="Text Box 8"/>
          <p:cNvSpPr txBox="1">
            <a:spLocks noChangeArrowheads="1"/>
          </p:cNvSpPr>
          <p:nvPr/>
        </p:nvSpPr>
        <p:spPr bwMode="auto">
          <a:xfrm>
            <a:off x="3581400" y="3563938"/>
            <a:ext cx="37338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Reflection from higher index --&gt; 180 degree shift</a:t>
            </a:r>
          </a:p>
          <a:p>
            <a:pPr eaLnBrk="0" fontAlgn="base" hangingPunct="0">
              <a:spcBef>
                <a:spcPct val="0"/>
              </a:spcBef>
              <a:spcAft>
                <a:spcPct val="0"/>
              </a:spcAft>
            </a:pPr>
            <a:r>
              <a:rPr lang="en-US" altLang="en-US" sz="2000">
                <a:solidFill>
                  <a:srgbClr val="FFFFFF"/>
                </a:solidFill>
              </a:rPr>
              <a:t>(separated for clarity below)</a:t>
            </a:r>
          </a:p>
        </p:txBody>
      </p:sp>
      <p:sp>
        <p:nvSpPr>
          <p:cNvPr id="48134" name="Freeform 9"/>
          <p:cNvSpPr>
            <a:spLocks/>
          </p:cNvSpPr>
          <p:nvPr/>
        </p:nvSpPr>
        <p:spPr bwMode="auto">
          <a:xfrm rot="81928">
            <a:off x="3429000" y="2784475"/>
            <a:ext cx="4029075" cy="779463"/>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5" name="Freeform 10"/>
          <p:cNvSpPr>
            <a:spLocks/>
          </p:cNvSpPr>
          <p:nvPr/>
        </p:nvSpPr>
        <p:spPr bwMode="auto">
          <a:xfrm rot="21518072" flipV="1">
            <a:off x="3429000" y="4706938"/>
            <a:ext cx="4029075"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6" name="Freeform 11"/>
          <p:cNvSpPr>
            <a:spLocks/>
          </p:cNvSpPr>
          <p:nvPr/>
        </p:nvSpPr>
        <p:spPr bwMode="auto">
          <a:xfrm flipV="1">
            <a:off x="3429000" y="5468938"/>
            <a:ext cx="4029075"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8137" name="Text Box 12"/>
          <p:cNvSpPr txBox="1">
            <a:spLocks noChangeArrowheads="1"/>
          </p:cNvSpPr>
          <p:nvPr/>
        </p:nvSpPr>
        <p:spPr bwMode="auto">
          <a:xfrm>
            <a:off x="2268538" y="1933575"/>
            <a:ext cx="1104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rPr>
              <a:t>mirror</a:t>
            </a:r>
          </a:p>
        </p:txBody>
      </p:sp>
    </p:spTree>
    <p:extLst>
      <p:ext uri="{BB962C8B-B14F-4D97-AF65-F5344CB8AC3E}">
        <p14:creationId xmlns:p14="http://schemas.microsoft.com/office/powerpoint/2010/main" val="1021416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49154" name="Rectangle 31"/>
          <p:cNvSpPr>
            <a:spLocks noChangeArrowheads="1"/>
          </p:cNvSpPr>
          <p:nvPr/>
        </p:nvSpPr>
        <p:spPr bwMode="auto">
          <a:xfrm>
            <a:off x="2844800" y="4724400"/>
            <a:ext cx="228600" cy="3048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49155" name="Text Box 2"/>
          <p:cNvSpPr txBox="1">
            <a:spLocks noChangeArrowheads="1"/>
          </p:cNvSpPr>
          <p:nvPr/>
        </p:nvSpPr>
        <p:spPr bwMode="auto">
          <a:xfrm>
            <a:off x="2212975" y="317500"/>
            <a:ext cx="42100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Interference Filters</a:t>
            </a:r>
          </a:p>
          <a:p>
            <a:pPr algn="ctr" eaLnBrk="0" fontAlgn="base" hangingPunct="0">
              <a:lnSpc>
                <a:spcPct val="80000"/>
              </a:lnSpc>
              <a:spcBef>
                <a:spcPct val="50000"/>
              </a:spcBef>
              <a:spcAft>
                <a:spcPct val="0"/>
              </a:spcAft>
            </a:pPr>
            <a:r>
              <a:rPr lang="en-US" altLang="en-US" sz="2000">
                <a:solidFill>
                  <a:srgbClr val="FFFFFF"/>
                </a:solidFill>
              </a:rPr>
              <a:t>Add a layer of intermediate index</a:t>
            </a:r>
            <a:endParaRPr lang="en-US" altLang="en-US">
              <a:solidFill>
                <a:srgbClr val="FFFFFF"/>
              </a:solidFill>
            </a:endParaRPr>
          </a:p>
        </p:txBody>
      </p:sp>
      <p:sp>
        <p:nvSpPr>
          <p:cNvPr id="49156" name="Freeform 7"/>
          <p:cNvSpPr>
            <a:spLocks/>
          </p:cNvSpPr>
          <p:nvPr/>
        </p:nvSpPr>
        <p:spPr bwMode="auto">
          <a:xfrm flipV="1">
            <a:off x="3429000" y="2209800"/>
            <a:ext cx="4029075" cy="152400"/>
          </a:xfrm>
          <a:custGeom>
            <a:avLst/>
            <a:gdLst>
              <a:gd name="T0" fmla="*/ 2147483647 w 2538"/>
              <a:gd name="T1" fmla="*/ 2147483647 h 491"/>
              <a:gd name="T2" fmla="*/ 2147483647 w 2538"/>
              <a:gd name="T3" fmla="*/ 2147483647 h 491"/>
              <a:gd name="T4" fmla="*/ 2147483647 w 2538"/>
              <a:gd name="T5" fmla="*/ 986811417 h 491"/>
              <a:gd name="T6" fmla="*/ 2147483647 w 2538"/>
              <a:gd name="T7" fmla="*/ 2147483647 h 491"/>
              <a:gd name="T8" fmla="*/ 2147483647 w 2538"/>
              <a:gd name="T9" fmla="*/ 1255888981 h 491"/>
              <a:gd name="T10" fmla="*/ 2147483647 w 2538"/>
              <a:gd name="T11" fmla="*/ 2147483647 h 491"/>
              <a:gd name="T12" fmla="*/ 2147483647 w 2538"/>
              <a:gd name="T13" fmla="*/ 1584890473 h 491"/>
              <a:gd name="T14" fmla="*/ 2147483647 w 2538"/>
              <a:gd name="T15" fmla="*/ 2147483647 h 491"/>
              <a:gd name="T16" fmla="*/ 2147483647 w 2538"/>
              <a:gd name="T17" fmla="*/ 1883833782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57" name="Rectangle 9"/>
          <p:cNvSpPr>
            <a:spLocks noChangeArrowheads="1"/>
          </p:cNvSpPr>
          <p:nvPr/>
        </p:nvSpPr>
        <p:spPr bwMode="auto">
          <a:xfrm>
            <a:off x="2286000" y="1524000"/>
            <a:ext cx="1143000" cy="3810000"/>
          </a:xfrm>
          <a:prstGeom prst="rect">
            <a:avLst/>
          </a:prstGeom>
          <a:solidFill>
            <a:srgbClr val="FFFF99">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49158" name="Text Box 13"/>
          <p:cNvSpPr txBox="1">
            <a:spLocks noChangeArrowheads="1"/>
          </p:cNvSpPr>
          <p:nvPr/>
        </p:nvSpPr>
        <p:spPr bwMode="auto">
          <a:xfrm>
            <a:off x="4267200" y="2743200"/>
            <a:ext cx="48006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3% reflection from glass </a:t>
            </a:r>
          </a:p>
          <a:p>
            <a:pPr eaLnBrk="0" fontAlgn="base" hangingPunct="0">
              <a:spcBef>
                <a:spcPct val="0"/>
              </a:spcBef>
              <a:spcAft>
                <a:spcPct val="0"/>
              </a:spcAft>
            </a:pPr>
            <a:r>
              <a:rPr lang="en-US" altLang="en-US" sz="2000">
                <a:solidFill>
                  <a:srgbClr val="FFFFFF"/>
                </a:solidFill>
              </a:rPr>
              <a:t>(higher index --&gt; 180 degree shift</a:t>
            </a:r>
          </a:p>
          <a:p>
            <a:pPr eaLnBrk="0" fontAlgn="base" hangingPunct="0">
              <a:spcBef>
                <a:spcPct val="0"/>
              </a:spcBef>
              <a:spcAft>
                <a:spcPct val="0"/>
              </a:spcAft>
            </a:pPr>
            <a:r>
              <a:rPr lang="en-US" altLang="en-US" sz="2000">
                <a:solidFill>
                  <a:srgbClr val="FFFFFF"/>
                </a:solidFill>
              </a:rPr>
              <a:t>(separated for clarity below)</a:t>
            </a:r>
          </a:p>
        </p:txBody>
      </p:sp>
      <p:sp>
        <p:nvSpPr>
          <p:cNvPr id="49159" name="Freeform 14"/>
          <p:cNvSpPr>
            <a:spLocks/>
          </p:cNvSpPr>
          <p:nvPr/>
        </p:nvSpPr>
        <p:spPr bwMode="auto">
          <a:xfrm rot="21518072" flipV="1">
            <a:off x="3429000" y="1905000"/>
            <a:ext cx="4029075" cy="779463"/>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0" name="Freeform 17"/>
          <p:cNvSpPr>
            <a:spLocks/>
          </p:cNvSpPr>
          <p:nvPr/>
        </p:nvSpPr>
        <p:spPr bwMode="auto">
          <a:xfrm rot="21518072" flipV="1">
            <a:off x="-544513" y="1970088"/>
            <a:ext cx="4029076" cy="779462"/>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1" name="Rectangle 20"/>
          <p:cNvSpPr>
            <a:spLocks noChangeArrowheads="1"/>
          </p:cNvSpPr>
          <p:nvPr/>
        </p:nvSpPr>
        <p:spPr bwMode="auto">
          <a:xfrm>
            <a:off x="3086100" y="1524000"/>
            <a:ext cx="342900" cy="38100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49162" name="Group 32"/>
          <p:cNvGrpSpPr>
            <a:grpSpLocks/>
          </p:cNvGrpSpPr>
          <p:nvPr/>
        </p:nvGrpSpPr>
        <p:grpSpPr bwMode="auto">
          <a:xfrm>
            <a:off x="-534988" y="3886200"/>
            <a:ext cx="8612188" cy="2330450"/>
            <a:chOff x="-337" y="2448"/>
            <a:chExt cx="5425" cy="1468"/>
          </a:xfrm>
        </p:grpSpPr>
        <p:sp>
          <p:nvSpPr>
            <p:cNvPr id="49166" name="Freeform 21"/>
            <p:cNvSpPr>
              <a:spLocks/>
            </p:cNvSpPr>
            <p:nvPr/>
          </p:nvSpPr>
          <p:spPr bwMode="auto">
            <a:xfrm>
              <a:off x="1872" y="3024"/>
              <a:ext cx="2592" cy="96"/>
            </a:xfrm>
            <a:custGeom>
              <a:avLst/>
              <a:gdLst>
                <a:gd name="T0" fmla="*/ 2697 w 2538"/>
                <a:gd name="T1" fmla="*/ 2 h 491"/>
                <a:gd name="T2" fmla="*/ 2676 w 2538"/>
                <a:gd name="T3" fmla="*/ 2 h 491"/>
                <a:gd name="T4" fmla="*/ 2527 w 2538"/>
                <a:gd name="T5" fmla="*/ 0 h 491"/>
                <a:gd name="T6" fmla="*/ 2323 w 2538"/>
                <a:gd name="T7" fmla="*/ 3 h 491"/>
                <a:gd name="T8" fmla="*/ 2050 w 2538"/>
                <a:gd name="T9" fmla="*/ 0 h 491"/>
                <a:gd name="T10" fmla="*/ 1794 w 2538"/>
                <a:gd name="T11" fmla="*/ 3 h 491"/>
                <a:gd name="T12" fmla="*/ 1520 w 2538"/>
                <a:gd name="T13" fmla="*/ 0 h 491"/>
                <a:gd name="T14" fmla="*/ 1263 w 2538"/>
                <a:gd name="T15" fmla="*/ 3 h 491"/>
                <a:gd name="T16" fmla="*/ 991 w 2538"/>
                <a:gd name="T17" fmla="*/ 0 h 491"/>
                <a:gd name="T18" fmla="*/ 734 w 2538"/>
                <a:gd name="T19" fmla="*/ 3 h 491"/>
                <a:gd name="T20" fmla="*/ 460 w 2538"/>
                <a:gd name="T21" fmla="*/ 1 h 491"/>
                <a:gd name="T22" fmla="*/ 204 w 2538"/>
                <a:gd name="T23" fmla="*/ 3 h 491"/>
                <a:gd name="T24" fmla="*/ 35 w 2538"/>
                <a:gd name="T25" fmla="*/ 2 h 491"/>
                <a:gd name="T26" fmla="*/ 3 w 2538"/>
                <a:gd name="T27" fmla="*/ 2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7" name="Freeform 15"/>
            <p:cNvSpPr>
              <a:spLocks/>
            </p:cNvSpPr>
            <p:nvPr/>
          </p:nvSpPr>
          <p:spPr bwMode="auto">
            <a:xfrm rot="21518072" flipV="1">
              <a:off x="2160" y="2448"/>
              <a:ext cx="2538" cy="491"/>
            </a:xfrm>
            <a:custGeom>
              <a:avLst/>
              <a:gdLst>
                <a:gd name="T0" fmla="*/ 2532 w 2538"/>
                <a:gd name="T1" fmla="*/ 248 h 491"/>
                <a:gd name="T2" fmla="*/ 2512 w 2538"/>
                <a:gd name="T3" fmla="*/ 213 h 491"/>
                <a:gd name="T4" fmla="*/ 2372 w 2538"/>
                <a:gd name="T5" fmla="*/ 33 h 491"/>
                <a:gd name="T6" fmla="*/ 2182 w 2538"/>
                <a:gd name="T7" fmla="*/ 415 h 491"/>
                <a:gd name="T8" fmla="*/ 1924 w 2538"/>
                <a:gd name="T9" fmla="*/ 42 h 491"/>
                <a:gd name="T10" fmla="*/ 1684 w 2538"/>
                <a:gd name="T11" fmla="*/ 425 h 491"/>
                <a:gd name="T12" fmla="*/ 1427 w 2538"/>
                <a:gd name="T13" fmla="*/ 53 h 491"/>
                <a:gd name="T14" fmla="*/ 1186 w 2538"/>
                <a:gd name="T15" fmla="*/ 436 h 491"/>
                <a:gd name="T16" fmla="*/ 930 w 2538"/>
                <a:gd name="T17" fmla="*/ 63 h 491"/>
                <a:gd name="T18" fmla="*/ 689 w 2538"/>
                <a:gd name="T19" fmla="*/ 446 h 491"/>
                <a:gd name="T20" fmla="*/ 432 w 2538"/>
                <a:gd name="T21" fmla="*/ 74 h 491"/>
                <a:gd name="T22" fmla="*/ 192 w 2538"/>
                <a:gd name="T23" fmla="*/ 457 h 491"/>
                <a:gd name="T24" fmla="*/ 32 w 2538"/>
                <a:gd name="T25" fmla="*/ 283 h 491"/>
                <a:gd name="T26" fmla="*/ 3 w 2538"/>
                <a:gd name="T27" fmla="*/ 226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8" name="Freeform 18"/>
            <p:cNvSpPr>
              <a:spLocks/>
            </p:cNvSpPr>
            <p:nvPr/>
          </p:nvSpPr>
          <p:spPr bwMode="auto">
            <a:xfrm rot="21518072" flipV="1">
              <a:off x="-337" y="2543"/>
              <a:ext cx="2538" cy="336"/>
            </a:xfrm>
            <a:custGeom>
              <a:avLst/>
              <a:gdLst>
                <a:gd name="T0" fmla="*/ 2532 w 2538"/>
                <a:gd name="T1" fmla="*/ 79 h 491"/>
                <a:gd name="T2" fmla="*/ 2512 w 2538"/>
                <a:gd name="T3" fmla="*/ 68 h 491"/>
                <a:gd name="T4" fmla="*/ 2372 w 2538"/>
                <a:gd name="T5" fmla="*/ 11 h 491"/>
                <a:gd name="T6" fmla="*/ 2182 w 2538"/>
                <a:gd name="T7" fmla="*/ 133 h 491"/>
                <a:gd name="T8" fmla="*/ 1924 w 2538"/>
                <a:gd name="T9" fmla="*/ 14 h 491"/>
                <a:gd name="T10" fmla="*/ 1684 w 2538"/>
                <a:gd name="T11" fmla="*/ 136 h 491"/>
                <a:gd name="T12" fmla="*/ 1427 w 2538"/>
                <a:gd name="T13" fmla="*/ 17 h 491"/>
                <a:gd name="T14" fmla="*/ 1186 w 2538"/>
                <a:gd name="T15" fmla="*/ 140 h 491"/>
                <a:gd name="T16" fmla="*/ 930 w 2538"/>
                <a:gd name="T17" fmla="*/ 20 h 491"/>
                <a:gd name="T18" fmla="*/ 689 w 2538"/>
                <a:gd name="T19" fmla="*/ 143 h 491"/>
                <a:gd name="T20" fmla="*/ 432 w 2538"/>
                <a:gd name="T21" fmla="*/ 24 h 491"/>
                <a:gd name="T22" fmla="*/ 192 w 2538"/>
                <a:gd name="T23" fmla="*/ 146 h 491"/>
                <a:gd name="T24" fmla="*/ 32 w 2538"/>
                <a:gd name="T25" fmla="*/ 91 h 491"/>
                <a:gd name="T26" fmla="*/ 3 w 2538"/>
                <a:gd name="T27" fmla="*/ 73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9" name="Freeform 19"/>
            <p:cNvSpPr>
              <a:spLocks/>
            </p:cNvSpPr>
            <p:nvPr/>
          </p:nvSpPr>
          <p:spPr bwMode="auto">
            <a:xfrm flipV="1">
              <a:off x="2160" y="2928"/>
              <a:ext cx="2538" cy="96"/>
            </a:xfrm>
            <a:custGeom>
              <a:avLst/>
              <a:gdLst>
                <a:gd name="T0" fmla="*/ 2532 w 2538"/>
                <a:gd name="T1" fmla="*/ 2 h 491"/>
                <a:gd name="T2" fmla="*/ 2512 w 2538"/>
                <a:gd name="T3" fmla="*/ 2 h 491"/>
                <a:gd name="T4" fmla="*/ 2372 w 2538"/>
                <a:gd name="T5" fmla="*/ 0 h 491"/>
                <a:gd name="T6" fmla="*/ 2182 w 2538"/>
                <a:gd name="T7" fmla="*/ 3 h 491"/>
                <a:gd name="T8" fmla="*/ 1924 w 2538"/>
                <a:gd name="T9" fmla="*/ 0 h 491"/>
                <a:gd name="T10" fmla="*/ 1684 w 2538"/>
                <a:gd name="T11" fmla="*/ 3 h 491"/>
                <a:gd name="T12" fmla="*/ 1427 w 2538"/>
                <a:gd name="T13" fmla="*/ 0 h 491"/>
                <a:gd name="T14" fmla="*/ 1186 w 2538"/>
                <a:gd name="T15" fmla="*/ 3 h 491"/>
                <a:gd name="T16" fmla="*/ 930 w 2538"/>
                <a:gd name="T17" fmla="*/ 0 h 491"/>
                <a:gd name="T18" fmla="*/ 689 w 2538"/>
                <a:gd name="T19" fmla="*/ 3 h 491"/>
                <a:gd name="T20" fmla="*/ 432 w 2538"/>
                <a:gd name="T21" fmla="*/ 1 h 491"/>
                <a:gd name="T22" fmla="*/ 192 w 2538"/>
                <a:gd name="T23" fmla="*/ 3 h 491"/>
                <a:gd name="T24" fmla="*/ 32 w 2538"/>
                <a:gd name="T25" fmla="*/ 2 h 491"/>
                <a:gd name="T26" fmla="*/ 3 w 2538"/>
                <a:gd name="T27" fmla="*/ 2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70" name="Text Box 23"/>
            <p:cNvSpPr txBox="1">
              <a:spLocks noChangeArrowheads="1"/>
            </p:cNvSpPr>
            <p:nvPr/>
          </p:nvSpPr>
          <p:spPr bwMode="auto">
            <a:xfrm>
              <a:off x="2634" y="3349"/>
              <a:ext cx="2454"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Constructive interference</a:t>
              </a:r>
            </a:p>
            <a:p>
              <a:pPr eaLnBrk="0" fontAlgn="base" hangingPunct="0">
                <a:lnSpc>
                  <a:spcPct val="40000"/>
                </a:lnSpc>
                <a:spcBef>
                  <a:spcPct val="50000"/>
                </a:spcBef>
                <a:spcAft>
                  <a:spcPct val="0"/>
                </a:spcAft>
              </a:pPr>
              <a:endParaRPr lang="en-US" altLang="en-US">
                <a:solidFill>
                  <a:srgbClr val="FFFFFF"/>
                </a:solidFill>
              </a:endParaRPr>
            </a:p>
          </p:txBody>
        </p:sp>
        <p:sp>
          <p:nvSpPr>
            <p:cNvPr id="49171" name="Text Box 25"/>
            <p:cNvSpPr txBox="1">
              <a:spLocks noChangeArrowheads="1"/>
            </p:cNvSpPr>
            <p:nvPr/>
          </p:nvSpPr>
          <p:spPr bwMode="auto">
            <a:xfrm>
              <a:off x="0" y="2928"/>
              <a:ext cx="139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Less light passed</a:t>
              </a:r>
            </a:p>
          </p:txBody>
        </p:sp>
        <p:sp>
          <p:nvSpPr>
            <p:cNvPr id="49172" name="Line 26"/>
            <p:cNvSpPr>
              <a:spLocks noChangeShapeType="1"/>
            </p:cNvSpPr>
            <p:nvPr/>
          </p:nvSpPr>
          <p:spPr bwMode="auto">
            <a:xfrm>
              <a:off x="1920" y="3456"/>
              <a:ext cx="24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73" name="Text Box 27"/>
            <p:cNvSpPr txBox="1">
              <a:spLocks noChangeArrowheads="1"/>
            </p:cNvSpPr>
            <p:nvPr/>
          </p:nvSpPr>
          <p:spPr bwMode="auto">
            <a:xfrm>
              <a:off x="1813" y="3551"/>
              <a:ext cx="3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Symbol" panose="05050102010706020507" pitchFamily="18" charset="2"/>
                </a:rPr>
                <a:t></a:t>
              </a:r>
              <a:r>
                <a:rPr lang="en-US" altLang="en-US" dirty="0">
                  <a:solidFill>
                    <a:srgbClr val="FFFFFF"/>
                  </a:solidFill>
                </a:rPr>
                <a:t>2</a:t>
              </a:r>
              <a:endParaRPr lang="en-US" altLang="en-US" dirty="0">
                <a:solidFill>
                  <a:srgbClr val="FFFFFF"/>
                </a:solidFill>
                <a:latin typeface="Symbol" panose="05050102010706020507" pitchFamily="18" charset="2"/>
              </a:endParaRPr>
            </a:p>
          </p:txBody>
        </p:sp>
      </p:grpSp>
      <p:grpSp>
        <p:nvGrpSpPr>
          <p:cNvPr id="3" name="Group 30"/>
          <p:cNvGrpSpPr>
            <a:grpSpLocks/>
          </p:cNvGrpSpPr>
          <p:nvPr/>
        </p:nvGrpSpPr>
        <p:grpSpPr bwMode="auto">
          <a:xfrm>
            <a:off x="331788" y="5943600"/>
            <a:ext cx="7059612" cy="669925"/>
            <a:chOff x="209" y="3744"/>
            <a:chExt cx="4447" cy="422"/>
          </a:xfrm>
        </p:grpSpPr>
        <p:sp>
          <p:nvSpPr>
            <p:cNvPr id="49164" name="Line 28"/>
            <p:cNvSpPr>
              <a:spLocks noChangeShapeType="1"/>
            </p:cNvSpPr>
            <p:nvPr/>
          </p:nvSpPr>
          <p:spPr bwMode="auto">
            <a:xfrm flipV="1">
              <a:off x="1440" y="3744"/>
              <a:ext cx="336" cy="96"/>
            </a:xfrm>
            <a:prstGeom prst="line">
              <a:avLst/>
            </a:prstGeom>
            <a:noFill/>
            <a:ln w="508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49165" name="Text Box 29"/>
            <p:cNvSpPr txBox="1">
              <a:spLocks noChangeArrowheads="1"/>
            </p:cNvSpPr>
            <p:nvPr/>
          </p:nvSpPr>
          <p:spPr bwMode="auto">
            <a:xfrm>
              <a:off x="209" y="3840"/>
              <a:ext cx="444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FFFF66"/>
                  </a:solidFill>
                </a:rPr>
                <a:t>Note:  thickness of layer in terms of wavelength</a:t>
              </a:r>
            </a:p>
          </p:txBody>
        </p:sp>
      </p:grpSp>
    </p:spTree>
    <p:extLst>
      <p:ext uri="{BB962C8B-B14F-4D97-AF65-F5344CB8AC3E}">
        <p14:creationId xmlns:p14="http://schemas.microsoft.com/office/powerpoint/2010/main" val="354602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0178" name="Freeform 2"/>
          <p:cNvSpPr>
            <a:spLocks/>
          </p:cNvSpPr>
          <p:nvPr/>
        </p:nvSpPr>
        <p:spPr bwMode="auto">
          <a:xfrm flipV="1">
            <a:off x="2514600" y="4953000"/>
            <a:ext cx="7924800" cy="228600"/>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79" name="Freeform 23"/>
          <p:cNvSpPr>
            <a:spLocks/>
          </p:cNvSpPr>
          <p:nvPr/>
        </p:nvSpPr>
        <p:spPr bwMode="auto">
          <a:xfrm>
            <a:off x="2973388" y="2774950"/>
            <a:ext cx="4114800" cy="152400"/>
          </a:xfrm>
          <a:custGeom>
            <a:avLst/>
            <a:gdLst>
              <a:gd name="T0" fmla="*/ 2147483647 w 2538"/>
              <a:gd name="T1" fmla="*/ 2147483647 h 491"/>
              <a:gd name="T2" fmla="*/ 2147483647 w 2538"/>
              <a:gd name="T3" fmla="*/ 2147483647 h 491"/>
              <a:gd name="T4" fmla="*/ 2147483647 w 2538"/>
              <a:gd name="T5" fmla="*/ 986811417 h 491"/>
              <a:gd name="T6" fmla="*/ 2147483647 w 2538"/>
              <a:gd name="T7" fmla="*/ 2147483647 h 491"/>
              <a:gd name="T8" fmla="*/ 2147483647 w 2538"/>
              <a:gd name="T9" fmla="*/ 1255888981 h 491"/>
              <a:gd name="T10" fmla="*/ 2147483647 w 2538"/>
              <a:gd name="T11" fmla="*/ 2147483647 h 491"/>
              <a:gd name="T12" fmla="*/ 2147483647 w 2538"/>
              <a:gd name="T13" fmla="*/ 1584890473 h 491"/>
              <a:gd name="T14" fmla="*/ 2147483647 w 2538"/>
              <a:gd name="T15" fmla="*/ 2147483647 h 491"/>
              <a:gd name="T16" fmla="*/ 2147483647 w 2538"/>
              <a:gd name="T17" fmla="*/ 1883833782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0" name="Rectangle 32"/>
          <p:cNvSpPr>
            <a:spLocks noChangeArrowheads="1"/>
          </p:cNvSpPr>
          <p:nvPr/>
        </p:nvSpPr>
        <p:spPr bwMode="auto">
          <a:xfrm>
            <a:off x="2133600" y="4648200"/>
            <a:ext cx="990600" cy="5334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1" name="Rectangle 31"/>
          <p:cNvSpPr>
            <a:spLocks noChangeArrowheads="1"/>
          </p:cNvSpPr>
          <p:nvPr/>
        </p:nvSpPr>
        <p:spPr bwMode="auto">
          <a:xfrm>
            <a:off x="2895600" y="2667000"/>
            <a:ext cx="228600" cy="3048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2" name="Text Box 3"/>
          <p:cNvSpPr txBox="1">
            <a:spLocks noChangeArrowheads="1"/>
          </p:cNvSpPr>
          <p:nvPr/>
        </p:nvSpPr>
        <p:spPr bwMode="auto">
          <a:xfrm>
            <a:off x="863600" y="230188"/>
            <a:ext cx="6931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a:solidFill>
                  <a:srgbClr val="FFFFFF"/>
                </a:solidFill>
              </a:rPr>
              <a:t>Interference Filters are wavelength dependent</a:t>
            </a:r>
          </a:p>
          <a:p>
            <a:pPr algn="ctr" eaLnBrk="0" fontAlgn="base" hangingPunct="0">
              <a:lnSpc>
                <a:spcPct val="80000"/>
              </a:lnSpc>
              <a:spcBef>
                <a:spcPct val="50000"/>
              </a:spcBef>
              <a:spcAft>
                <a:spcPct val="0"/>
              </a:spcAft>
            </a:pP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2</a:t>
            </a:r>
            <a:r>
              <a:rPr lang="en-US" altLang="en-US">
                <a:solidFill>
                  <a:srgbClr val="FFFFFF"/>
                </a:solidFill>
              </a:rPr>
              <a:t>  =  2 x </a:t>
            </a: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1</a:t>
            </a:r>
            <a:endParaRPr lang="en-US" altLang="en-US">
              <a:solidFill>
                <a:srgbClr val="FFFFFF"/>
              </a:solidFill>
            </a:endParaRPr>
          </a:p>
        </p:txBody>
      </p:sp>
      <p:sp>
        <p:nvSpPr>
          <p:cNvPr id="50183" name="Rectangle 5"/>
          <p:cNvSpPr>
            <a:spLocks noChangeArrowheads="1"/>
          </p:cNvSpPr>
          <p:nvPr/>
        </p:nvSpPr>
        <p:spPr bwMode="auto">
          <a:xfrm>
            <a:off x="2286000" y="1524000"/>
            <a:ext cx="1143000" cy="3810000"/>
          </a:xfrm>
          <a:prstGeom prst="rect">
            <a:avLst/>
          </a:prstGeom>
          <a:solidFill>
            <a:srgbClr val="FFFF99">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4" name="Freeform 8"/>
          <p:cNvSpPr>
            <a:spLocks/>
          </p:cNvSpPr>
          <p:nvPr/>
        </p:nvSpPr>
        <p:spPr bwMode="auto">
          <a:xfrm rot="21518072" flipV="1">
            <a:off x="3348038" y="3868738"/>
            <a:ext cx="7927975" cy="746125"/>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5" name="Freeform 10"/>
          <p:cNvSpPr>
            <a:spLocks/>
          </p:cNvSpPr>
          <p:nvPr/>
        </p:nvSpPr>
        <p:spPr bwMode="auto">
          <a:xfrm rot="21518072" flipV="1">
            <a:off x="-3490913" y="3967163"/>
            <a:ext cx="7072313" cy="617537"/>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6" name="Freeform 11"/>
          <p:cNvSpPr>
            <a:spLocks/>
          </p:cNvSpPr>
          <p:nvPr/>
        </p:nvSpPr>
        <p:spPr bwMode="auto">
          <a:xfrm flipV="1">
            <a:off x="3429000" y="4648200"/>
            <a:ext cx="7620000" cy="228600"/>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87" name="Rectangle 12"/>
          <p:cNvSpPr>
            <a:spLocks noChangeArrowheads="1"/>
          </p:cNvSpPr>
          <p:nvPr/>
        </p:nvSpPr>
        <p:spPr bwMode="auto">
          <a:xfrm>
            <a:off x="3124200" y="1524000"/>
            <a:ext cx="304800" cy="38100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0188" name="Text Box 13"/>
          <p:cNvSpPr txBox="1">
            <a:spLocks noChangeArrowheads="1"/>
          </p:cNvSpPr>
          <p:nvPr/>
        </p:nvSpPr>
        <p:spPr bwMode="auto">
          <a:xfrm>
            <a:off x="4181475" y="5181600"/>
            <a:ext cx="43529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Destructive interference</a:t>
            </a:r>
          </a:p>
          <a:p>
            <a:pPr eaLnBrk="0" fontAlgn="base" hangingPunct="0">
              <a:lnSpc>
                <a:spcPct val="40000"/>
              </a:lnSpc>
              <a:spcBef>
                <a:spcPct val="50000"/>
              </a:spcBef>
              <a:spcAft>
                <a:spcPct val="0"/>
              </a:spcAft>
            </a:pPr>
            <a:r>
              <a:rPr lang="en-US" altLang="en-US">
                <a:solidFill>
                  <a:srgbClr val="FFFFFF"/>
                </a:solidFill>
              </a:rPr>
              <a:t>(antireflection coating)</a:t>
            </a:r>
          </a:p>
        </p:txBody>
      </p:sp>
      <p:sp>
        <p:nvSpPr>
          <p:cNvPr id="50189" name="Text Box 14"/>
          <p:cNvSpPr txBox="1">
            <a:spLocks noChangeArrowheads="1"/>
          </p:cNvSpPr>
          <p:nvPr/>
        </p:nvSpPr>
        <p:spPr bwMode="auto">
          <a:xfrm>
            <a:off x="-22225" y="4648200"/>
            <a:ext cx="2254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most light passed</a:t>
            </a:r>
          </a:p>
        </p:txBody>
      </p:sp>
      <p:sp>
        <p:nvSpPr>
          <p:cNvPr id="50190" name="Line 15"/>
          <p:cNvSpPr>
            <a:spLocks noChangeShapeType="1"/>
          </p:cNvSpPr>
          <p:nvPr/>
        </p:nvSpPr>
        <p:spPr bwMode="auto">
          <a:xfrm>
            <a:off x="3048000" y="5486400"/>
            <a:ext cx="3810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1" name="Text Box 16"/>
          <p:cNvSpPr txBox="1">
            <a:spLocks noChangeArrowheads="1"/>
          </p:cNvSpPr>
          <p:nvPr/>
        </p:nvSpPr>
        <p:spPr bwMode="auto">
          <a:xfrm>
            <a:off x="2879725" y="5608638"/>
            <a:ext cx="620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a:solidFill>
                  <a:srgbClr val="FFFFFF"/>
                </a:solidFill>
                <a:latin typeface="Symbol" panose="05050102010706020507" pitchFamily="18" charset="2"/>
              </a:rPr>
              <a:t></a:t>
            </a:r>
            <a:r>
              <a:rPr lang="en-US" altLang="en-US">
                <a:solidFill>
                  <a:srgbClr val="FFFFFF"/>
                </a:solidFill>
              </a:rPr>
              <a:t>4</a:t>
            </a:r>
            <a:endParaRPr lang="en-US" altLang="en-US">
              <a:solidFill>
                <a:srgbClr val="FFFFFF"/>
              </a:solidFill>
              <a:latin typeface="Symbol" panose="05050102010706020507" pitchFamily="18" charset="2"/>
            </a:endParaRPr>
          </a:p>
        </p:txBody>
      </p:sp>
      <p:grpSp>
        <p:nvGrpSpPr>
          <p:cNvPr id="2" name="Group 17"/>
          <p:cNvGrpSpPr>
            <a:grpSpLocks/>
          </p:cNvGrpSpPr>
          <p:nvPr/>
        </p:nvGrpSpPr>
        <p:grpSpPr bwMode="auto">
          <a:xfrm>
            <a:off x="304800" y="5791200"/>
            <a:ext cx="8243888" cy="1430338"/>
            <a:chOff x="209" y="3553"/>
            <a:chExt cx="4545" cy="901"/>
          </a:xfrm>
        </p:grpSpPr>
        <p:sp>
          <p:nvSpPr>
            <p:cNvPr id="50202" name="Line 18"/>
            <p:cNvSpPr>
              <a:spLocks noChangeShapeType="1"/>
            </p:cNvSpPr>
            <p:nvPr/>
          </p:nvSpPr>
          <p:spPr bwMode="auto">
            <a:xfrm flipV="1">
              <a:off x="1440" y="3744"/>
              <a:ext cx="336" cy="96"/>
            </a:xfrm>
            <a:prstGeom prst="line">
              <a:avLst/>
            </a:prstGeom>
            <a:noFill/>
            <a:ln w="508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203" name="Text Box 19"/>
            <p:cNvSpPr txBox="1">
              <a:spLocks noChangeArrowheads="1"/>
            </p:cNvSpPr>
            <p:nvPr/>
          </p:nvSpPr>
          <p:spPr bwMode="auto">
            <a:xfrm>
              <a:off x="209" y="3553"/>
              <a:ext cx="4545"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FFFF66"/>
                </a:solidFill>
              </a:endParaRPr>
            </a:p>
            <a:p>
              <a:pPr eaLnBrk="0" fontAlgn="base" hangingPunct="0">
                <a:spcBef>
                  <a:spcPct val="0"/>
                </a:spcBef>
                <a:spcAft>
                  <a:spcPct val="0"/>
                </a:spcAft>
              </a:pPr>
              <a:r>
                <a:rPr lang="en-US" altLang="en-US">
                  <a:solidFill>
                    <a:srgbClr val="FFFF66"/>
                  </a:solidFill>
                </a:rPr>
                <a:t>Same thickness is smaller in terms of wavelength for </a:t>
              </a:r>
              <a:r>
                <a:rPr lang="en-US" altLang="en-US" sz="3200">
                  <a:solidFill>
                    <a:srgbClr val="FFFF66"/>
                  </a:solidFill>
                  <a:latin typeface="Symbol" panose="05050102010706020507" pitchFamily="18" charset="2"/>
                </a:rPr>
                <a:t></a:t>
              </a:r>
              <a:r>
                <a:rPr lang="en-US" altLang="en-US">
                  <a:solidFill>
                    <a:srgbClr val="FFFF66"/>
                  </a:solidFill>
                </a:rPr>
                <a:t> </a:t>
              </a:r>
              <a:r>
                <a:rPr lang="en-US" altLang="en-US" baseline="-25000">
                  <a:solidFill>
                    <a:srgbClr val="FFFF66"/>
                  </a:solidFill>
                </a:rPr>
                <a:t>2</a:t>
              </a:r>
              <a:endParaRPr lang="en-US" altLang="en-US" baseline="-25000">
                <a:solidFill>
                  <a:srgbClr val="FFFFFF"/>
                </a:solidFill>
              </a:endParaRPr>
            </a:p>
            <a:p>
              <a:pPr eaLnBrk="0" fontAlgn="base" hangingPunct="0">
                <a:spcBef>
                  <a:spcPct val="0"/>
                </a:spcBef>
                <a:spcAft>
                  <a:spcPct val="0"/>
                </a:spcAft>
              </a:pPr>
              <a:endParaRPr lang="en-US" altLang="en-US">
                <a:solidFill>
                  <a:srgbClr val="FFFF66"/>
                </a:solidFill>
              </a:endParaRPr>
            </a:p>
          </p:txBody>
        </p:sp>
      </p:grpSp>
      <p:sp>
        <p:nvSpPr>
          <p:cNvPr id="50193" name="Rectangle 20"/>
          <p:cNvSpPr>
            <a:spLocks noChangeArrowheads="1"/>
          </p:cNvSpPr>
          <p:nvPr/>
        </p:nvSpPr>
        <p:spPr bwMode="auto">
          <a:xfrm>
            <a:off x="7696200" y="3505200"/>
            <a:ext cx="622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2</a:t>
            </a:r>
          </a:p>
        </p:txBody>
      </p:sp>
      <p:sp>
        <p:nvSpPr>
          <p:cNvPr id="50194" name="Rectangle 21"/>
          <p:cNvSpPr>
            <a:spLocks noChangeArrowheads="1"/>
          </p:cNvSpPr>
          <p:nvPr/>
        </p:nvSpPr>
        <p:spPr bwMode="auto">
          <a:xfrm>
            <a:off x="7620000" y="1752600"/>
            <a:ext cx="676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3200">
                <a:solidFill>
                  <a:srgbClr val="FFFFFF"/>
                </a:solidFill>
                <a:latin typeface="Symbol" panose="05050102010706020507" pitchFamily="18" charset="2"/>
              </a:rPr>
              <a:t></a:t>
            </a:r>
            <a:r>
              <a:rPr lang="en-US" altLang="en-US">
                <a:solidFill>
                  <a:srgbClr val="FFFFFF"/>
                </a:solidFill>
              </a:rPr>
              <a:t> </a:t>
            </a:r>
            <a:r>
              <a:rPr lang="en-US" altLang="en-US" baseline="-25000">
                <a:solidFill>
                  <a:srgbClr val="FFFFFF"/>
                </a:solidFill>
              </a:rPr>
              <a:t>1</a:t>
            </a:r>
          </a:p>
        </p:txBody>
      </p:sp>
      <p:sp>
        <p:nvSpPr>
          <p:cNvPr id="50195" name="Freeform 24"/>
          <p:cNvSpPr>
            <a:spLocks/>
          </p:cNvSpPr>
          <p:nvPr/>
        </p:nvSpPr>
        <p:spPr bwMode="auto">
          <a:xfrm rot="21518072" flipV="1">
            <a:off x="3430588" y="1860550"/>
            <a:ext cx="4029075" cy="779463"/>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6" name="Freeform 25"/>
          <p:cNvSpPr>
            <a:spLocks/>
          </p:cNvSpPr>
          <p:nvPr/>
        </p:nvSpPr>
        <p:spPr bwMode="auto">
          <a:xfrm rot="21518072" flipV="1">
            <a:off x="-533400" y="2011363"/>
            <a:ext cx="4029075" cy="533400"/>
          </a:xfrm>
          <a:custGeom>
            <a:avLst/>
            <a:gdLst>
              <a:gd name="T0" fmla="*/ 2147483647 w 2538"/>
              <a:gd name="T1" fmla="*/ 2147483647 h 491"/>
              <a:gd name="T2" fmla="*/ 2147483647 w 2538"/>
              <a:gd name="T3" fmla="*/ 2147483647 h 491"/>
              <a:gd name="T4" fmla="*/ 2147483647 w 2538"/>
              <a:gd name="T5" fmla="*/ 2147483647 h 491"/>
              <a:gd name="T6" fmla="*/ 2147483647 w 2538"/>
              <a:gd name="T7" fmla="*/ 2147483647 h 491"/>
              <a:gd name="T8" fmla="*/ 2147483647 w 2538"/>
              <a:gd name="T9" fmla="*/ 2147483647 h 491"/>
              <a:gd name="T10" fmla="*/ 2147483647 w 2538"/>
              <a:gd name="T11" fmla="*/ 2147483647 h 491"/>
              <a:gd name="T12" fmla="*/ 2147483647 w 2538"/>
              <a:gd name="T13" fmla="*/ 2147483647 h 491"/>
              <a:gd name="T14" fmla="*/ 2147483647 w 2538"/>
              <a:gd name="T15" fmla="*/ 2147483647 h 491"/>
              <a:gd name="T16" fmla="*/ 2147483647 w 2538"/>
              <a:gd name="T17" fmla="*/ 2147483647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7" name="Freeform 26"/>
          <p:cNvSpPr>
            <a:spLocks/>
          </p:cNvSpPr>
          <p:nvPr/>
        </p:nvSpPr>
        <p:spPr bwMode="auto">
          <a:xfrm flipV="1">
            <a:off x="3430588" y="2622550"/>
            <a:ext cx="4029075" cy="152400"/>
          </a:xfrm>
          <a:custGeom>
            <a:avLst/>
            <a:gdLst>
              <a:gd name="T0" fmla="*/ 2147483647 w 2538"/>
              <a:gd name="T1" fmla="*/ 2147483647 h 491"/>
              <a:gd name="T2" fmla="*/ 2147483647 w 2538"/>
              <a:gd name="T3" fmla="*/ 2147483647 h 491"/>
              <a:gd name="T4" fmla="*/ 2147483647 w 2538"/>
              <a:gd name="T5" fmla="*/ 986811417 h 491"/>
              <a:gd name="T6" fmla="*/ 2147483647 w 2538"/>
              <a:gd name="T7" fmla="*/ 2147483647 h 491"/>
              <a:gd name="T8" fmla="*/ 2147483647 w 2538"/>
              <a:gd name="T9" fmla="*/ 1255888981 h 491"/>
              <a:gd name="T10" fmla="*/ 2147483647 w 2538"/>
              <a:gd name="T11" fmla="*/ 2147483647 h 491"/>
              <a:gd name="T12" fmla="*/ 2147483647 w 2538"/>
              <a:gd name="T13" fmla="*/ 1584890473 h 491"/>
              <a:gd name="T14" fmla="*/ 2147483647 w 2538"/>
              <a:gd name="T15" fmla="*/ 2147483647 h 491"/>
              <a:gd name="T16" fmla="*/ 2147483647 w 2538"/>
              <a:gd name="T17" fmla="*/ 1883833782 h 491"/>
              <a:gd name="T18" fmla="*/ 2147483647 w 2538"/>
              <a:gd name="T19" fmla="*/ 2147483647 h 491"/>
              <a:gd name="T20" fmla="*/ 2147483647 w 2538"/>
              <a:gd name="T21" fmla="*/ 2147483647 h 491"/>
              <a:gd name="T22" fmla="*/ 2147483647 w 2538"/>
              <a:gd name="T23" fmla="*/ 2147483647 h 491"/>
              <a:gd name="T24" fmla="*/ 2147483647 w 2538"/>
              <a:gd name="T25" fmla="*/ 2147483647 h 491"/>
              <a:gd name="T26" fmla="*/ 2147483647 w 2538"/>
              <a:gd name="T27" fmla="*/ 2147483647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8"/>
              <a:gd name="T43" fmla="*/ 0 h 491"/>
              <a:gd name="T44" fmla="*/ 2538 w 2538"/>
              <a:gd name="T45" fmla="*/ 491 h 4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8" h="491">
                <a:moveTo>
                  <a:pt x="2532" y="248"/>
                </a:moveTo>
                <a:cubicBezTo>
                  <a:pt x="2527" y="242"/>
                  <a:pt x="2538" y="248"/>
                  <a:pt x="2512" y="213"/>
                </a:cubicBezTo>
                <a:cubicBezTo>
                  <a:pt x="2485" y="177"/>
                  <a:pt x="2429" y="0"/>
                  <a:pt x="2372" y="33"/>
                </a:cubicBezTo>
                <a:cubicBezTo>
                  <a:pt x="2319" y="67"/>
                  <a:pt x="2256" y="413"/>
                  <a:pt x="2182" y="415"/>
                </a:cubicBezTo>
                <a:cubicBezTo>
                  <a:pt x="2107" y="416"/>
                  <a:pt x="2008" y="40"/>
                  <a:pt x="1924" y="42"/>
                </a:cubicBezTo>
                <a:cubicBezTo>
                  <a:pt x="1842" y="44"/>
                  <a:pt x="1766" y="423"/>
                  <a:pt x="1684" y="425"/>
                </a:cubicBezTo>
                <a:cubicBezTo>
                  <a:pt x="1600" y="427"/>
                  <a:pt x="1510" y="51"/>
                  <a:pt x="1427" y="53"/>
                </a:cubicBezTo>
                <a:cubicBezTo>
                  <a:pt x="1344" y="54"/>
                  <a:pt x="1269" y="434"/>
                  <a:pt x="1186" y="436"/>
                </a:cubicBezTo>
                <a:cubicBezTo>
                  <a:pt x="1104" y="438"/>
                  <a:pt x="1013" y="61"/>
                  <a:pt x="930" y="63"/>
                </a:cubicBezTo>
                <a:cubicBezTo>
                  <a:pt x="847" y="65"/>
                  <a:pt x="772" y="445"/>
                  <a:pt x="689" y="446"/>
                </a:cubicBezTo>
                <a:cubicBezTo>
                  <a:pt x="606" y="448"/>
                  <a:pt x="516" y="72"/>
                  <a:pt x="432" y="74"/>
                </a:cubicBezTo>
                <a:cubicBezTo>
                  <a:pt x="350" y="75"/>
                  <a:pt x="258" y="422"/>
                  <a:pt x="192" y="457"/>
                </a:cubicBezTo>
                <a:cubicBezTo>
                  <a:pt x="125" y="491"/>
                  <a:pt x="63" y="321"/>
                  <a:pt x="32" y="283"/>
                </a:cubicBezTo>
                <a:cubicBezTo>
                  <a:pt x="0" y="244"/>
                  <a:pt x="9" y="237"/>
                  <a:pt x="3" y="226"/>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198" name="Text Box 27"/>
          <p:cNvSpPr txBox="1">
            <a:spLocks noChangeArrowheads="1"/>
          </p:cNvSpPr>
          <p:nvPr/>
        </p:nvSpPr>
        <p:spPr bwMode="auto">
          <a:xfrm>
            <a:off x="4183063" y="3048000"/>
            <a:ext cx="38957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Constructive interference</a:t>
            </a:r>
          </a:p>
          <a:p>
            <a:pPr eaLnBrk="0" fontAlgn="base" hangingPunct="0">
              <a:lnSpc>
                <a:spcPct val="40000"/>
              </a:lnSpc>
              <a:spcBef>
                <a:spcPct val="50000"/>
              </a:spcBef>
              <a:spcAft>
                <a:spcPct val="0"/>
              </a:spcAft>
            </a:pPr>
            <a:endParaRPr lang="en-US" altLang="en-US">
              <a:solidFill>
                <a:srgbClr val="FFFFFF"/>
              </a:solidFill>
            </a:endParaRPr>
          </a:p>
        </p:txBody>
      </p:sp>
      <p:sp>
        <p:nvSpPr>
          <p:cNvPr id="50199" name="Text Box 28"/>
          <p:cNvSpPr txBox="1">
            <a:spLocks noChangeArrowheads="1"/>
          </p:cNvSpPr>
          <p:nvPr/>
        </p:nvSpPr>
        <p:spPr bwMode="auto">
          <a:xfrm>
            <a:off x="1588" y="2622550"/>
            <a:ext cx="22082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50000"/>
              </a:spcBef>
              <a:spcAft>
                <a:spcPct val="0"/>
              </a:spcAft>
            </a:pPr>
            <a:r>
              <a:rPr lang="en-US" altLang="en-US" sz="2000">
                <a:solidFill>
                  <a:srgbClr val="FFFFFF"/>
                </a:solidFill>
              </a:rPr>
              <a:t>Less light passed</a:t>
            </a:r>
          </a:p>
        </p:txBody>
      </p:sp>
      <p:sp>
        <p:nvSpPr>
          <p:cNvPr id="50200" name="Line 29"/>
          <p:cNvSpPr>
            <a:spLocks noChangeShapeType="1"/>
          </p:cNvSpPr>
          <p:nvPr/>
        </p:nvSpPr>
        <p:spPr bwMode="auto">
          <a:xfrm>
            <a:off x="3049588" y="3048000"/>
            <a:ext cx="3810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0201" name="Text Box 30"/>
          <p:cNvSpPr txBox="1">
            <a:spLocks noChangeArrowheads="1"/>
          </p:cNvSpPr>
          <p:nvPr/>
        </p:nvSpPr>
        <p:spPr bwMode="auto">
          <a:xfrm>
            <a:off x="2878923" y="3198168"/>
            <a:ext cx="625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Symbol" panose="05050102010706020507" pitchFamily="18" charset="2"/>
              </a:rPr>
              <a:t></a:t>
            </a:r>
            <a:r>
              <a:rPr lang="en-US" altLang="en-US" dirty="0">
                <a:solidFill>
                  <a:srgbClr val="FFFFFF"/>
                </a:solidFill>
              </a:rPr>
              <a:t>2</a:t>
            </a:r>
            <a:endParaRPr lang="en-US" altLang="en-US" dirty="0">
              <a:solidFill>
                <a:srgbClr val="FFFFFF"/>
              </a:solidFill>
              <a:latin typeface="Symbol" panose="05050102010706020507" pitchFamily="18" charset="2"/>
            </a:endParaRPr>
          </a:p>
        </p:txBody>
      </p:sp>
    </p:spTree>
    <p:extLst>
      <p:ext uri="{BB962C8B-B14F-4D97-AF65-F5344CB8AC3E}">
        <p14:creationId xmlns:p14="http://schemas.microsoft.com/office/powerpoint/2010/main" val="4156758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smtClean="0"/>
              <a:t>Interference filters: the movie</a:t>
            </a:r>
            <a:endParaRPr lang="en-US" sz="4000" dirty="0"/>
          </a:p>
        </p:txBody>
      </p:sp>
      <p:sp>
        <p:nvSpPr>
          <p:cNvPr id="3" name="Content Placeholder 2"/>
          <p:cNvSpPr>
            <a:spLocks noGrp="1"/>
          </p:cNvSpPr>
          <p:nvPr>
            <p:ph sz="half" idx="1"/>
          </p:nvPr>
        </p:nvSpPr>
        <p:spPr/>
        <p:txBody>
          <a:bodyPr/>
          <a:lstStyle/>
          <a:p>
            <a:r>
              <a:rPr lang="en-US" sz="2000" dirty="0" smtClean="0"/>
              <a:t>Reflect one wavelength while passing another</a:t>
            </a:r>
            <a:endParaRPr lang="en-US" sz="2000" dirty="0"/>
          </a:p>
        </p:txBody>
      </p:sp>
      <p:sp>
        <p:nvSpPr>
          <p:cNvPr id="4" name="Content Placeholder 3"/>
          <p:cNvSpPr>
            <a:spLocks noGrp="1"/>
          </p:cNvSpPr>
          <p:nvPr>
            <p:ph sz="half" idx="2"/>
          </p:nvPr>
        </p:nvSpPr>
        <p:spPr/>
        <p:txBody>
          <a:bodyPr/>
          <a:lstStyle/>
          <a:p>
            <a:r>
              <a:rPr lang="en-US" sz="2000" dirty="0" smtClean="0"/>
              <a:t>Innovation that relatively inexpensive to make</a:t>
            </a:r>
            <a:endParaRPr lang="en-US" sz="2000" dirty="0"/>
          </a:p>
        </p:txBody>
      </p:sp>
      <p:sp>
        <p:nvSpPr>
          <p:cNvPr id="6" name="TextBox 5"/>
          <p:cNvSpPr txBox="1"/>
          <p:nvPr/>
        </p:nvSpPr>
        <p:spPr>
          <a:xfrm>
            <a:off x="2474068" y="5631326"/>
            <a:ext cx="3453318" cy="584775"/>
          </a:xfrm>
          <a:prstGeom prst="rect">
            <a:avLst/>
          </a:prstGeom>
          <a:noFill/>
        </p:spPr>
        <p:txBody>
          <a:bodyPr wrap="none" rtlCol="0">
            <a:spAutoFit/>
          </a:bodyPr>
          <a:lstStyle/>
          <a:p>
            <a:r>
              <a:rPr lang="en-US" sz="3200" dirty="0" smtClean="0">
                <a:hlinkClick r:id="rId3"/>
              </a:rPr>
              <a:t>Link to Java Tutorial</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234" y="3327923"/>
            <a:ext cx="3263668" cy="202439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327923"/>
            <a:ext cx="3714750" cy="1943100"/>
          </a:xfrm>
          <a:prstGeom prst="rect">
            <a:avLst/>
          </a:prstGeom>
        </p:spPr>
      </p:pic>
      <p:sp>
        <p:nvSpPr>
          <p:cNvPr id="9" name="TextBox 8"/>
          <p:cNvSpPr txBox="1"/>
          <p:nvPr/>
        </p:nvSpPr>
        <p:spPr>
          <a:xfrm>
            <a:off x="842234" y="6329712"/>
            <a:ext cx="7279557" cy="369332"/>
          </a:xfrm>
          <a:prstGeom prst="rect">
            <a:avLst/>
          </a:prstGeom>
          <a:noFill/>
        </p:spPr>
        <p:txBody>
          <a:bodyPr wrap="none" rtlCol="0">
            <a:spAutoFit/>
          </a:bodyPr>
          <a:lstStyle/>
          <a:p>
            <a:r>
              <a:rPr lang="en-US" dirty="0"/>
              <a:t>http://olympus.magnet.fsu.edu/primer/java/filters/interference/index.html</a:t>
            </a:r>
          </a:p>
        </p:txBody>
      </p:sp>
    </p:spTree>
    <p:extLst>
      <p:ext uri="{BB962C8B-B14F-4D97-AF65-F5344CB8AC3E}">
        <p14:creationId xmlns:p14="http://schemas.microsoft.com/office/powerpoint/2010/main" val="11467692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3250" name="Oval 2"/>
          <p:cNvSpPr>
            <a:spLocks noChangeArrowheads="1"/>
          </p:cNvSpPr>
          <p:nvPr/>
        </p:nvSpPr>
        <p:spPr bwMode="auto">
          <a:xfrm>
            <a:off x="4298950" y="408305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1" name="Text Box 3"/>
          <p:cNvSpPr txBox="1">
            <a:spLocks noChangeArrowheads="1"/>
          </p:cNvSpPr>
          <p:nvPr/>
        </p:nvSpPr>
        <p:spPr bwMode="auto">
          <a:xfrm>
            <a:off x="454025" y="583595"/>
            <a:ext cx="75469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dirty="0" smtClean="0">
                <a:solidFill>
                  <a:srgbClr val="FFFFFF"/>
                </a:solidFill>
              </a:rPr>
              <a:t>Another Note:</a:t>
            </a:r>
            <a:endParaRPr lang="en-US" altLang="en-US" dirty="0">
              <a:solidFill>
                <a:srgbClr val="FFFFFF"/>
              </a:solidFill>
            </a:endParaRPr>
          </a:p>
          <a:p>
            <a:pPr eaLnBrk="0" fontAlgn="base" hangingPunct="0">
              <a:spcBef>
                <a:spcPct val="50000"/>
              </a:spcBef>
              <a:spcAft>
                <a:spcPct val="0"/>
              </a:spcAft>
            </a:pPr>
            <a:r>
              <a:rPr lang="en-US" altLang="en-US" dirty="0">
                <a:solidFill>
                  <a:srgbClr val="FFFFFF"/>
                </a:solidFill>
              </a:rPr>
              <a:t>Resonance Energy Transfer (non-radiative)</a:t>
            </a:r>
          </a:p>
          <a:p>
            <a:pPr eaLnBrk="0" fontAlgn="base" hangingPunct="0">
              <a:spcBef>
                <a:spcPct val="50000"/>
              </a:spcBef>
              <a:spcAft>
                <a:spcPct val="0"/>
              </a:spcAft>
            </a:pPr>
            <a:r>
              <a:rPr lang="en-US" altLang="en-US" dirty="0">
                <a:solidFill>
                  <a:srgbClr val="FFFFFF"/>
                </a:solidFill>
              </a:rPr>
              <a:t>The Bad:  Self-quenching</a:t>
            </a:r>
          </a:p>
        </p:txBody>
      </p:sp>
      <p:grpSp>
        <p:nvGrpSpPr>
          <p:cNvPr id="53252" name="Group 4"/>
          <p:cNvGrpSpPr>
            <a:grpSpLocks/>
          </p:cNvGrpSpPr>
          <p:nvPr/>
        </p:nvGrpSpPr>
        <p:grpSpPr bwMode="auto">
          <a:xfrm rot="1021199">
            <a:off x="609600" y="3505200"/>
            <a:ext cx="3886200" cy="228600"/>
            <a:chOff x="957" y="3292"/>
            <a:chExt cx="2671" cy="280"/>
          </a:xfrm>
        </p:grpSpPr>
        <p:sp>
          <p:nvSpPr>
            <p:cNvPr id="53275"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6"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3253" name="Group 7"/>
          <p:cNvGrpSpPr>
            <a:grpSpLocks/>
          </p:cNvGrpSpPr>
          <p:nvPr/>
        </p:nvGrpSpPr>
        <p:grpSpPr bwMode="auto">
          <a:xfrm rot="-1240320">
            <a:off x="4876800" y="3124200"/>
            <a:ext cx="4037013" cy="152400"/>
            <a:chOff x="957" y="3292"/>
            <a:chExt cx="2671" cy="280"/>
          </a:xfrm>
        </p:grpSpPr>
        <p:sp>
          <p:nvSpPr>
            <p:cNvPr id="53273"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4"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3254" name="Text Box 10"/>
          <p:cNvSpPr txBox="1">
            <a:spLocks noChangeArrowheads="1"/>
          </p:cNvSpPr>
          <p:nvPr/>
        </p:nvSpPr>
        <p:spPr bwMode="auto">
          <a:xfrm>
            <a:off x="4419600" y="4819650"/>
            <a:ext cx="43322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If dye at high concentration</a:t>
            </a:r>
          </a:p>
          <a:p>
            <a:pPr eaLnBrk="0" fontAlgn="base" hangingPunct="0">
              <a:spcBef>
                <a:spcPct val="50000"/>
              </a:spcBef>
              <a:spcAft>
                <a:spcPct val="0"/>
              </a:spcAft>
            </a:pPr>
            <a:r>
              <a:rPr lang="ja-JP" altLang="en-US">
                <a:solidFill>
                  <a:srgbClr val="FFFFFF"/>
                </a:solidFill>
              </a:rPr>
              <a:t>“</a:t>
            </a:r>
            <a:r>
              <a:rPr lang="en-US" altLang="ja-JP">
                <a:solidFill>
                  <a:srgbClr val="FFFFFF"/>
                </a:solidFill>
              </a:rPr>
              <a:t>hot-potato</a:t>
            </a:r>
            <a:r>
              <a:rPr lang="ja-JP" altLang="en-US">
                <a:solidFill>
                  <a:srgbClr val="FFFFFF"/>
                </a:solidFill>
              </a:rPr>
              <a:t>”</a:t>
            </a:r>
            <a:r>
              <a:rPr lang="en-US" altLang="ja-JP">
                <a:solidFill>
                  <a:srgbClr val="FFFFFF"/>
                </a:solidFill>
              </a:rPr>
              <a:t> the energy until lost</a:t>
            </a:r>
            <a:endParaRPr lang="en-US" altLang="en-US">
              <a:solidFill>
                <a:srgbClr val="FFFFFF"/>
              </a:solidFill>
            </a:endParaRPr>
          </a:p>
        </p:txBody>
      </p:sp>
      <p:sp>
        <p:nvSpPr>
          <p:cNvPr id="53255" name="Oval 11"/>
          <p:cNvSpPr>
            <a:spLocks noChangeArrowheads="1"/>
          </p:cNvSpPr>
          <p:nvPr/>
        </p:nvSpPr>
        <p:spPr bwMode="auto">
          <a:xfrm>
            <a:off x="4800600" y="42672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6" name="Oval 12"/>
          <p:cNvSpPr>
            <a:spLocks noChangeArrowheads="1"/>
          </p:cNvSpPr>
          <p:nvPr/>
        </p:nvSpPr>
        <p:spPr bwMode="auto">
          <a:xfrm>
            <a:off x="4800600" y="3810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7" name="Oval 13"/>
          <p:cNvSpPr>
            <a:spLocks noChangeArrowheads="1"/>
          </p:cNvSpPr>
          <p:nvPr/>
        </p:nvSpPr>
        <p:spPr bwMode="auto">
          <a:xfrm>
            <a:off x="42672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8" name="Oval 14"/>
          <p:cNvSpPr>
            <a:spLocks noChangeArrowheads="1"/>
          </p:cNvSpPr>
          <p:nvPr/>
        </p:nvSpPr>
        <p:spPr bwMode="auto">
          <a:xfrm>
            <a:off x="4419600" y="3733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9" name="Oval 15"/>
          <p:cNvSpPr>
            <a:spLocks noChangeArrowheads="1"/>
          </p:cNvSpPr>
          <p:nvPr/>
        </p:nvSpPr>
        <p:spPr bwMode="auto">
          <a:xfrm>
            <a:off x="39624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0" name="Oval 16"/>
          <p:cNvSpPr>
            <a:spLocks noChangeArrowheads="1"/>
          </p:cNvSpPr>
          <p:nvPr/>
        </p:nvSpPr>
        <p:spPr bwMode="auto">
          <a:xfrm>
            <a:off x="5105400" y="4191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1" name="Oval 17"/>
          <p:cNvSpPr>
            <a:spLocks noChangeArrowheads="1"/>
          </p:cNvSpPr>
          <p:nvPr/>
        </p:nvSpPr>
        <p:spPr bwMode="auto">
          <a:xfrm>
            <a:off x="4724400" y="3429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2" name="Oval 18"/>
          <p:cNvSpPr>
            <a:spLocks noChangeArrowheads="1"/>
          </p:cNvSpPr>
          <p:nvPr/>
        </p:nvSpPr>
        <p:spPr bwMode="auto">
          <a:xfrm>
            <a:off x="4343400" y="3352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3" name="Line 19"/>
          <p:cNvSpPr>
            <a:spLocks noChangeShapeType="1"/>
          </p:cNvSpPr>
          <p:nvPr/>
        </p:nvSpPr>
        <p:spPr bwMode="auto">
          <a:xfrm>
            <a:off x="4495800" y="4191000"/>
            <a:ext cx="3048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4" name="Line 20"/>
          <p:cNvSpPr>
            <a:spLocks noChangeShapeType="1"/>
          </p:cNvSpPr>
          <p:nvPr/>
        </p:nvSpPr>
        <p:spPr bwMode="auto">
          <a:xfrm flipH="1">
            <a:off x="4495800" y="4419600"/>
            <a:ext cx="3810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5" name="Line 21"/>
          <p:cNvSpPr>
            <a:spLocks noChangeShapeType="1"/>
          </p:cNvSpPr>
          <p:nvPr/>
        </p:nvSpPr>
        <p:spPr bwMode="auto">
          <a:xfrm flipV="1">
            <a:off x="4419600" y="3581400"/>
            <a:ext cx="381000" cy="914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6" name="Line 22"/>
          <p:cNvSpPr>
            <a:spLocks noChangeShapeType="1"/>
          </p:cNvSpPr>
          <p:nvPr/>
        </p:nvSpPr>
        <p:spPr bwMode="auto">
          <a:xfrm flipH="1">
            <a:off x="4572000" y="3505200"/>
            <a:ext cx="152400" cy="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7" name="Line 23"/>
          <p:cNvSpPr>
            <a:spLocks noChangeShapeType="1"/>
          </p:cNvSpPr>
          <p:nvPr/>
        </p:nvSpPr>
        <p:spPr bwMode="auto">
          <a:xfrm>
            <a:off x="4495800" y="3581400"/>
            <a:ext cx="762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8" name="Line 24"/>
          <p:cNvSpPr>
            <a:spLocks noChangeShapeType="1"/>
          </p:cNvSpPr>
          <p:nvPr/>
        </p:nvSpPr>
        <p:spPr bwMode="auto">
          <a:xfrm>
            <a:off x="4572000" y="3886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9" name="Line 25"/>
          <p:cNvSpPr>
            <a:spLocks noChangeShapeType="1"/>
          </p:cNvSpPr>
          <p:nvPr/>
        </p:nvSpPr>
        <p:spPr bwMode="auto">
          <a:xfrm>
            <a:off x="4953000" y="4267200"/>
            <a:ext cx="3048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0" name="Line 26"/>
          <p:cNvSpPr>
            <a:spLocks noChangeShapeType="1"/>
          </p:cNvSpPr>
          <p:nvPr/>
        </p:nvSpPr>
        <p:spPr bwMode="auto">
          <a:xfrm flipH="1">
            <a:off x="4114800" y="4267200"/>
            <a:ext cx="1143000" cy="2286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1" name="Line 27"/>
          <p:cNvSpPr>
            <a:spLocks noChangeShapeType="1"/>
          </p:cNvSpPr>
          <p:nvPr/>
        </p:nvSpPr>
        <p:spPr bwMode="auto">
          <a:xfrm flipV="1">
            <a:off x="4114800" y="3429000"/>
            <a:ext cx="304800" cy="10668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2" name="Line 28"/>
          <p:cNvSpPr>
            <a:spLocks noChangeShapeType="1"/>
          </p:cNvSpPr>
          <p:nvPr/>
        </p:nvSpPr>
        <p:spPr bwMode="auto">
          <a:xfrm>
            <a:off x="4495800" y="3505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435258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4274" name="Oval 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4275" name="Text Box 3"/>
          <p:cNvSpPr txBox="1">
            <a:spLocks noChangeArrowheads="1"/>
          </p:cNvSpPr>
          <p:nvPr/>
        </p:nvSpPr>
        <p:spPr bwMode="auto">
          <a:xfrm>
            <a:off x="454025" y="583595"/>
            <a:ext cx="75469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dirty="0" smtClean="0">
                <a:solidFill>
                  <a:srgbClr val="FFFFFF"/>
                </a:solidFill>
              </a:rPr>
              <a:t>Another Note</a:t>
            </a:r>
            <a:r>
              <a:rPr lang="en-US" altLang="en-US" dirty="0">
                <a:solidFill>
                  <a:srgbClr val="FFFFFF"/>
                </a:solidFill>
              </a:rPr>
              <a:t>:</a:t>
            </a:r>
          </a:p>
          <a:p>
            <a:pPr eaLnBrk="0" fontAlgn="base" hangingPunct="0">
              <a:spcBef>
                <a:spcPct val="50000"/>
              </a:spcBef>
              <a:spcAft>
                <a:spcPct val="0"/>
              </a:spcAft>
            </a:pPr>
            <a:r>
              <a:rPr lang="en-US" altLang="en-US" dirty="0">
                <a:solidFill>
                  <a:srgbClr val="FFFFFF"/>
                </a:solidFill>
              </a:rPr>
              <a:t>Resonance Energy Transfer (non-radiative)</a:t>
            </a:r>
          </a:p>
          <a:p>
            <a:pPr eaLnBrk="0" fontAlgn="base" hangingPunct="0">
              <a:spcBef>
                <a:spcPct val="50000"/>
              </a:spcBef>
              <a:spcAft>
                <a:spcPct val="0"/>
              </a:spcAft>
            </a:pPr>
            <a:r>
              <a:rPr lang="en-US" altLang="en-US" dirty="0">
                <a:solidFill>
                  <a:srgbClr val="FFFFFF"/>
                </a:solidFill>
              </a:rPr>
              <a:t>The Good:  FRET as a molecular yardstick</a:t>
            </a:r>
          </a:p>
        </p:txBody>
      </p:sp>
      <p:grpSp>
        <p:nvGrpSpPr>
          <p:cNvPr id="54276" name="Group 4"/>
          <p:cNvGrpSpPr>
            <a:grpSpLocks/>
          </p:cNvGrpSpPr>
          <p:nvPr/>
        </p:nvGrpSpPr>
        <p:grpSpPr bwMode="auto">
          <a:xfrm rot="1021199">
            <a:off x="609600" y="3505200"/>
            <a:ext cx="3886200" cy="228600"/>
            <a:chOff x="957" y="3292"/>
            <a:chExt cx="2671" cy="280"/>
          </a:xfrm>
        </p:grpSpPr>
        <p:sp>
          <p:nvSpPr>
            <p:cNvPr id="54283"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4284"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4277" name="Group 7"/>
          <p:cNvGrpSpPr>
            <a:grpSpLocks/>
          </p:cNvGrpSpPr>
          <p:nvPr/>
        </p:nvGrpSpPr>
        <p:grpSpPr bwMode="auto">
          <a:xfrm rot="-1240320">
            <a:off x="4267200" y="2895600"/>
            <a:ext cx="4037013" cy="241300"/>
            <a:chOff x="957" y="3292"/>
            <a:chExt cx="2671" cy="280"/>
          </a:xfrm>
        </p:grpSpPr>
        <p:sp>
          <p:nvSpPr>
            <p:cNvPr id="54281"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4282"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4278" name="Text Box 10"/>
          <p:cNvSpPr txBox="1">
            <a:spLocks noChangeArrowheads="1"/>
          </p:cNvSpPr>
          <p:nvPr/>
        </p:nvSpPr>
        <p:spPr bwMode="auto">
          <a:xfrm>
            <a:off x="4430713" y="4265613"/>
            <a:ext cx="433228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lnSpc>
                <a:spcPct val="70000"/>
              </a:lnSpc>
              <a:spcBef>
                <a:spcPct val="50000"/>
              </a:spcBef>
              <a:spcAft>
                <a:spcPct val="0"/>
              </a:spcAft>
            </a:pPr>
            <a:r>
              <a:rPr lang="en-US" altLang="en-US" sz="2000">
                <a:solidFill>
                  <a:srgbClr val="FFFFFF"/>
                </a:solidFill>
              </a:rPr>
              <a:t>Transfer of energy from one dye to another</a:t>
            </a:r>
          </a:p>
          <a:p>
            <a:pPr eaLnBrk="0" fontAlgn="base" hangingPunct="0">
              <a:lnSpc>
                <a:spcPct val="70000"/>
              </a:lnSpc>
              <a:spcBef>
                <a:spcPct val="50000"/>
              </a:spcBef>
              <a:spcAft>
                <a:spcPct val="0"/>
              </a:spcAft>
            </a:pPr>
            <a:r>
              <a:rPr lang="en-US" altLang="en-US" sz="2000">
                <a:solidFill>
                  <a:srgbClr val="FFFFFF"/>
                </a:solidFill>
              </a:rPr>
              <a:t>Depends on:</a:t>
            </a:r>
          </a:p>
          <a:p>
            <a:pPr eaLnBrk="0" fontAlgn="base" hangingPunct="0">
              <a:lnSpc>
                <a:spcPct val="70000"/>
              </a:lnSpc>
              <a:spcBef>
                <a:spcPct val="50000"/>
              </a:spcBef>
              <a:spcAft>
                <a:spcPct val="0"/>
              </a:spcAft>
            </a:pPr>
            <a:r>
              <a:rPr lang="en-US" altLang="en-US" sz="2000">
                <a:solidFill>
                  <a:srgbClr val="FFFFFF"/>
                </a:solidFill>
              </a:rPr>
              <a:t>  Spectral overlap</a:t>
            </a:r>
          </a:p>
          <a:p>
            <a:pPr eaLnBrk="0" fontAlgn="base" hangingPunct="0">
              <a:lnSpc>
                <a:spcPct val="70000"/>
              </a:lnSpc>
              <a:spcBef>
                <a:spcPct val="50000"/>
              </a:spcBef>
              <a:spcAft>
                <a:spcPct val="0"/>
              </a:spcAft>
            </a:pPr>
            <a:r>
              <a:rPr lang="en-US" altLang="en-US" sz="2000">
                <a:solidFill>
                  <a:srgbClr val="FFFFFF"/>
                </a:solidFill>
              </a:rPr>
              <a:t>  Distance</a:t>
            </a:r>
          </a:p>
          <a:p>
            <a:pPr eaLnBrk="0" fontAlgn="base" hangingPunct="0">
              <a:lnSpc>
                <a:spcPct val="70000"/>
              </a:lnSpc>
              <a:spcBef>
                <a:spcPct val="50000"/>
              </a:spcBef>
              <a:spcAft>
                <a:spcPct val="0"/>
              </a:spcAft>
            </a:pPr>
            <a:r>
              <a:rPr lang="en-US" altLang="en-US" sz="2000">
                <a:solidFill>
                  <a:srgbClr val="FFFFFF"/>
                </a:solidFill>
              </a:rPr>
              <a:t>  Alignment</a:t>
            </a:r>
          </a:p>
        </p:txBody>
      </p:sp>
      <p:sp>
        <p:nvSpPr>
          <p:cNvPr id="54279" name="Oval 11"/>
          <p:cNvSpPr>
            <a:spLocks noChangeArrowheads="1"/>
          </p:cNvSpPr>
          <p:nvPr/>
        </p:nvSpPr>
        <p:spPr bwMode="auto">
          <a:xfrm>
            <a:off x="4191000" y="3657600"/>
            <a:ext cx="228600" cy="228600"/>
          </a:xfrm>
          <a:prstGeom prst="ellipse">
            <a:avLst/>
          </a:prstGeom>
          <a:solidFill>
            <a:srgbClr val="FFFF99">
              <a:alpha val="50195"/>
            </a:srgb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4280" name="Line 12"/>
          <p:cNvSpPr>
            <a:spLocks noChangeShapeType="1"/>
          </p:cNvSpPr>
          <p:nvPr/>
        </p:nvSpPr>
        <p:spPr bwMode="auto">
          <a:xfrm flipH="1" flipV="1">
            <a:off x="4343400" y="3810000"/>
            <a:ext cx="76200" cy="304800"/>
          </a:xfrm>
          <a:prstGeom prst="line">
            <a:avLst/>
          </a:prstGeom>
          <a:noFill/>
          <a:ln w="381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1667511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55298" name="Group 17"/>
          <p:cNvGrpSpPr>
            <a:grpSpLocks/>
          </p:cNvGrpSpPr>
          <p:nvPr/>
        </p:nvGrpSpPr>
        <p:grpSpPr bwMode="auto">
          <a:xfrm>
            <a:off x="4343400" y="228600"/>
            <a:ext cx="3962400" cy="1928813"/>
            <a:chOff x="2736" y="336"/>
            <a:chExt cx="2496" cy="1215"/>
          </a:xfrm>
        </p:grpSpPr>
        <p:sp>
          <p:nvSpPr>
            <p:cNvPr id="55317" name="Freeform 5"/>
            <p:cNvSpPr>
              <a:spLocks/>
            </p:cNvSpPr>
            <p:nvPr/>
          </p:nvSpPr>
          <p:spPr bwMode="auto">
            <a:xfrm>
              <a:off x="3317" y="542"/>
              <a:ext cx="1549" cy="1009"/>
            </a:xfrm>
            <a:custGeom>
              <a:avLst/>
              <a:gdLst>
                <a:gd name="T0" fmla="*/ 0 w 2640"/>
                <a:gd name="T1" fmla="*/ 414 h 1567"/>
                <a:gd name="T2" fmla="*/ 116 w 2640"/>
                <a:gd name="T3" fmla="*/ 401 h 1567"/>
                <a:gd name="T4" fmla="*/ 174 w 2640"/>
                <a:gd name="T5" fmla="*/ 350 h 1567"/>
                <a:gd name="T6" fmla="*/ 242 w 2640"/>
                <a:gd name="T7" fmla="*/ 158 h 1567"/>
                <a:gd name="T8" fmla="*/ 291 w 2640"/>
                <a:gd name="T9" fmla="*/ 17 h 1567"/>
                <a:gd name="T10" fmla="*/ 320 w 2640"/>
                <a:gd name="T11" fmla="*/ 55 h 1567"/>
                <a:gd name="T12" fmla="*/ 340 w 2640"/>
                <a:gd name="T13" fmla="*/ 312 h 1567"/>
                <a:gd name="T14" fmla="*/ 398 w 2640"/>
                <a:gd name="T15" fmla="*/ 401 h 1567"/>
                <a:gd name="T16" fmla="*/ 533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8" name="Line 3"/>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9" name="Line 4"/>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20" name="Freeform 6"/>
            <p:cNvSpPr>
              <a:spLocks/>
            </p:cNvSpPr>
            <p:nvPr/>
          </p:nvSpPr>
          <p:spPr bwMode="auto">
            <a:xfrm flipH="1">
              <a:off x="3684" y="532"/>
              <a:ext cx="1548" cy="1009"/>
            </a:xfrm>
            <a:custGeom>
              <a:avLst/>
              <a:gdLst>
                <a:gd name="T0" fmla="*/ 0 w 2640"/>
                <a:gd name="T1" fmla="*/ 414 h 1567"/>
                <a:gd name="T2" fmla="*/ 116 w 2640"/>
                <a:gd name="T3" fmla="*/ 401 h 1567"/>
                <a:gd name="T4" fmla="*/ 174 w 2640"/>
                <a:gd name="T5" fmla="*/ 350 h 1567"/>
                <a:gd name="T6" fmla="*/ 242 w 2640"/>
                <a:gd name="T7" fmla="*/ 158 h 1567"/>
                <a:gd name="T8" fmla="*/ 290 w 2640"/>
                <a:gd name="T9" fmla="*/ 17 h 1567"/>
                <a:gd name="T10" fmla="*/ 320 w 2640"/>
                <a:gd name="T11" fmla="*/ 55 h 1567"/>
                <a:gd name="T12" fmla="*/ 339 w 2640"/>
                <a:gd name="T13" fmla="*/ 312 h 1567"/>
                <a:gd name="T14" fmla="*/ 397 w 2640"/>
                <a:gd name="T15" fmla="*/ 401 h 1567"/>
                <a:gd name="T16" fmla="*/ 532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5299" name="Group 7"/>
          <p:cNvGrpSpPr>
            <a:grpSpLocks/>
          </p:cNvGrpSpPr>
          <p:nvPr/>
        </p:nvGrpSpPr>
        <p:grpSpPr bwMode="auto">
          <a:xfrm>
            <a:off x="2667000" y="2590800"/>
            <a:ext cx="3352800" cy="1928813"/>
            <a:chOff x="1152" y="912"/>
            <a:chExt cx="3600" cy="1887"/>
          </a:xfrm>
        </p:grpSpPr>
        <p:sp>
          <p:nvSpPr>
            <p:cNvPr id="55313" name="Line 8"/>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4" name="Line 9"/>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5" name="Freeform 10"/>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6" name="Freeform 11"/>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5300" name="Group 18"/>
          <p:cNvGrpSpPr>
            <a:grpSpLocks/>
          </p:cNvGrpSpPr>
          <p:nvPr/>
        </p:nvGrpSpPr>
        <p:grpSpPr bwMode="auto">
          <a:xfrm>
            <a:off x="2667000" y="2590800"/>
            <a:ext cx="3962400" cy="1928813"/>
            <a:chOff x="2736" y="336"/>
            <a:chExt cx="2496" cy="1215"/>
          </a:xfrm>
        </p:grpSpPr>
        <p:sp>
          <p:nvSpPr>
            <p:cNvPr id="55309" name="Freeform 19"/>
            <p:cNvSpPr>
              <a:spLocks/>
            </p:cNvSpPr>
            <p:nvPr/>
          </p:nvSpPr>
          <p:spPr bwMode="auto">
            <a:xfrm>
              <a:off x="3317" y="542"/>
              <a:ext cx="1549" cy="1009"/>
            </a:xfrm>
            <a:custGeom>
              <a:avLst/>
              <a:gdLst>
                <a:gd name="T0" fmla="*/ 0 w 2640"/>
                <a:gd name="T1" fmla="*/ 414 h 1567"/>
                <a:gd name="T2" fmla="*/ 116 w 2640"/>
                <a:gd name="T3" fmla="*/ 401 h 1567"/>
                <a:gd name="T4" fmla="*/ 174 w 2640"/>
                <a:gd name="T5" fmla="*/ 350 h 1567"/>
                <a:gd name="T6" fmla="*/ 242 w 2640"/>
                <a:gd name="T7" fmla="*/ 158 h 1567"/>
                <a:gd name="T8" fmla="*/ 291 w 2640"/>
                <a:gd name="T9" fmla="*/ 17 h 1567"/>
                <a:gd name="T10" fmla="*/ 320 w 2640"/>
                <a:gd name="T11" fmla="*/ 55 h 1567"/>
                <a:gd name="T12" fmla="*/ 340 w 2640"/>
                <a:gd name="T13" fmla="*/ 312 h 1567"/>
                <a:gd name="T14" fmla="*/ 398 w 2640"/>
                <a:gd name="T15" fmla="*/ 401 h 1567"/>
                <a:gd name="T16" fmla="*/ 533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0" name="Line 20"/>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1" name="Line 21"/>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12" name="Freeform 22"/>
            <p:cNvSpPr>
              <a:spLocks/>
            </p:cNvSpPr>
            <p:nvPr/>
          </p:nvSpPr>
          <p:spPr bwMode="auto">
            <a:xfrm flipH="1">
              <a:off x="3684" y="532"/>
              <a:ext cx="1548" cy="1009"/>
            </a:xfrm>
            <a:custGeom>
              <a:avLst/>
              <a:gdLst>
                <a:gd name="T0" fmla="*/ 0 w 2640"/>
                <a:gd name="T1" fmla="*/ 414 h 1567"/>
                <a:gd name="T2" fmla="*/ 116 w 2640"/>
                <a:gd name="T3" fmla="*/ 401 h 1567"/>
                <a:gd name="T4" fmla="*/ 174 w 2640"/>
                <a:gd name="T5" fmla="*/ 350 h 1567"/>
                <a:gd name="T6" fmla="*/ 242 w 2640"/>
                <a:gd name="T7" fmla="*/ 158 h 1567"/>
                <a:gd name="T8" fmla="*/ 290 w 2640"/>
                <a:gd name="T9" fmla="*/ 17 h 1567"/>
                <a:gd name="T10" fmla="*/ 320 w 2640"/>
                <a:gd name="T11" fmla="*/ 55 h 1567"/>
                <a:gd name="T12" fmla="*/ 339 w 2640"/>
                <a:gd name="T13" fmla="*/ 312 h 1567"/>
                <a:gd name="T14" fmla="*/ 397 w 2640"/>
                <a:gd name="T15" fmla="*/ 401 h 1567"/>
                <a:gd name="T16" fmla="*/ 532 w 2640"/>
                <a:gd name="T17" fmla="*/ 414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5301" name="Group 23"/>
          <p:cNvGrpSpPr>
            <a:grpSpLocks/>
          </p:cNvGrpSpPr>
          <p:nvPr/>
        </p:nvGrpSpPr>
        <p:grpSpPr bwMode="auto">
          <a:xfrm>
            <a:off x="609600" y="204788"/>
            <a:ext cx="3352800" cy="1928812"/>
            <a:chOff x="1152" y="912"/>
            <a:chExt cx="3600" cy="1887"/>
          </a:xfrm>
        </p:grpSpPr>
        <p:sp>
          <p:nvSpPr>
            <p:cNvPr id="55305" name="Line 24"/>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06" name="Line 25"/>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07" name="Freeform 26"/>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5308" name="Freeform 27"/>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5302" name="Text Box 28"/>
          <p:cNvSpPr txBox="1">
            <a:spLocks noChangeArrowheads="1"/>
          </p:cNvSpPr>
          <p:nvPr/>
        </p:nvSpPr>
        <p:spPr bwMode="auto">
          <a:xfrm>
            <a:off x="1905000" y="4624388"/>
            <a:ext cx="554037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r>
              <a:rPr lang="en-US" altLang="en-US" sz="2000">
                <a:solidFill>
                  <a:srgbClr val="FFFFFF"/>
                </a:solidFill>
              </a:rPr>
              <a:t>FRET:</a:t>
            </a:r>
          </a:p>
          <a:p>
            <a:pPr eaLnBrk="0" fontAlgn="base" hangingPunct="0">
              <a:spcBef>
                <a:spcPct val="0"/>
              </a:spcBef>
              <a:spcAft>
                <a:spcPct val="0"/>
              </a:spcAft>
            </a:pPr>
            <a:r>
              <a:rPr lang="en-US" altLang="en-US" sz="2000">
                <a:solidFill>
                  <a:srgbClr val="FFFFFF"/>
                </a:solidFill>
              </a:rPr>
              <a:t>  Optimize spectral overlap</a:t>
            </a:r>
          </a:p>
          <a:p>
            <a:pPr eaLnBrk="0" fontAlgn="base" hangingPunct="0">
              <a:spcBef>
                <a:spcPct val="0"/>
              </a:spcBef>
              <a:spcAft>
                <a:spcPct val="0"/>
              </a:spcAft>
            </a:pPr>
            <a:r>
              <a:rPr lang="en-US" altLang="en-US" sz="2000">
                <a:solidFill>
                  <a:srgbClr val="FFFFFF"/>
                </a:solidFill>
              </a:rPr>
              <a:t>  Optimize </a:t>
            </a:r>
            <a:r>
              <a:rPr lang="en-US" altLang="en-US" sz="2000">
                <a:solidFill>
                  <a:srgbClr val="FFFFFF"/>
                </a:solidFill>
                <a:latin typeface="Symbol" panose="05050102010706020507" pitchFamily="18" charset="2"/>
              </a:rPr>
              <a:t>k</a:t>
            </a:r>
            <a:r>
              <a:rPr lang="en-US" altLang="en-US" sz="2000" baseline="30000">
                <a:solidFill>
                  <a:srgbClr val="FFFFFF"/>
                </a:solidFill>
                <a:latin typeface="Symbol" panose="05050102010706020507" pitchFamily="18" charset="2"/>
              </a:rPr>
              <a:t>2</a:t>
            </a:r>
            <a:r>
              <a:rPr lang="en-US" altLang="en-US" sz="2000">
                <a:solidFill>
                  <a:srgbClr val="FFFFFF"/>
                </a:solidFill>
              </a:rPr>
              <a:t> -- alignment of dipoles</a:t>
            </a:r>
          </a:p>
          <a:p>
            <a:pPr eaLnBrk="0" fontAlgn="base" hangingPunct="0">
              <a:spcBef>
                <a:spcPct val="0"/>
              </a:spcBef>
              <a:spcAft>
                <a:spcPct val="0"/>
              </a:spcAft>
            </a:pPr>
            <a:r>
              <a:rPr lang="en-US" altLang="en-US" sz="2000">
                <a:solidFill>
                  <a:srgbClr val="FFFFFF"/>
                </a:solidFill>
              </a:rPr>
              <a:t>  Minimize direct excitement of the acceptor</a:t>
            </a:r>
          </a:p>
          <a:p>
            <a:pPr eaLnBrk="0" fontAlgn="base" hangingPunct="0">
              <a:spcBef>
                <a:spcPct val="0"/>
              </a:spcBef>
              <a:spcAft>
                <a:spcPct val="0"/>
              </a:spcAft>
            </a:pPr>
            <a:r>
              <a:rPr lang="en-US" altLang="en-US" sz="2000">
                <a:solidFill>
                  <a:srgbClr val="FFFFFF"/>
                </a:solidFill>
              </a:rPr>
              <a:t>	(extra challenge for filter design)</a:t>
            </a:r>
          </a:p>
        </p:txBody>
      </p:sp>
      <p:sp>
        <p:nvSpPr>
          <p:cNvPr id="55303" name="Text Box 29"/>
          <p:cNvSpPr txBox="1">
            <a:spLocks noChangeArrowheads="1"/>
          </p:cNvSpPr>
          <p:nvPr/>
        </p:nvSpPr>
        <p:spPr bwMode="auto">
          <a:xfrm>
            <a:off x="1782763" y="2138363"/>
            <a:ext cx="8556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donor</a:t>
            </a:r>
          </a:p>
        </p:txBody>
      </p:sp>
      <p:sp>
        <p:nvSpPr>
          <p:cNvPr id="55304" name="Rectangle 30"/>
          <p:cNvSpPr>
            <a:spLocks noChangeArrowheads="1"/>
          </p:cNvSpPr>
          <p:nvPr/>
        </p:nvSpPr>
        <p:spPr bwMode="auto">
          <a:xfrm>
            <a:off x="5378450" y="2209800"/>
            <a:ext cx="12255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eaLnBrk="0" fontAlgn="base" hangingPunct="0">
              <a:spcBef>
                <a:spcPct val="0"/>
              </a:spcBef>
              <a:spcAft>
                <a:spcPct val="0"/>
              </a:spcAft>
            </a:pPr>
            <a:r>
              <a:rPr lang="en-US" altLang="en-US" sz="2000">
                <a:solidFill>
                  <a:srgbClr val="FFFFFF"/>
                </a:solidFill>
              </a:rPr>
              <a:t>acceptor</a:t>
            </a:r>
          </a:p>
        </p:txBody>
      </p:sp>
    </p:spTree>
    <p:extLst>
      <p:ext uri="{BB962C8B-B14F-4D97-AF65-F5344CB8AC3E}">
        <p14:creationId xmlns:p14="http://schemas.microsoft.com/office/powerpoint/2010/main" val="188403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High speed cameras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Used by the military so expensive</a:t>
            </a:r>
          </a:p>
          <a:p>
            <a:r>
              <a:rPr lang="en-US" dirty="0" smtClean="0"/>
              <a:t>10,000 frames/sec.</a:t>
            </a:r>
          </a:p>
          <a:p>
            <a:r>
              <a:rPr lang="en-US" altLang="en-US" dirty="0" err="1"/>
              <a:t>Fastcam</a:t>
            </a:r>
            <a:r>
              <a:rPr lang="en-US" altLang="en-US" dirty="0"/>
              <a:t> 1024 PCI</a:t>
            </a:r>
          </a:p>
          <a:p>
            <a:pPr lvl="1"/>
            <a:r>
              <a:rPr lang="en-US" altLang="en-US" dirty="0" err="1"/>
              <a:t>Photron</a:t>
            </a:r>
            <a:r>
              <a:rPr lang="en-US" altLang="en-US" dirty="0"/>
              <a:t>,  up to 100,000 fps</a:t>
            </a:r>
          </a:p>
          <a:p>
            <a:pPr lvl="1"/>
            <a:r>
              <a:rPr lang="en-US" altLang="en-US" dirty="0"/>
              <a:t>47,000 with LED illumination and DIC</a:t>
            </a:r>
          </a:p>
          <a:p>
            <a:r>
              <a:rPr lang="en-US" altLang="en-US" dirty="0" err="1"/>
              <a:t>ProAnalyst</a:t>
            </a:r>
            <a:r>
              <a:rPr lang="en-US" altLang="en-US" dirty="0"/>
              <a:t> software</a:t>
            </a:r>
          </a:p>
          <a:p>
            <a:pPr lvl="1"/>
            <a:r>
              <a:rPr lang="en-US" altLang="en-US" dirty="0" err="1"/>
              <a:t>Xcetex</a:t>
            </a:r>
            <a:r>
              <a:rPr lang="en-US" altLang="en-US" dirty="0"/>
              <a:t>, Cambridge, Mass</a:t>
            </a:r>
          </a:p>
          <a:p>
            <a:endParaRPr lang="en-US" dirty="0"/>
          </a:p>
        </p:txBody>
      </p:sp>
      <p:pic>
        <p:nvPicPr>
          <p:cNvPr id="9218" name="Picture 2" descr="http://www.photron.com/images/products/fastcam_s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747" y="1690689"/>
            <a:ext cx="2576090" cy="2408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65076" y="4960883"/>
            <a:ext cx="2157194" cy="369332"/>
          </a:xfrm>
          <a:prstGeom prst="rect">
            <a:avLst/>
          </a:prstGeom>
          <a:noFill/>
        </p:spPr>
        <p:txBody>
          <a:bodyPr wrap="none" rtlCol="0">
            <a:spAutoFit/>
          </a:bodyPr>
          <a:lstStyle/>
          <a:p>
            <a:r>
              <a:rPr lang="en-US" dirty="0" smtClean="0">
                <a:solidFill>
                  <a:prstClr val="black"/>
                </a:solidFill>
              </a:rPr>
              <a:t>Actually </a:t>
            </a:r>
            <a:r>
              <a:rPr lang="en-US" dirty="0" err="1" smtClean="0">
                <a:solidFill>
                  <a:prstClr val="black"/>
                </a:solidFill>
              </a:rPr>
              <a:t>Fastcam</a:t>
            </a:r>
            <a:r>
              <a:rPr lang="en-US" dirty="0" smtClean="0">
                <a:solidFill>
                  <a:prstClr val="black"/>
                </a:solidFill>
              </a:rPr>
              <a:t> SA5</a:t>
            </a:r>
            <a:endParaRPr lang="en-US" dirty="0">
              <a:solidFill>
                <a:prstClr val="black"/>
              </a:solidFill>
            </a:endParaRPr>
          </a:p>
        </p:txBody>
      </p:sp>
    </p:spTree>
    <p:extLst>
      <p:ext uri="{BB962C8B-B14F-4D97-AF65-F5344CB8AC3E}">
        <p14:creationId xmlns:p14="http://schemas.microsoft.com/office/powerpoint/2010/main" val="18301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err="1" smtClean="0"/>
              <a:t>Nyquist</a:t>
            </a:r>
            <a:r>
              <a:rPr lang="en-US" dirty="0" smtClean="0"/>
              <a:t> criterion</a:t>
            </a:r>
            <a:endParaRPr lang="en-US" dirty="0"/>
          </a:p>
        </p:txBody>
      </p:sp>
      <p:sp>
        <p:nvSpPr>
          <p:cNvPr id="6" name="Content Placeholder 5"/>
          <p:cNvSpPr>
            <a:spLocks noGrp="1"/>
          </p:cNvSpPr>
          <p:nvPr>
            <p:ph idx="1"/>
          </p:nvPr>
        </p:nvSpPr>
        <p:spPr/>
        <p:txBody>
          <a:bodyPr/>
          <a:lstStyle/>
          <a:p>
            <a:r>
              <a:rPr lang="en-US" dirty="0" smtClean="0"/>
              <a:t>Sampling frequency needs to be greater than twice the frequency trying to image</a:t>
            </a:r>
          </a:p>
          <a:p>
            <a:r>
              <a:rPr lang="en-US" dirty="0" err="1" smtClean="0"/>
              <a:t>Undersampling</a:t>
            </a:r>
            <a:r>
              <a:rPr lang="en-US" dirty="0" smtClean="0"/>
              <a:t> can result in aliasing</a:t>
            </a:r>
          </a:p>
          <a:p>
            <a:r>
              <a:rPr lang="en-US" dirty="0" smtClean="0"/>
              <a:t>Such differences can result in distortions or artifacts</a:t>
            </a:r>
          </a:p>
          <a:p>
            <a:pPr lvl="1"/>
            <a:r>
              <a:rPr lang="en-US" dirty="0" smtClean="0"/>
              <a:t>Avoid the “wagon wheel” effect</a:t>
            </a:r>
            <a:endParaRPr lang="en-US" dirty="0"/>
          </a:p>
        </p:txBody>
      </p:sp>
    </p:spTree>
    <p:extLst>
      <p:ext uri="{BB962C8B-B14F-4D97-AF65-F5344CB8AC3E}">
        <p14:creationId xmlns:p14="http://schemas.microsoft.com/office/powerpoint/2010/main" val="922753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nchor="t">
            <a:normAutofit/>
          </a:bodyPr>
          <a:lstStyle/>
          <a:p>
            <a:r>
              <a:rPr lang="en-US" altLang="en-US" dirty="0"/>
              <a:t>Visualizing Hearing </a:t>
            </a:r>
            <a:r>
              <a:rPr lang="en-US" altLang="en-US" i="1" dirty="0"/>
              <a:t>In Vivo</a:t>
            </a:r>
          </a:p>
        </p:txBody>
      </p:sp>
      <p:sp>
        <p:nvSpPr>
          <p:cNvPr id="677891" name="Rectangle 3"/>
          <p:cNvSpPr>
            <a:spLocks noGrp="1" noChangeArrowheads="1"/>
          </p:cNvSpPr>
          <p:nvPr>
            <p:ph sz="half" idx="1"/>
          </p:nvPr>
        </p:nvSpPr>
        <p:spPr/>
        <p:txBody>
          <a:bodyPr/>
          <a:lstStyle/>
          <a:p>
            <a:pPr>
              <a:lnSpc>
                <a:spcPct val="90000"/>
              </a:lnSpc>
            </a:pPr>
            <a:r>
              <a:rPr lang="en-US" altLang="en-US" sz="1867" dirty="0"/>
              <a:t>Spontaneous </a:t>
            </a:r>
            <a:r>
              <a:rPr lang="en-US" altLang="en-US" sz="1867" dirty="0" err="1"/>
              <a:t>otoacoustic</a:t>
            </a:r>
            <a:r>
              <a:rPr lang="en-US" altLang="en-US" sz="1867" dirty="0"/>
              <a:t> emissions</a:t>
            </a:r>
          </a:p>
          <a:p>
            <a:pPr lvl="1">
              <a:lnSpc>
                <a:spcPct val="90000"/>
              </a:lnSpc>
            </a:pPr>
            <a:r>
              <a:rPr lang="en-US" altLang="en-US" sz="1867" dirty="0"/>
              <a:t>In vivo SOAE 600 Hz to 60 kHz</a:t>
            </a:r>
          </a:p>
          <a:p>
            <a:pPr lvl="1">
              <a:lnSpc>
                <a:spcPct val="90000"/>
              </a:lnSpc>
            </a:pPr>
            <a:r>
              <a:rPr lang="en-US" altLang="en-US" sz="1867" dirty="0"/>
              <a:t>In vitro hair bundle motions </a:t>
            </a:r>
            <a:r>
              <a:rPr lang="en-US" altLang="en-US" sz="1867" u="sng" dirty="0"/>
              <a:t>&lt;</a:t>
            </a:r>
            <a:r>
              <a:rPr lang="en-US" altLang="en-US" sz="1867" dirty="0"/>
              <a:t> 100 Hz</a:t>
            </a:r>
          </a:p>
          <a:p>
            <a:pPr>
              <a:lnSpc>
                <a:spcPct val="90000"/>
              </a:lnSpc>
            </a:pPr>
            <a:r>
              <a:rPr lang="en-US" altLang="en-US" sz="1867" dirty="0"/>
              <a:t>Playing sounds 100 to 2000 Hz</a:t>
            </a:r>
          </a:p>
          <a:p>
            <a:pPr>
              <a:lnSpc>
                <a:spcPct val="90000"/>
              </a:lnSpc>
            </a:pPr>
            <a:r>
              <a:rPr lang="en-US" altLang="en-US" sz="1867" dirty="0"/>
              <a:t>Experimental Setup</a:t>
            </a:r>
          </a:p>
          <a:p>
            <a:pPr lvl="1">
              <a:lnSpc>
                <a:spcPct val="90000"/>
              </a:lnSpc>
            </a:pPr>
            <a:r>
              <a:rPr lang="en-US" altLang="en-US" sz="1867" dirty="0"/>
              <a:t>High magnification DIC microscopy</a:t>
            </a:r>
          </a:p>
          <a:p>
            <a:pPr lvl="1">
              <a:lnSpc>
                <a:spcPct val="90000"/>
              </a:lnSpc>
            </a:pPr>
            <a:r>
              <a:rPr lang="en-US" altLang="en-US" sz="1867" dirty="0"/>
              <a:t>High speed camera 6000 fps +</a:t>
            </a:r>
          </a:p>
          <a:p>
            <a:pPr lvl="1">
              <a:lnSpc>
                <a:spcPct val="90000"/>
              </a:lnSpc>
            </a:pPr>
            <a:r>
              <a:rPr lang="en-US" altLang="en-US" sz="1867" dirty="0"/>
              <a:t>Specialized data analysis software</a:t>
            </a:r>
          </a:p>
        </p:txBody>
      </p:sp>
      <p:pic>
        <p:nvPicPr>
          <p:cNvPr id="677895" name="Picture 7" descr="DCP_0052 bo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5365" y="1553634"/>
            <a:ext cx="3606800" cy="2404533"/>
          </a:xfrm>
          <a:prstGeom prst="rect">
            <a:avLst/>
          </a:prstGeom>
          <a:noFill/>
          <a:extLst>
            <a:ext uri="{909E8E84-426E-40DD-AFC4-6F175D3DCCD1}">
              <a14:hiddenFill xmlns:a14="http://schemas.microsoft.com/office/drawing/2010/main">
                <a:solidFill>
                  <a:srgbClr val="FFFFFF"/>
                </a:solidFill>
              </a14:hiddenFill>
            </a:ext>
          </a:extLst>
        </p:spPr>
      </p:pic>
      <p:grpSp>
        <p:nvGrpSpPr>
          <p:cNvPr id="678039" name="Group 151"/>
          <p:cNvGrpSpPr>
            <a:grpSpLocks/>
          </p:cNvGrpSpPr>
          <p:nvPr/>
        </p:nvGrpSpPr>
        <p:grpSpPr bwMode="auto">
          <a:xfrm>
            <a:off x="4894321" y="3959578"/>
            <a:ext cx="3732389" cy="1708856"/>
            <a:chOff x="4011" y="2695"/>
            <a:chExt cx="2298" cy="1052"/>
          </a:xfrm>
        </p:grpSpPr>
        <p:sp>
          <p:nvSpPr>
            <p:cNvPr id="677967" name="AutoShape 79"/>
            <p:cNvSpPr>
              <a:spLocks noChangeAspect="1" noChangeArrowheads="1"/>
            </p:cNvSpPr>
            <p:nvPr/>
          </p:nvSpPr>
          <p:spPr bwMode="auto">
            <a:xfrm>
              <a:off x="4011" y="2695"/>
              <a:ext cx="2298"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133" b="1">
                <a:solidFill>
                  <a:srgbClr val="FFFFFF"/>
                </a:solidFill>
              </a:endParaRPr>
            </a:p>
          </p:txBody>
        </p:sp>
        <p:grpSp>
          <p:nvGrpSpPr>
            <p:cNvPr id="678038" name="Group 150"/>
            <p:cNvGrpSpPr>
              <a:grpSpLocks/>
            </p:cNvGrpSpPr>
            <p:nvPr/>
          </p:nvGrpSpPr>
          <p:grpSpPr bwMode="auto">
            <a:xfrm>
              <a:off x="4060" y="2712"/>
              <a:ext cx="2173" cy="999"/>
              <a:chOff x="4060" y="2712"/>
              <a:chExt cx="2173" cy="999"/>
            </a:xfrm>
          </p:grpSpPr>
          <p:grpSp>
            <p:nvGrpSpPr>
              <p:cNvPr id="678037" name="Group 149"/>
              <p:cNvGrpSpPr>
                <a:grpSpLocks/>
              </p:cNvGrpSpPr>
              <p:nvPr/>
            </p:nvGrpSpPr>
            <p:grpSpPr bwMode="auto">
              <a:xfrm>
                <a:off x="4081" y="2972"/>
                <a:ext cx="2137" cy="739"/>
                <a:chOff x="4081" y="2972"/>
                <a:chExt cx="2137" cy="739"/>
              </a:xfrm>
            </p:grpSpPr>
            <p:grpSp>
              <p:nvGrpSpPr>
                <p:cNvPr id="677970" name="Group 82"/>
                <p:cNvGrpSpPr>
                  <a:grpSpLocks/>
                </p:cNvGrpSpPr>
                <p:nvPr/>
              </p:nvGrpSpPr>
              <p:grpSpPr bwMode="auto">
                <a:xfrm>
                  <a:off x="4081" y="3307"/>
                  <a:ext cx="655" cy="176"/>
                  <a:chOff x="2115" y="5374"/>
                  <a:chExt cx="1470" cy="394"/>
                </a:xfrm>
              </p:grpSpPr>
              <p:sp>
                <p:nvSpPr>
                  <p:cNvPr id="677971" name="Freeform 83"/>
                  <p:cNvSpPr>
                    <a:spLocks/>
                  </p:cNvSpPr>
                  <p:nvPr/>
                </p:nvSpPr>
                <p:spPr bwMode="auto">
                  <a:xfrm>
                    <a:off x="2115" y="5374"/>
                    <a:ext cx="504" cy="368"/>
                  </a:xfrm>
                  <a:custGeom>
                    <a:avLst/>
                    <a:gdLst>
                      <a:gd name="T0" fmla="*/ 0 w 645"/>
                      <a:gd name="T1" fmla="*/ 0 h 645"/>
                      <a:gd name="T2" fmla="*/ 0 w 645"/>
                      <a:gd name="T3" fmla="*/ 645 h 645"/>
                      <a:gd name="T4" fmla="*/ 645 w 645"/>
                      <a:gd name="T5" fmla="*/ 645 h 645"/>
                    </a:gdLst>
                    <a:ahLst/>
                    <a:cxnLst>
                      <a:cxn ang="0">
                        <a:pos x="T0" y="T1"/>
                      </a:cxn>
                      <a:cxn ang="0">
                        <a:pos x="T2" y="T3"/>
                      </a:cxn>
                      <a:cxn ang="0">
                        <a:pos x="T4" y="T5"/>
                      </a:cxn>
                    </a:cxnLst>
                    <a:rect l="0" t="0" r="r" b="b"/>
                    <a:pathLst>
                      <a:path w="645" h="645">
                        <a:moveTo>
                          <a:pt x="0" y="0"/>
                        </a:moveTo>
                        <a:lnTo>
                          <a:pt x="0" y="645"/>
                        </a:lnTo>
                        <a:lnTo>
                          <a:pt x="645" y="645"/>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72" name="Freeform 84"/>
                  <p:cNvSpPr>
                    <a:spLocks/>
                  </p:cNvSpPr>
                  <p:nvPr/>
                </p:nvSpPr>
                <p:spPr bwMode="auto">
                  <a:xfrm flipH="1">
                    <a:off x="3081" y="5374"/>
                    <a:ext cx="504" cy="368"/>
                  </a:xfrm>
                  <a:custGeom>
                    <a:avLst/>
                    <a:gdLst>
                      <a:gd name="T0" fmla="*/ 0 w 645"/>
                      <a:gd name="T1" fmla="*/ 0 h 645"/>
                      <a:gd name="T2" fmla="*/ 0 w 645"/>
                      <a:gd name="T3" fmla="*/ 645 h 645"/>
                      <a:gd name="T4" fmla="*/ 645 w 645"/>
                      <a:gd name="T5" fmla="*/ 645 h 645"/>
                    </a:gdLst>
                    <a:ahLst/>
                    <a:cxnLst>
                      <a:cxn ang="0">
                        <a:pos x="T0" y="T1"/>
                      </a:cxn>
                      <a:cxn ang="0">
                        <a:pos x="T2" y="T3"/>
                      </a:cxn>
                      <a:cxn ang="0">
                        <a:pos x="T4" y="T5"/>
                      </a:cxn>
                    </a:cxnLst>
                    <a:rect l="0" t="0" r="r" b="b"/>
                    <a:pathLst>
                      <a:path w="645" h="645">
                        <a:moveTo>
                          <a:pt x="0" y="0"/>
                        </a:moveTo>
                        <a:lnTo>
                          <a:pt x="0" y="645"/>
                        </a:lnTo>
                        <a:lnTo>
                          <a:pt x="645" y="645"/>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73" name="Line 85"/>
                  <p:cNvSpPr>
                    <a:spLocks noChangeShapeType="1"/>
                  </p:cNvSpPr>
                  <p:nvPr/>
                </p:nvSpPr>
                <p:spPr bwMode="auto">
                  <a:xfrm>
                    <a:off x="2491" y="5767"/>
                    <a:ext cx="6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74" name="Group 86"/>
                <p:cNvGrpSpPr>
                  <a:grpSpLocks/>
                </p:cNvGrpSpPr>
                <p:nvPr/>
              </p:nvGrpSpPr>
              <p:grpSpPr bwMode="auto">
                <a:xfrm>
                  <a:off x="4082" y="3333"/>
                  <a:ext cx="650" cy="21"/>
                  <a:chOff x="2105" y="5995"/>
                  <a:chExt cx="2529" cy="83"/>
                </a:xfrm>
              </p:grpSpPr>
              <p:grpSp>
                <p:nvGrpSpPr>
                  <p:cNvPr id="677975" name="Group 87"/>
                  <p:cNvGrpSpPr>
                    <a:grpSpLocks/>
                  </p:cNvGrpSpPr>
                  <p:nvPr/>
                </p:nvGrpSpPr>
                <p:grpSpPr bwMode="auto">
                  <a:xfrm>
                    <a:off x="2105" y="5995"/>
                    <a:ext cx="1269" cy="83"/>
                    <a:chOff x="5180" y="7457"/>
                    <a:chExt cx="1269" cy="83"/>
                  </a:xfrm>
                </p:grpSpPr>
                <p:grpSp>
                  <p:nvGrpSpPr>
                    <p:cNvPr id="677976" name="Group 88"/>
                    <p:cNvGrpSpPr>
                      <a:grpSpLocks/>
                    </p:cNvGrpSpPr>
                    <p:nvPr/>
                  </p:nvGrpSpPr>
                  <p:grpSpPr bwMode="auto">
                    <a:xfrm>
                      <a:off x="5180" y="7457"/>
                      <a:ext cx="423" cy="83"/>
                      <a:chOff x="5180" y="7457"/>
                      <a:chExt cx="423" cy="83"/>
                    </a:xfrm>
                  </p:grpSpPr>
                  <p:sp>
                    <p:nvSpPr>
                      <p:cNvPr id="677977" name="Arc 89"/>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78" name="Arc 90"/>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79" name="Group 91"/>
                    <p:cNvGrpSpPr>
                      <a:grpSpLocks/>
                    </p:cNvGrpSpPr>
                    <p:nvPr/>
                  </p:nvGrpSpPr>
                  <p:grpSpPr bwMode="auto">
                    <a:xfrm>
                      <a:off x="5603" y="7457"/>
                      <a:ext cx="423" cy="83"/>
                      <a:chOff x="5180" y="7457"/>
                      <a:chExt cx="423" cy="83"/>
                    </a:xfrm>
                  </p:grpSpPr>
                  <p:sp>
                    <p:nvSpPr>
                      <p:cNvPr id="677980" name="Arc 92"/>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81" name="Arc 93"/>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82" name="Group 94"/>
                    <p:cNvGrpSpPr>
                      <a:grpSpLocks/>
                    </p:cNvGrpSpPr>
                    <p:nvPr/>
                  </p:nvGrpSpPr>
                  <p:grpSpPr bwMode="auto">
                    <a:xfrm>
                      <a:off x="6026" y="7457"/>
                      <a:ext cx="423" cy="83"/>
                      <a:chOff x="5180" y="7457"/>
                      <a:chExt cx="423" cy="83"/>
                    </a:xfrm>
                  </p:grpSpPr>
                  <p:sp>
                    <p:nvSpPr>
                      <p:cNvPr id="677983" name="Arc 95"/>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84" name="Arc 96"/>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nvGrpSpPr>
                  <p:cNvPr id="677985" name="Group 97"/>
                  <p:cNvGrpSpPr>
                    <a:grpSpLocks/>
                  </p:cNvGrpSpPr>
                  <p:nvPr/>
                </p:nvGrpSpPr>
                <p:grpSpPr bwMode="auto">
                  <a:xfrm>
                    <a:off x="3365" y="5995"/>
                    <a:ext cx="1269" cy="83"/>
                    <a:chOff x="5180" y="7457"/>
                    <a:chExt cx="1269" cy="83"/>
                  </a:xfrm>
                </p:grpSpPr>
                <p:grpSp>
                  <p:nvGrpSpPr>
                    <p:cNvPr id="677986" name="Group 98"/>
                    <p:cNvGrpSpPr>
                      <a:grpSpLocks/>
                    </p:cNvGrpSpPr>
                    <p:nvPr/>
                  </p:nvGrpSpPr>
                  <p:grpSpPr bwMode="auto">
                    <a:xfrm>
                      <a:off x="5180" y="7457"/>
                      <a:ext cx="423" cy="83"/>
                      <a:chOff x="5180" y="7457"/>
                      <a:chExt cx="423" cy="83"/>
                    </a:xfrm>
                  </p:grpSpPr>
                  <p:sp>
                    <p:nvSpPr>
                      <p:cNvPr id="677987" name="Arc 99"/>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88" name="Arc 100"/>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89" name="Group 101"/>
                    <p:cNvGrpSpPr>
                      <a:grpSpLocks/>
                    </p:cNvGrpSpPr>
                    <p:nvPr/>
                  </p:nvGrpSpPr>
                  <p:grpSpPr bwMode="auto">
                    <a:xfrm>
                      <a:off x="5603" y="7457"/>
                      <a:ext cx="423" cy="83"/>
                      <a:chOff x="5180" y="7457"/>
                      <a:chExt cx="423" cy="83"/>
                    </a:xfrm>
                  </p:grpSpPr>
                  <p:sp>
                    <p:nvSpPr>
                      <p:cNvPr id="677990" name="Arc 102"/>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91" name="Arc 103"/>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92" name="Group 104"/>
                    <p:cNvGrpSpPr>
                      <a:grpSpLocks/>
                    </p:cNvGrpSpPr>
                    <p:nvPr/>
                  </p:nvGrpSpPr>
                  <p:grpSpPr bwMode="auto">
                    <a:xfrm>
                      <a:off x="6026" y="7457"/>
                      <a:ext cx="423" cy="83"/>
                      <a:chOff x="5180" y="7457"/>
                      <a:chExt cx="423" cy="83"/>
                    </a:xfrm>
                  </p:grpSpPr>
                  <p:sp>
                    <p:nvSpPr>
                      <p:cNvPr id="677993" name="Arc 105"/>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94" name="Arc 106"/>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grpSp>
              <p:nvGrpSpPr>
                <p:cNvPr id="677995" name="Group 107"/>
                <p:cNvGrpSpPr>
                  <a:grpSpLocks/>
                </p:cNvGrpSpPr>
                <p:nvPr/>
              </p:nvGrpSpPr>
              <p:grpSpPr bwMode="auto">
                <a:xfrm>
                  <a:off x="5434" y="2972"/>
                  <a:ext cx="784" cy="739"/>
                  <a:chOff x="8075" y="4623"/>
                  <a:chExt cx="3090" cy="2906"/>
                </a:xfrm>
              </p:grpSpPr>
              <p:sp>
                <p:nvSpPr>
                  <p:cNvPr id="677996" name="Freeform 108"/>
                  <p:cNvSpPr>
                    <a:spLocks/>
                  </p:cNvSpPr>
                  <p:nvPr/>
                </p:nvSpPr>
                <p:spPr bwMode="auto">
                  <a:xfrm>
                    <a:off x="8075" y="4623"/>
                    <a:ext cx="3090" cy="2906"/>
                  </a:xfrm>
                  <a:custGeom>
                    <a:avLst/>
                    <a:gdLst>
                      <a:gd name="T0" fmla="*/ 0 w 3090"/>
                      <a:gd name="T1" fmla="*/ 3030 h 3030"/>
                      <a:gd name="T2" fmla="*/ 600 w 3090"/>
                      <a:gd name="T3" fmla="*/ 3030 h 3030"/>
                      <a:gd name="T4" fmla="*/ 3090 w 3090"/>
                      <a:gd name="T5" fmla="*/ 3030 h 3030"/>
                      <a:gd name="T6" fmla="*/ 3090 w 3090"/>
                      <a:gd name="T7" fmla="*/ 0 h 3030"/>
                    </a:gdLst>
                    <a:ahLst/>
                    <a:cxnLst>
                      <a:cxn ang="0">
                        <a:pos x="T0" y="T1"/>
                      </a:cxn>
                      <a:cxn ang="0">
                        <a:pos x="T2" y="T3"/>
                      </a:cxn>
                      <a:cxn ang="0">
                        <a:pos x="T4" y="T5"/>
                      </a:cxn>
                      <a:cxn ang="0">
                        <a:pos x="T6" y="T7"/>
                      </a:cxn>
                    </a:cxnLst>
                    <a:rect l="0" t="0" r="r" b="b"/>
                    <a:pathLst>
                      <a:path w="3090" h="3030">
                        <a:moveTo>
                          <a:pt x="0" y="3030"/>
                        </a:moveTo>
                        <a:lnTo>
                          <a:pt x="600" y="3030"/>
                        </a:lnTo>
                        <a:lnTo>
                          <a:pt x="3090" y="3030"/>
                        </a:lnTo>
                        <a:lnTo>
                          <a:pt x="309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7997" name="Freeform 109"/>
                  <p:cNvSpPr>
                    <a:spLocks/>
                  </p:cNvSpPr>
                  <p:nvPr/>
                </p:nvSpPr>
                <p:spPr bwMode="auto">
                  <a:xfrm>
                    <a:off x="8075" y="4623"/>
                    <a:ext cx="780" cy="2745"/>
                  </a:xfrm>
                  <a:custGeom>
                    <a:avLst/>
                    <a:gdLst>
                      <a:gd name="T0" fmla="*/ 0 w 780"/>
                      <a:gd name="T1" fmla="*/ 2745 h 2745"/>
                      <a:gd name="T2" fmla="*/ 780 w 780"/>
                      <a:gd name="T3" fmla="*/ 2745 h 2745"/>
                      <a:gd name="T4" fmla="*/ 780 w 780"/>
                      <a:gd name="T5" fmla="*/ 0 h 2745"/>
                    </a:gdLst>
                    <a:ahLst/>
                    <a:cxnLst>
                      <a:cxn ang="0">
                        <a:pos x="T0" y="T1"/>
                      </a:cxn>
                      <a:cxn ang="0">
                        <a:pos x="T2" y="T3"/>
                      </a:cxn>
                      <a:cxn ang="0">
                        <a:pos x="T4" y="T5"/>
                      </a:cxn>
                    </a:cxnLst>
                    <a:rect l="0" t="0" r="r" b="b"/>
                    <a:pathLst>
                      <a:path w="780" h="2745">
                        <a:moveTo>
                          <a:pt x="0" y="2745"/>
                        </a:moveTo>
                        <a:lnTo>
                          <a:pt x="780" y="2745"/>
                        </a:lnTo>
                        <a:lnTo>
                          <a:pt x="78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7998" name="Group 110"/>
                <p:cNvGrpSpPr>
                  <a:grpSpLocks/>
                </p:cNvGrpSpPr>
                <p:nvPr/>
              </p:nvGrpSpPr>
              <p:grpSpPr bwMode="auto">
                <a:xfrm>
                  <a:off x="5635" y="3332"/>
                  <a:ext cx="581" cy="22"/>
                  <a:chOff x="7379" y="5912"/>
                  <a:chExt cx="2106" cy="83"/>
                </a:xfrm>
              </p:grpSpPr>
              <p:grpSp>
                <p:nvGrpSpPr>
                  <p:cNvPr id="677999" name="Group 111"/>
                  <p:cNvGrpSpPr>
                    <a:grpSpLocks/>
                  </p:cNvGrpSpPr>
                  <p:nvPr/>
                </p:nvGrpSpPr>
                <p:grpSpPr bwMode="auto">
                  <a:xfrm>
                    <a:off x="7379" y="5912"/>
                    <a:ext cx="1269" cy="83"/>
                    <a:chOff x="5180" y="7457"/>
                    <a:chExt cx="1269" cy="83"/>
                  </a:xfrm>
                </p:grpSpPr>
                <p:grpSp>
                  <p:nvGrpSpPr>
                    <p:cNvPr id="678000" name="Group 112"/>
                    <p:cNvGrpSpPr>
                      <a:grpSpLocks/>
                    </p:cNvGrpSpPr>
                    <p:nvPr/>
                  </p:nvGrpSpPr>
                  <p:grpSpPr bwMode="auto">
                    <a:xfrm>
                      <a:off x="5180" y="7457"/>
                      <a:ext cx="423" cy="83"/>
                      <a:chOff x="5180" y="7457"/>
                      <a:chExt cx="423" cy="83"/>
                    </a:xfrm>
                  </p:grpSpPr>
                  <p:sp>
                    <p:nvSpPr>
                      <p:cNvPr id="678001" name="Arc 113"/>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02" name="Arc 114"/>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03" name="Group 115"/>
                    <p:cNvGrpSpPr>
                      <a:grpSpLocks/>
                    </p:cNvGrpSpPr>
                    <p:nvPr/>
                  </p:nvGrpSpPr>
                  <p:grpSpPr bwMode="auto">
                    <a:xfrm>
                      <a:off x="5603" y="7457"/>
                      <a:ext cx="423" cy="83"/>
                      <a:chOff x="5180" y="7457"/>
                      <a:chExt cx="423" cy="83"/>
                    </a:xfrm>
                  </p:grpSpPr>
                  <p:sp>
                    <p:nvSpPr>
                      <p:cNvPr id="678004" name="Arc 116"/>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05" name="Arc 117"/>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06" name="Group 118"/>
                    <p:cNvGrpSpPr>
                      <a:grpSpLocks/>
                    </p:cNvGrpSpPr>
                    <p:nvPr/>
                  </p:nvGrpSpPr>
                  <p:grpSpPr bwMode="auto">
                    <a:xfrm>
                      <a:off x="6026" y="7457"/>
                      <a:ext cx="423" cy="83"/>
                      <a:chOff x="5180" y="7457"/>
                      <a:chExt cx="423" cy="83"/>
                    </a:xfrm>
                  </p:grpSpPr>
                  <p:sp>
                    <p:nvSpPr>
                      <p:cNvPr id="678007" name="Arc 119"/>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08" name="Arc 120"/>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nvGrpSpPr>
                  <p:cNvPr id="678009" name="Group 121"/>
                  <p:cNvGrpSpPr>
                    <a:grpSpLocks/>
                  </p:cNvGrpSpPr>
                  <p:nvPr/>
                </p:nvGrpSpPr>
                <p:grpSpPr bwMode="auto">
                  <a:xfrm>
                    <a:off x="8639" y="5912"/>
                    <a:ext cx="423" cy="83"/>
                    <a:chOff x="5180" y="7457"/>
                    <a:chExt cx="423" cy="83"/>
                  </a:xfrm>
                </p:grpSpPr>
                <p:sp>
                  <p:nvSpPr>
                    <p:cNvPr id="678010" name="Arc 122"/>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1" name="Arc 123"/>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12" name="Group 124"/>
                  <p:cNvGrpSpPr>
                    <a:grpSpLocks/>
                  </p:cNvGrpSpPr>
                  <p:nvPr/>
                </p:nvGrpSpPr>
                <p:grpSpPr bwMode="auto">
                  <a:xfrm>
                    <a:off x="9062" y="5912"/>
                    <a:ext cx="423" cy="83"/>
                    <a:chOff x="5180" y="7457"/>
                    <a:chExt cx="423" cy="83"/>
                  </a:xfrm>
                </p:grpSpPr>
                <p:sp>
                  <p:nvSpPr>
                    <p:cNvPr id="678013" name="Arc 125"/>
                    <p:cNvSpPr>
                      <a:spLocks/>
                    </p:cNvSpPr>
                    <p:nvPr/>
                  </p:nvSpPr>
                  <p:spPr bwMode="auto">
                    <a:xfrm rot="-10800000">
                      <a:off x="5180"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4" name="Arc 126"/>
                    <p:cNvSpPr>
                      <a:spLocks/>
                    </p:cNvSpPr>
                    <p:nvPr/>
                  </p:nvSpPr>
                  <p:spPr bwMode="auto">
                    <a:xfrm rot="10800000" flipH="1">
                      <a:off x="5396" y="7457"/>
                      <a:ext cx="207" cy="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grpSp>
              <p:nvGrpSpPr>
                <p:cNvPr id="678015" name="Group 127"/>
                <p:cNvGrpSpPr>
                  <a:grpSpLocks/>
                </p:cNvGrpSpPr>
                <p:nvPr/>
              </p:nvGrpSpPr>
              <p:grpSpPr bwMode="auto">
                <a:xfrm>
                  <a:off x="4583" y="3021"/>
                  <a:ext cx="852" cy="671"/>
                  <a:chOff x="4092" y="4816"/>
                  <a:chExt cx="3356" cy="2638"/>
                </a:xfrm>
              </p:grpSpPr>
              <p:sp>
                <p:nvSpPr>
                  <p:cNvPr id="678016" name="Arc 128"/>
                  <p:cNvSpPr>
                    <a:spLocks/>
                  </p:cNvSpPr>
                  <p:nvPr/>
                </p:nvSpPr>
                <p:spPr bwMode="auto">
                  <a:xfrm flipH="1" flipV="1">
                    <a:off x="6508" y="5664"/>
                    <a:ext cx="940" cy="17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7" name="Arc 129"/>
                  <p:cNvSpPr>
                    <a:spLocks/>
                  </p:cNvSpPr>
                  <p:nvPr/>
                </p:nvSpPr>
                <p:spPr bwMode="auto">
                  <a:xfrm rot="5400000" flipH="1" flipV="1">
                    <a:off x="4577" y="4752"/>
                    <a:ext cx="870" cy="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8" name="Arc 130"/>
                  <p:cNvSpPr>
                    <a:spLocks/>
                  </p:cNvSpPr>
                  <p:nvPr/>
                </p:nvSpPr>
                <p:spPr bwMode="auto">
                  <a:xfrm flipV="1">
                    <a:off x="4092" y="5680"/>
                    <a:ext cx="419" cy="6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19" name="Arc 131"/>
                  <p:cNvSpPr>
                    <a:spLocks/>
                  </p:cNvSpPr>
                  <p:nvPr/>
                </p:nvSpPr>
                <p:spPr bwMode="auto">
                  <a:xfrm rot="16200000" flipV="1">
                    <a:off x="5573" y="4751"/>
                    <a:ext cx="870" cy="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grpSp>
              <p:nvGrpSpPr>
                <p:cNvPr id="678020" name="Group 132"/>
                <p:cNvGrpSpPr>
                  <a:grpSpLocks/>
                </p:cNvGrpSpPr>
                <p:nvPr/>
              </p:nvGrpSpPr>
              <p:grpSpPr bwMode="auto">
                <a:xfrm>
                  <a:off x="4360" y="3437"/>
                  <a:ext cx="119" cy="37"/>
                  <a:chOff x="3213" y="6453"/>
                  <a:chExt cx="470" cy="143"/>
                </a:xfrm>
              </p:grpSpPr>
              <p:sp>
                <p:nvSpPr>
                  <p:cNvPr id="678021" name="Oval 133"/>
                  <p:cNvSpPr>
                    <a:spLocks noChangeArrowheads="1"/>
                  </p:cNvSpPr>
                  <p:nvPr/>
                </p:nvSpPr>
                <p:spPr bwMode="auto">
                  <a:xfrm>
                    <a:off x="3213" y="6469"/>
                    <a:ext cx="372" cy="113"/>
                  </a:xfrm>
                  <a:prstGeom prst="ellipse">
                    <a:avLst/>
                  </a:prstGeom>
                  <a:solidFill>
                    <a:srgbClr val="FFFFFF"/>
                  </a:solidFill>
                  <a:ln w="9525">
                    <a:solidFill>
                      <a:schemeClr val="tx1"/>
                    </a:solidFill>
                    <a:round/>
                    <a:headEnd/>
                    <a:tailEnd/>
                  </a:ln>
                </p:spPr>
                <p:txBody>
                  <a:bodyPr/>
                  <a:lstStyle/>
                  <a:p>
                    <a:pPr eaLnBrk="0" fontAlgn="base" hangingPunct="0">
                      <a:spcBef>
                        <a:spcPct val="0"/>
                      </a:spcBef>
                      <a:spcAft>
                        <a:spcPct val="0"/>
                      </a:spcAft>
                    </a:pPr>
                    <a:endParaRPr lang="en-US" sz="2133" b="1">
                      <a:solidFill>
                        <a:srgbClr val="FFFFFF"/>
                      </a:solidFill>
                    </a:endParaRPr>
                  </a:p>
                </p:txBody>
              </p:sp>
              <p:sp>
                <p:nvSpPr>
                  <p:cNvPr id="678022" name="Oval 134"/>
                  <p:cNvSpPr>
                    <a:spLocks noChangeArrowheads="1"/>
                  </p:cNvSpPr>
                  <p:nvPr/>
                </p:nvSpPr>
                <p:spPr bwMode="auto">
                  <a:xfrm>
                    <a:off x="3261" y="6477"/>
                    <a:ext cx="71" cy="71"/>
                  </a:xfrm>
                  <a:prstGeom prst="ellipse">
                    <a:avLst/>
                  </a:prstGeom>
                  <a:solidFill>
                    <a:srgbClr val="000000"/>
                  </a:solidFill>
                  <a:ln w="9525">
                    <a:solidFill>
                      <a:schemeClr val="tx1"/>
                    </a:solidFill>
                    <a:round/>
                    <a:headEnd/>
                    <a:tailEnd/>
                  </a:ln>
                </p:spPr>
                <p:txBody>
                  <a:bodyPr/>
                  <a:lstStyle/>
                  <a:p>
                    <a:pPr eaLnBrk="0" fontAlgn="base" hangingPunct="0">
                      <a:spcBef>
                        <a:spcPct val="0"/>
                      </a:spcBef>
                      <a:spcAft>
                        <a:spcPct val="0"/>
                      </a:spcAft>
                    </a:pPr>
                    <a:endParaRPr lang="en-US" sz="2133" b="1">
                      <a:solidFill>
                        <a:srgbClr val="FFFFFF"/>
                      </a:solidFill>
                    </a:endParaRPr>
                  </a:p>
                </p:txBody>
              </p:sp>
              <p:sp>
                <p:nvSpPr>
                  <p:cNvPr id="678023" name="AutoShape 135"/>
                  <p:cNvSpPr>
                    <a:spLocks noChangeArrowheads="1"/>
                  </p:cNvSpPr>
                  <p:nvPr/>
                </p:nvSpPr>
                <p:spPr bwMode="auto">
                  <a:xfrm>
                    <a:off x="3540" y="6453"/>
                    <a:ext cx="143" cy="143"/>
                  </a:xfrm>
                  <a:prstGeom prst="moon">
                    <a:avLst>
                      <a:gd name="adj" fmla="val 50000"/>
                    </a:avLst>
                  </a:prstGeom>
                  <a:solidFill>
                    <a:srgbClr val="FFFFFF"/>
                  </a:solidFill>
                  <a:ln w="9525">
                    <a:solidFill>
                      <a:schemeClr val="tx1"/>
                    </a:solidFill>
                    <a:miter lim="800000"/>
                    <a:headEnd/>
                    <a:tailEnd/>
                  </a:ln>
                </p:spPr>
                <p:txBody>
                  <a:bodyPr/>
                  <a:lstStyle/>
                  <a:p>
                    <a:pPr eaLnBrk="0" fontAlgn="base" hangingPunct="0">
                      <a:spcBef>
                        <a:spcPct val="0"/>
                      </a:spcBef>
                      <a:spcAft>
                        <a:spcPct val="0"/>
                      </a:spcAft>
                    </a:pPr>
                    <a:endParaRPr lang="en-US" sz="2133" b="1">
                      <a:solidFill>
                        <a:srgbClr val="FFFFFF"/>
                      </a:solidFill>
                    </a:endParaRPr>
                  </a:p>
                </p:txBody>
              </p:sp>
            </p:grpSp>
            <p:sp>
              <p:nvSpPr>
                <p:cNvPr id="678024" name="Oval 136"/>
                <p:cNvSpPr>
                  <a:spLocks noChangeArrowheads="1"/>
                </p:cNvSpPr>
                <p:nvPr/>
              </p:nvSpPr>
              <p:spPr bwMode="auto">
                <a:xfrm>
                  <a:off x="5801" y="3453"/>
                  <a:ext cx="20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25" name="Oval 137"/>
                <p:cNvSpPr>
                  <a:spLocks noChangeArrowheads="1"/>
                </p:cNvSpPr>
                <p:nvPr/>
              </p:nvSpPr>
              <p:spPr bwMode="auto">
                <a:xfrm>
                  <a:off x="5836" y="3487"/>
                  <a:ext cx="133" cy="13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26" name="Arc 138"/>
                <p:cNvSpPr>
                  <a:spLocks/>
                </p:cNvSpPr>
                <p:nvPr/>
              </p:nvSpPr>
              <p:spPr bwMode="auto">
                <a:xfrm flipH="1" flipV="1">
                  <a:off x="5833" y="3118"/>
                  <a:ext cx="68" cy="3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oval" w="sm" len="sm"/>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27" name="Arc 139"/>
                <p:cNvSpPr>
                  <a:spLocks/>
                </p:cNvSpPr>
                <p:nvPr/>
              </p:nvSpPr>
              <p:spPr bwMode="auto">
                <a:xfrm flipH="1" flipV="1">
                  <a:off x="5876" y="3118"/>
                  <a:ext cx="68" cy="3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oval" w="sm" len="sm"/>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133" b="1">
                    <a:solidFill>
                      <a:srgbClr val="FFFFFF"/>
                    </a:solidFill>
                  </a:endParaRPr>
                </a:p>
              </p:txBody>
            </p:sp>
          </p:grpSp>
          <p:sp>
            <p:nvSpPr>
              <p:cNvPr id="678028" name="Text Box 140"/>
              <p:cNvSpPr txBox="1">
                <a:spLocks noChangeArrowheads="1"/>
              </p:cNvSpPr>
              <p:nvPr/>
            </p:nvSpPr>
            <p:spPr bwMode="auto">
              <a:xfrm>
                <a:off x="4170" y="3536"/>
                <a:ext cx="8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r>
                  <a:rPr lang="en-US" altLang="en-US" sz="800">
                    <a:solidFill>
                      <a:srgbClr val="FFFFFF"/>
                    </a:solidFill>
                    <a:latin typeface="Arial Unicode MS" panose="020B0604020202020204" pitchFamily="34" charset="-128"/>
                  </a:rPr>
                  <a:t>Glass bottom dish</a:t>
                </a:r>
                <a:endParaRPr lang="en-US" altLang="en-US" sz="2133" b="1">
                  <a:solidFill>
                    <a:srgbClr val="FFFFFF"/>
                  </a:solidFill>
                  <a:latin typeface="Arial Unicode MS" panose="020B0604020202020204" pitchFamily="34" charset="-128"/>
                </a:endParaRPr>
              </a:p>
            </p:txBody>
          </p:sp>
          <p:sp>
            <p:nvSpPr>
              <p:cNvPr id="678029" name="Text Box 141"/>
              <p:cNvSpPr txBox="1">
                <a:spLocks noChangeArrowheads="1"/>
              </p:cNvSpPr>
              <p:nvPr/>
            </p:nvSpPr>
            <p:spPr bwMode="auto">
              <a:xfrm>
                <a:off x="5658" y="2986"/>
                <a:ext cx="48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r>
                  <a:rPr lang="en-US" altLang="en-US" sz="800">
                    <a:solidFill>
                      <a:srgbClr val="FFFFFF"/>
                    </a:solidFill>
                    <a:latin typeface="Arial Unicode MS" panose="020B0604020202020204" pitchFamily="34" charset="-128"/>
                  </a:rPr>
                  <a:t>Speaker</a:t>
                </a:r>
                <a:endParaRPr lang="en-US" altLang="en-US" sz="2133" b="1">
                  <a:solidFill>
                    <a:srgbClr val="FFFFFF"/>
                  </a:solidFill>
                  <a:latin typeface="Arial Unicode MS" panose="020B0604020202020204" pitchFamily="34" charset="-128"/>
                </a:endParaRPr>
              </a:p>
            </p:txBody>
          </p:sp>
          <p:sp>
            <p:nvSpPr>
              <p:cNvPr id="678030" name="Text Box 142"/>
              <p:cNvSpPr txBox="1">
                <a:spLocks noChangeArrowheads="1"/>
              </p:cNvSpPr>
              <p:nvPr/>
            </p:nvSpPr>
            <p:spPr bwMode="auto">
              <a:xfrm>
                <a:off x="4116" y="3133"/>
                <a:ext cx="48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r>
                  <a:rPr lang="en-US" altLang="en-US" sz="800">
                    <a:solidFill>
                      <a:srgbClr val="FFFFFF"/>
                    </a:solidFill>
                    <a:latin typeface="Arial Unicode MS" panose="020B0604020202020204" pitchFamily="34" charset="-128"/>
                  </a:rPr>
                  <a:t>Specimen</a:t>
                </a:r>
                <a:endParaRPr lang="en-US" altLang="en-US" sz="2133" b="1">
                  <a:solidFill>
                    <a:srgbClr val="FFFFFF"/>
                  </a:solidFill>
                  <a:latin typeface="Arial Unicode MS" panose="020B0604020202020204" pitchFamily="34" charset="-128"/>
                </a:endParaRPr>
              </a:p>
            </p:txBody>
          </p:sp>
          <p:sp>
            <p:nvSpPr>
              <p:cNvPr id="678031" name="Line 143"/>
              <p:cNvSpPr>
                <a:spLocks noChangeShapeType="1"/>
              </p:cNvSpPr>
              <p:nvPr/>
            </p:nvSpPr>
            <p:spPr bwMode="auto">
              <a:xfrm flipH="1" flipV="1">
                <a:off x="4648" y="3477"/>
                <a:ext cx="63" cy="9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32" name="Line 144"/>
              <p:cNvSpPr>
                <a:spLocks noChangeShapeType="1"/>
              </p:cNvSpPr>
              <p:nvPr/>
            </p:nvSpPr>
            <p:spPr bwMode="auto">
              <a:xfrm>
                <a:off x="4347" y="3264"/>
                <a:ext cx="59" cy="15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33" name="Text Box 145"/>
              <p:cNvSpPr txBox="1">
                <a:spLocks noChangeArrowheads="1"/>
              </p:cNvSpPr>
              <p:nvPr/>
            </p:nvSpPr>
            <p:spPr bwMode="auto">
              <a:xfrm>
                <a:off x="5237" y="3079"/>
                <a:ext cx="36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0" fontAlgn="base" hangingPunct="0">
                  <a:spcBef>
                    <a:spcPct val="0"/>
                  </a:spcBef>
                  <a:spcAft>
                    <a:spcPct val="0"/>
                  </a:spcAft>
                </a:pPr>
                <a:r>
                  <a:rPr lang="en-US" altLang="en-US" sz="800">
                    <a:solidFill>
                      <a:srgbClr val="FFFFFF"/>
                    </a:solidFill>
                    <a:latin typeface="Arial Unicode MS" panose="020B0604020202020204" pitchFamily="34" charset="-128"/>
                  </a:rPr>
                  <a:t>Water-filled tube</a:t>
                </a:r>
                <a:endParaRPr lang="en-US" altLang="en-US" sz="2133" b="1">
                  <a:solidFill>
                    <a:srgbClr val="FFFFFF"/>
                  </a:solidFill>
                  <a:latin typeface="Arial Unicode MS" panose="020B0604020202020204" pitchFamily="34" charset="-128"/>
                </a:endParaRPr>
              </a:p>
            </p:txBody>
          </p:sp>
          <p:sp>
            <p:nvSpPr>
              <p:cNvPr id="678034" name="Line 146"/>
              <p:cNvSpPr>
                <a:spLocks noChangeShapeType="1"/>
              </p:cNvSpPr>
              <p:nvPr/>
            </p:nvSpPr>
            <p:spPr bwMode="auto">
              <a:xfrm flipH="1">
                <a:off x="5235" y="3220"/>
                <a:ext cx="84" cy="84"/>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133" b="1">
                  <a:solidFill>
                    <a:srgbClr val="FFFFFF"/>
                  </a:solidFill>
                </a:endParaRPr>
              </a:p>
            </p:txBody>
          </p:sp>
          <p:sp>
            <p:nvSpPr>
              <p:cNvPr id="678035" name="Text Box 147"/>
              <p:cNvSpPr txBox="1">
                <a:spLocks noChangeArrowheads="1"/>
              </p:cNvSpPr>
              <p:nvPr/>
            </p:nvSpPr>
            <p:spPr bwMode="auto">
              <a:xfrm>
                <a:off x="4060" y="2712"/>
                <a:ext cx="2173"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fontAlgn="base" hangingPunct="0">
                  <a:spcBef>
                    <a:spcPct val="0"/>
                  </a:spcBef>
                  <a:spcAft>
                    <a:spcPct val="0"/>
                  </a:spcAft>
                </a:pPr>
                <a:endParaRPr lang="en-US" altLang="en-US" sz="2133" b="1">
                  <a:solidFill>
                    <a:srgbClr val="FFFFFF"/>
                  </a:solidFill>
                  <a:latin typeface="Arial Unicode MS" panose="020B0604020202020204" pitchFamily="34" charset="-128"/>
                </a:endParaRPr>
              </a:p>
            </p:txBody>
          </p:sp>
        </p:grpSp>
      </p:grpSp>
    </p:spTree>
    <p:extLst>
      <p:ext uri="{BB962C8B-B14F-4D97-AF65-F5344CB8AC3E}">
        <p14:creationId xmlns:p14="http://schemas.microsoft.com/office/powerpoint/2010/main" val="2314823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73797" name="Picture 5" descr="2DIC63x1_DIC63x3_DICsaccule100x6_CristAntL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689" y="381000"/>
            <a:ext cx="6824133" cy="6146800"/>
          </a:xfrm>
          <a:prstGeom prst="rect">
            <a:avLst/>
          </a:prstGeom>
          <a:noFill/>
          <a:extLst>
            <a:ext uri="{909E8E84-426E-40DD-AFC4-6F175D3DCCD1}">
              <a14:hiddenFill xmlns:a14="http://schemas.microsoft.com/office/drawing/2010/main">
                <a:solidFill>
                  <a:srgbClr val="FFFFFF"/>
                </a:solidFill>
              </a14:hiddenFill>
            </a:ext>
          </a:extLst>
        </p:spPr>
      </p:pic>
      <p:pic>
        <p:nvPicPr>
          <p:cNvPr id="673798" name="Picture 6" descr="2DIC63x1_DIC63x3_DICsaccule100x6_CristAntLat"/>
          <p:cNvPicPr>
            <a:picLocks noChangeAspect="1" noChangeArrowheads="1"/>
          </p:cNvPicPr>
          <p:nvPr/>
        </p:nvPicPr>
        <p:blipFill>
          <a:blip r:embed="rId2">
            <a:extLst>
              <a:ext uri="{28A0092B-C50C-407E-A947-70E740481C1C}">
                <a14:useLocalDpi xmlns:a14="http://schemas.microsoft.com/office/drawing/2010/main" val="0"/>
              </a:ext>
            </a:extLst>
          </a:blip>
          <a:srcRect r="50412" b="67465"/>
          <a:stretch>
            <a:fillRect/>
          </a:stretch>
        </p:blipFill>
        <p:spPr bwMode="auto">
          <a:xfrm>
            <a:off x="0" y="715434"/>
            <a:ext cx="9144000" cy="540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08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3798"/>
                                        </p:tgtEl>
                                        <p:attrNameLst>
                                          <p:attrName>style.visibility</p:attrName>
                                        </p:attrNameLst>
                                      </p:cBhvr>
                                      <p:to>
                                        <p:strVal val="visible"/>
                                      </p:to>
                                    </p:set>
                                    <p:animEffect transition="in" filter="fade">
                                      <p:cBhvr>
                                        <p:cTn id="7" dur="500"/>
                                        <p:tgtEl>
                                          <p:spTgt spid="67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673798"/>
                                        </p:tgtEl>
                                      </p:cBhvr>
                                    </p:animEffect>
                                    <p:set>
                                      <p:cBhvr>
                                        <p:cTn id="12" dur="1" fill="hold">
                                          <p:stCondLst>
                                            <p:cond delay="499"/>
                                          </p:stCondLst>
                                        </p:cTn>
                                        <p:tgtEl>
                                          <p:spTgt spid="6737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8.xml><?xml version="1.0" encoding="utf-8"?>
<a:theme xmlns:a="http://schemas.openxmlformats.org/drawingml/2006/main" name="3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3137</TotalTime>
  <Words>3298</Words>
  <Application>Microsoft Office PowerPoint</Application>
  <PresentationFormat>On-screen Show (4:3)</PresentationFormat>
  <Paragraphs>467</Paragraphs>
  <Slides>58</Slides>
  <Notes>23</Notes>
  <HiddenSlides>0</HiddenSlides>
  <MMClips>1</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58</vt:i4>
      </vt:variant>
    </vt:vector>
  </HeadingPairs>
  <TitlesOfParts>
    <vt:vector size="74" baseType="lpstr">
      <vt:lpstr>Arial Unicode MS</vt:lpstr>
      <vt:lpstr>ＭＳ Ｐゴシック</vt:lpstr>
      <vt:lpstr>Arial</vt:lpstr>
      <vt:lpstr>Calibri</vt:lpstr>
      <vt:lpstr>Calibri Light</vt:lpstr>
      <vt:lpstr>Comic Sans MS</vt:lpstr>
      <vt:lpstr>Symbol</vt:lpstr>
      <vt:lpstr>Office Theme</vt:lpstr>
      <vt:lpstr>1_Office Theme</vt:lpstr>
      <vt:lpstr>2_Office Theme</vt:lpstr>
      <vt:lpstr>1_Blank Presentation</vt:lpstr>
      <vt:lpstr>3_Office Theme</vt:lpstr>
      <vt:lpstr>2_Blank Presentation</vt:lpstr>
      <vt:lpstr>4_Office Theme</vt:lpstr>
      <vt:lpstr>3_Blank Presentation</vt:lpstr>
      <vt:lpstr>Picture</vt:lpstr>
      <vt:lpstr>Biology 177: Principles of Modern Microscopy</vt:lpstr>
      <vt:lpstr>Lecture 6: Fluorescence Microscopy</vt:lpstr>
      <vt:lpstr>Detectors for microscopy</vt:lpstr>
      <vt:lpstr>Questions about last lecture?</vt:lpstr>
      <vt:lpstr>Let’s look at an actual example</vt:lpstr>
      <vt:lpstr>High speed cameras</vt:lpstr>
      <vt:lpstr>Nyquist criterion</vt:lpstr>
      <vt:lpstr>Visualizing Hearing In Vivo</vt:lpstr>
      <vt:lpstr>PowerPoint Presentation</vt:lpstr>
      <vt:lpstr>Temporal Resolution: Ultra High-Speed Video </vt:lpstr>
      <vt:lpstr>6000 fps movie played at 30 fps</vt:lpstr>
      <vt:lpstr>Photomultiplier Tube (PMT)</vt:lpstr>
      <vt:lpstr>Photomultiplier Tube (PMT)</vt:lpstr>
      <vt:lpstr>As with CCDs, PMTs have same Noise problems</vt:lpstr>
      <vt:lpstr>The cost of increasing gain</vt:lpstr>
      <vt:lpstr>Photomultiplier Tube (PMT)</vt:lpstr>
      <vt:lpstr>Photomultiplier Tube (PMT)</vt:lpstr>
      <vt:lpstr>Avalanche Photodiodes vs PMT</vt:lpstr>
      <vt:lpstr>Confocal Imaging: Avalanche Photodiodes</vt:lpstr>
      <vt:lpstr>Fluorescence Microscopy</vt:lpstr>
      <vt:lpstr>Thus Far, have considered compound microscope, and the microscope optics as a projection system (into eye)</vt:lpstr>
      <vt:lpstr>PowerPoint Presentation</vt:lpstr>
      <vt:lpstr>What we want in a microscope</vt:lpstr>
      <vt:lpstr>Comparing Contrast Methods</vt:lpstr>
      <vt:lpstr>The Ultimate Contrast</vt:lpstr>
      <vt:lpstr>PowerPoint Presentation</vt:lpstr>
      <vt:lpstr>Fluorescence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in fluorescence </vt:lpstr>
      <vt:lpstr>PowerPoint Presentation</vt:lpstr>
      <vt:lpstr>PowerPoint Presentation</vt:lpstr>
      <vt:lpstr>PowerPoint Presentation</vt:lpstr>
      <vt:lpstr>PowerPoint Presentation</vt:lpstr>
      <vt:lpstr>PowerPoint Presentation</vt:lpstr>
      <vt:lpstr>First Fluorescence microscope</vt:lpstr>
      <vt:lpstr>First epi-fluorescence microscope</vt:lpstr>
      <vt:lpstr>Key advance dichroic mirrors!</vt:lpstr>
      <vt:lpstr>PowerPoint Presentation</vt:lpstr>
      <vt:lpstr>PowerPoint Presentation</vt:lpstr>
      <vt:lpstr>Epi - Fluorescence </vt:lpstr>
      <vt:lpstr>Here is what they look like</vt:lpstr>
      <vt:lpstr>Different kinds of Emission and Excitation Filters</vt:lpstr>
      <vt:lpstr>Reading bandpass filter spectrum</vt:lpstr>
      <vt:lpstr>PowerPoint Presentation</vt:lpstr>
      <vt:lpstr>PowerPoint Presentation</vt:lpstr>
      <vt:lpstr>PowerPoint Presentation</vt:lpstr>
      <vt:lpstr>PowerPoint Presentation</vt:lpstr>
      <vt:lpstr>Interference filters: the movie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177: Principles of Modern Microscopy</dc:title>
  <dc:creator>Andres Collazo</dc:creator>
  <cp:lastModifiedBy>Andres Collazo</cp:lastModifiedBy>
  <cp:revision>95</cp:revision>
  <dcterms:created xsi:type="dcterms:W3CDTF">2015-01-18T22:59:38Z</dcterms:created>
  <dcterms:modified xsi:type="dcterms:W3CDTF">2017-01-25T00:22:19Z</dcterms:modified>
</cp:coreProperties>
</file>