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38.jpg" ContentType="image/jpg"/>
  <Override PartName="/ppt/notesSlides/notesSlide21.xml" ContentType="application/vnd.openxmlformats-officedocument.presentationml.notesSlide+xml"/>
  <Override PartName="/ppt/notesSlides/notesSlide22.xml" ContentType="application/vnd.openxmlformats-officedocument.presentationml.notesSlide+xml"/>
  <Override PartName="/ppt/media/image45.jpg" ContentType="image/jpg"/>
  <Override PartName="/ppt/media/image46.jpg" ContentType="image/jpg"/>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51.jpg" ContentType="image/jpg"/>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23" r:id="rId3"/>
  </p:sldMasterIdLst>
  <p:notesMasterIdLst>
    <p:notesMasterId r:id="rId74"/>
  </p:notesMasterIdLst>
  <p:sldIdLst>
    <p:sldId id="276" r:id="rId4"/>
    <p:sldId id="277" r:id="rId5"/>
    <p:sldId id="407" r:id="rId6"/>
    <p:sldId id="428" r:id="rId7"/>
    <p:sldId id="345" r:id="rId8"/>
    <p:sldId id="346" r:id="rId9"/>
    <p:sldId id="279" r:id="rId10"/>
    <p:sldId id="337" r:id="rId11"/>
    <p:sldId id="335" r:id="rId12"/>
    <p:sldId id="336" r:id="rId13"/>
    <p:sldId id="339" r:id="rId14"/>
    <p:sldId id="347" r:id="rId15"/>
    <p:sldId id="352" r:id="rId16"/>
    <p:sldId id="350" r:id="rId17"/>
    <p:sldId id="353" r:id="rId18"/>
    <p:sldId id="354" r:id="rId19"/>
    <p:sldId id="351" r:id="rId20"/>
    <p:sldId id="357" r:id="rId21"/>
    <p:sldId id="360" r:id="rId22"/>
    <p:sldId id="361" r:id="rId23"/>
    <p:sldId id="362" r:id="rId24"/>
    <p:sldId id="363" r:id="rId25"/>
    <p:sldId id="364" r:id="rId26"/>
    <p:sldId id="365" r:id="rId27"/>
    <p:sldId id="366" r:id="rId28"/>
    <p:sldId id="368" r:id="rId29"/>
    <p:sldId id="367" r:id="rId30"/>
    <p:sldId id="369" r:id="rId31"/>
    <p:sldId id="325" r:id="rId32"/>
    <p:sldId id="370" r:id="rId33"/>
    <p:sldId id="371" r:id="rId34"/>
    <p:sldId id="372" r:id="rId35"/>
    <p:sldId id="281" r:id="rId36"/>
    <p:sldId id="413" r:id="rId37"/>
    <p:sldId id="373" r:id="rId38"/>
    <p:sldId id="374" r:id="rId39"/>
    <p:sldId id="375" r:id="rId40"/>
    <p:sldId id="376" r:id="rId41"/>
    <p:sldId id="404" r:id="rId42"/>
    <p:sldId id="379" r:id="rId43"/>
    <p:sldId id="380" r:id="rId44"/>
    <p:sldId id="382" r:id="rId45"/>
    <p:sldId id="383" r:id="rId46"/>
    <p:sldId id="384" r:id="rId47"/>
    <p:sldId id="385" r:id="rId48"/>
    <p:sldId id="386" r:id="rId49"/>
    <p:sldId id="387" r:id="rId50"/>
    <p:sldId id="388" r:id="rId51"/>
    <p:sldId id="389" r:id="rId52"/>
    <p:sldId id="390" r:id="rId53"/>
    <p:sldId id="391" r:id="rId54"/>
    <p:sldId id="392" r:id="rId55"/>
    <p:sldId id="393" r:id="rId56"/>
    <p:sldId id="394" r:id="rId57"/>
    <p:sldId id="396" r:id="rId58"/>
    <p:sldId id="398" r:id="rId59"/>
    <p:sldId id="399" r:id="rId60"/>
    <p:sldId id="408" r:id="rId61"/>
    <p:sldId id="409" r:id="rId62"/>
    <p:sldId id="414" r:id="rId63"/>
    <p:sldId id="424" r:id="rId64"/>
    <p:sldId id="418" r:id="rId65"/>
    <p:sldId id="427" r:id="rId66"/>
    <p:sldId id="419" r:id="rId67"/>
    <p:sldId id="420" r:id="rId68"/>
    <p:sldId id="421" r:id="rId69"/>
    <p:sldId id="417" r:id="rId70"/>
    <p:sldId id="425" r:id="rId71"/>
    <p:sldId id="426" r:id="rId72"/>
    <p:sldId id="423" r:id="rId7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85852" autoAdjust="0"/>
  </p:normalViewPr>
  <p:slideViewPr>
    <p:cSldViewPr snapToGrid="0">
      <p:cViewPr varScale="1">
        <p:scale>
          <a:sx n="73" d="100"/>
          <a:sy n="73" d="100"/>
        </p:scale>
        <p:origin x="1694" y="58"/>
      </p:cViewPr>
      <p:guideLst/>
    </p:cSldViewPr>
  </p:slideViewPr>
  <p:notesTextViewPr>
    <p:cViewPr>
      <p:scale>
        <a:sx n="1" d="1"/>
        <a:sy n="1" d="1"/>
      </p:scale>
      <p:origin x="0" y="0"/>
    </p:cViewPr>
  </p:notesTextViewPr>
  <p:sorterViewPr>
    <p:cViewPr varScale="1">
      <p:scale>
        <a:sx n="100" d="100"/>
        <a:sy n="100" d="100"/>
      </p:scale>
      <p:origin x="0" y="-156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E0FAF57-2564-4C87-B70E-E13EC0C241EF}" type="datetimeFigureOut">
              <a:rPr lang="en-US" smtClean="0"/>
              <a:t>1/19/2017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0B14A6-AFCF-452D-9B8F-95D85DB76770}" type="slidenum">
              <a:rPr lang="en-US" smtClean="0"/>
              <a:t>‹#›</a:t>
            </a:fld>
            <a:endParaRPr lang="en-US"/>
          </a:p>
        </p:txBody>
      </p:sp>
    </p:spTree>
    <p:extLst>
      <p:ext uri="{BB962C8B-B14F-4D97-AF65-F5344CB8AC3E}">
        <p14:creationId xmlns:p14="http://schemas.microsoft.com/office/powerpoint/2010/main" val="36459625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2</a:t>
            </a:fld>
            <a:endParaRPr lang="en-US"/>
          </a:p>
        </p:txBody>
      </p:sp>
    </p:spTree>
    <p:extLst>
      <p:ext uri="{BB962C8B-B14F-4D97-AF65-F5344CB8AC3E}">
        <p14:creationId xmlns:p14="http://schemas.microsoft.com/office/powerpoint/2010/main" val="35434928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Tungsten-halogen lamps were first developed in the early 1960s by replacing the traditional glass bulb with a higher performance quartz envelope that was no longer spherical, but tubular in shape. In addition, minute amounts of iodine vapor were sealed inside the envelope. Replacement of the lower-melting glass by quartz was necessary because the halogen regenerative cycle of the lamp (discussed in detail below) requires the envelope to be maintained at a high temperature (in excess of those tolerated by ordinary glass) to prevent tungsten halogen compounds from solidifying on the inside surface. Because of the new components, these advanced lamps were originally referred to using the term: </a:t>
            </a:r>
            <a:r>
              <a:rPr lang="en-US" b="1" dirty="0" smtClean="0"/>
              <a:t>quartz-iodide</a:t>
            </a:r>
            <a:r>
              <a:rPr lang="en-US" dirty="0" smtClean="0"/>
              <a:t>. Although lamps containing halogens represented a significant improvement over the plain tungsten bulbs they replaced, the new lamps featured a slight pinkish tinge that is characteristic of iodine vapor. In addition, quartz is readily attacked by the mild alkalis formed during operation, leading to premature failure of the envelope itself. In following years, bromine compounds replaced iodine and the envelope was fabricated with newer borosilicate glass alloys to produce tungsten-halogen lamps having even longer life spans and higher radiant output.</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15</a:t>
            </a:fld>
            <a:endParaRPr lang="en-US"/>
          </a:p>
        </p:txBody>
      </p:sp>
    </p:spTree>
    <p:extLst>
      <p:ext uri="{BB962C8B-B14F-4D97-AF65-F5344CB8AC3E}">
        <p14:creationId xmlns:p14="http://schemas.microsoft.com/office/powerpoint/2010/main" val="3268536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Tungsten-halogen lamps were first developed in the early 1960s by replacing the traditional glass bulb with a higher performance quartz envelope that was no longer spherical, but tubular in shape. In addition, minute amounts of iodine vapor were sealed inside the envelope. Replacement of the lower-melting glass by quartz was necessary because the halogen regenerative cycle of the lamp (discussed in detail below) requires the envelope to be maintained at a high temperature (in excess of those tolerated by ordinary glass) to prevent tungsten halogen compounds from solidifying on the inside surface. Because of the new components, these advanced lamps were originally referred to using the term: </a:t>
            </a:r>
            <a:r>
              <a:rPr lang="en-US" b="1" dirty="0" smtClean="0"/>
              <a:t>quartz-iodide</a:t>
            </a:r>
            <a:r>
              <a:rPr lang="en-US" dirty="0" smtClean="0"/>
              <a:t>. Although lamps containing halogens represented a significant improvement over the plain tungsten bulbs they replaced, the new lamps featured a slight pinkish tinge that is characteristic of iodine vapor. In addition, quartz is readily attacked by the mild alkalis formed during operation, leading to premature failure of the envelope itself. In following years, bromine compounds replaced iodine and the envelope was fabricated with newer borosilicate glass alloys to produce tungsten-halogen lamps having even longer life spans and higher radiant output.</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16</a:t>
            </a:fld>
            <a:endParaRPr lang="en-US"/>
          </a:p>
        </p:txBody>
      </p:sp>
    </p:spTree>
    <p:extLst>
      <p:ext uri="{BB962C8B-B14F-4D97-AF65-F5344CB8AC3E}">
        <p14:creationId xmlns:p14="http://schemas.microsoft.com/office/powerpoint/2010/main" val="16861339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Halogen</a:t>
            </a:r>
            <a:r>
              <a:rPr lang="en-US" baseline="0" dirty="0" smtClean="0"/>
              <a:t> lamp t</a:t>
            </a:r>
            <a:r>
              <a:rPr lang="en-US" dirty="0" smtClean="0"/>
              <a:t>he majority of the emitted energy (up to 85 percent) lies in the infrared and near-infrared regions of the spectrum, with 15-20 percent falling into the visible (400 to 700 nanometers), and less and 1 percent in the ultraviolet wavelengths (below 400 nanometers). </a:t>
            </a:r>
          </a:p>
          <a:p>
            <a:endParaRPr lang="en-US" dirty="0" smtClean="0"/>
          </a:p>
          <a:p>
            <a:r>
              <a:rPr lang="en-US" dirty="0" smtClean="0"/>
              <a:t>Newer synthetic fluorophores, including the </a:t>
            </a:r>
            <a:r>
              <a:rPr lang="en-US" dirty="0" err="1" smtClean="0"/>
              <a:t>MitoTrackers</a:t>
            </a:r>
            <a:r>
              <a:rPr lang="en-US" dirty="0" smtClean="0"/>
              <a:t>, Cyanine (</a:t>
            </a:r>
            <a:r>
              <a:rPr lang="en-US" b="1" dirty="0" smtClean="0"/>
              <a:t>Cy</a:t>
            </a:r>
            <a:r>
              <a:rPr lang="en-US" dirty="0" smtClean="0"/>
              <a:t>) series, and Alexa Fluor dyes have been specially tailored to match mercury spectral lines. For example, the </a:t>
            </a:r>
            <a:r>
              <a:rPr lang="en-US" dirty="0" err="1" smtClean="0"/>
              <a:t>MitoTracker</a:t>
            </a:r>
            <a:r>
              <a:rPr lang="en-US" dirty="0" smtClean="0"/>
              <a:t> Red absorption maximum of 579 nanometers almost exactly matches the corresponding mercury line, whereas Cy3 (maximum at 548 nanometers) efficiently absorbs the 546 mercury line. Several of the Alexa Fluor dyes are named in reference to their equivalent mercury absorption profiles: Alexa Fluor 350 (mercury-365), Alexa Fluor 405 (mercury-405), Alexa Fluor 430 (mercury-436), and Alexa Fluor 546 (mercury-546). In general, when exciting fluorophores with a mercury arc illumination source, it is wise to choose among the widely available fluorophores that closely match the spectral lines. </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18</a:t>
            </a:fld>
            <a:endParaRPr lang="en-US"/>
          </a:p>
        </p:txBody>
      </p:sp>
    </p:spTree>
    <p:extLst>
      <p:ext uri="{BB962C8B-B14F-4D97-AF65-F5344CB8AC3E}">
        <p14:creationId xmlns:p14="http://schemas.microsoft.com/office/powerpoint/2010/main" val="967011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quality of light emitted by a metal halide lamp is primarily determined by the </a:t>
            </a:r>
            <a:r>
              <a:rPr lang="en-US" b="1" dirty="0" smtClean="0"/>
              <a:t>fill</a:t>
            </a:r>
            <a:r>
              <a:rPr lang="en-US" dirty="0" smtClean="0"/>
              <a:t> components. Depending upon the application, metal halide lamps can be filled with any number of up to 10 different components that perform critical functions, dictated by their chemical and physical properties, in the light generation process. One of the components present in all metal halide lamps is an inert </a:t>
            </a:r>
            <a:r>
              <a:rPr lang="en-US" b="1" dirty="0" smtClean="0"/>
              <a:t>starter gas</a:t>
            </a:r>
            <a:r>
              <a:rPr lang="en-US" dirty="0" smtClean="0"/>
              <a:t>, usually </a:t>
            </a:r>
            <a:r>
              <a:rPr lang="en-US" b="1" i="1" dirty="0" smtClean="0"/>
              <a:t>argon or xenon</a:t>
            </a:r>
            <a:r>
              <a:rPr lang="en-US" dirty="0" smtClean="0"/>
              <a:t>, which does not react with other fill components and exhibits desirable ignition properties. The lamps used in microscopy also contain liquid mercury vapor and halogens. Mercury concentration primarily affects the lamp operating pressure and governs the voltage requirements, as discussed above. The halogens most widely used in metal halide lamps are iodine and bromine, which react with the trace levels of rare earth metals to form halide salts. These salts exhibit a higher vapor pressure than the metals alone, enabling engineers to fine-tune the particle density of rare earths in the arc for adjustments of color temperature and other emission properties</a:t>
            </a:r>
            <a:r>
              <a:rPr lang="en-US" dirty="0" smtClean="0"/>
              <a:t>.</a:t>
            </a:r>
          </a:p>
          <a:p>
            <a:endParaRPr lang="en-US" dirty="0" smtClean="0"/>
          </a:p>
          <a:p>
            <a:r>
              <a:rPr lang="en-US" dirty="0" smtClean="0"/>
              <a:t>The lamps used in microscopy also contain liquid mercury vapor and halogens. Mercury concentration primarily affects the lamp operating pressure and governs the voltage requirements, as discussed above. The halogens most widely used in metal halide lamps are iodine and bromine, which react with the trace levels of rare earth metals to form halide salts. </a:t>
            </a:r>
          </a:p>
          <a:p>
            <a:endParaRPr lang="en-US" dirty="0" smtClean="0"/>
          </a:p>
          <a:p>
            <a:r>
              <a:rPr lang="en-US" dirty="0" smtClean="0"/>
              <a:t>The rare earth metals used in metal halide lamps belong to the lanthanide series and are usually dysprosium (</a:t>
            </a:r>
            <a:r>
              <a:rPr lang="en-US" b="1" dirty="0" err="1" smtClean="0"/>
              <a:t>Dy</a:t>
            </a:r>
            <a:r>
              <a:rPr lang="en-US" dirty="0" smtClean="0"/>
              <a:t>), thulium (</a:t>
            </a:r>
            <a:r>
              <a:rPr lang="en-US" b="1" dirty="0" smtClean="0"/>
              <a:t>Tm</a:t>
            </a:r>
            <a:r>
              <a:rPr lang="en-US" dirty="0" smtClean="0"/>
              <a:t>), and/or holmium (</a:t>
            </a:r>
            <a:r>
              <a:rPr lang="en-US" b="1" dirty="0" smtClean="0"/>
              <a:t>Ho</a:t>
            </a:r>
            <a:r>
              <a:rPr lang="en-US" dirty="0" smtClean="0"/>
              <a:t>). Varying the combination and concentration of these metallic elements can be used to modulate the emission spectral distribution in order to match the target application for the lamp. In general, the rare earths are chosen to provide a continuous daylight spectral output with high luminous efficacy. At room temperature, metal halide lamps exist at or below ambient pressure, but during operation the internal pressure can range between 10 and 40 atmospheres, depending upon the fill components.</a:t>
            </a:r>
          </a:p>
          <a:p>
            <a:endParaRPr lang="en-US" dirty="0" smtClean="0"/>
          </a:p>
          <a:p>
            <a:r>
              <a:rPr lang="en-US" dirty="0" smtClean="0"/>
              <a:t>http://zeiss-campus.magnet.fsu.edu/print/lightsources/metalhalide-print.html</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19</a:t>
            </a:fld>
            <a:endParaRPr lang="en-US"/>
          </a:p>
        </p:txBody>
      </p:sp>
    </p:spTree>
    <p:extLst>
      <p:ext uri="{BB962C8B-B14F-4D97-AF65-F5344CB8AC3E}">
        <p14:creationId xmlns:p14="http://schemas.microsoft.com/office/powerpoint/2010/main" val="4262333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dirty="0" smtClean="0">
                <a:ln>
                  <a:noFill/>
                </a:ln>
                <a:solidFill>
                  <a:prstClr val="black"/>
                </a:solidFill>
                <a:effectLst/>
                <a:uLnTx/>
                <a:uFillTx/>
                <a:latin typeface="+mn-lt"/>
                <a:ea typeface="+mn-ea"/>
                <a:cs typeface="+mn-cs"/>
              </a:rPr>
              <a:t>1</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ZEISS Filters</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a:t>
            </a:r>
            <a:r>
              <a:rPr kumimoji="0" lang="en-US" sz="1200" b="0" i="0" u="none" strike="noStrike" kern="1200" cap="none" spc="0" normalizeH="0" baseline="30000" noProof="0" dirty="0" smtClean="0">
                <a:ln>
                  <a:noFill/>
                </a:ln>
                <a:solidFill>
                  <a:prstClr val="black"/>
                </a:solidFill>
                <a:effectLst/>
                <a:uLnTx/>
                <a:uFillTx/>
                <a:latin typeface="+mn-lt"/>
                <a:ea typeface="+mn-ea"/>
                <a:cs typeface="+mn-cs"/>
              </a:rPr>
              <a:t>2</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Semrock Filters</a:t>
            </a:r>
            <a:endParaRPr kumimoji="0" lang="en-US" sz="1200" b="0" i="0" u="none" strike="noStrike" kern="1200" cap="none" spc="0" normalizeH="0" baseline="0" noProof="0" dirty="0" smtClean="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smtClean="0">
                <a:ln>
                  <a:noFill/>
                </a:ln>
                <a:solidFill>
                  <a:prstClr val="black"/>
                </a:solidFill>
                <a:effectLst/>
                <a:uLnTx/>
                <a:uFillTx/>
                <a:latin typeface="+mn-lt"/>
                <a:ea typeface="+mn-ea"/>
                <a:cs typeface="+mn-cs"/>
              </a:rPr>
              <a:t>A considerable effort has been expended on developing specialized fluorophores that have absorption maxima located near the prominent mercury spectral lines (see Table 2). The classical fluorescent probes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DAPI</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(4',6-diamidino-2-phenylindole) and rhodamine efficiently absorb the 365 and 546 nanometer mercury lines, respectively, however the absorption maximum of fluorescein (perhaps one of the universally most widely used fluorophores) lies in the region between 450 and 500 nanometers, which is devoid of a prominent mercury line (Figure 1). Newer synthetic fluorophores, including the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MitoTrackers</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Cyanine (</a:t>
            </a:r>
            <a:r>
              <a:rPr kumimoji="0" lang="en-US" sz="1200" b="1" i="0" u="none" strike="noStrike" kern="1200" cap="none" spc="0" normalizeH="0" baseline="0" noProof="0" dirty="0" smtClean="0">
                <a:ln>
                  <a:noFill/>
                </a:ln>
                <a:solidFill>
                  <a:prstClr val="black"/>
                </a:solidFill>
                <a:effectLst/>
                <a:uLnTx/>
                <a:uFillTx/>
                <a:latin typeface="+mn-lt"/>
                <a:ea typeface="+mn-ea"/>
                <a:cs typeface="+mn-cs"/>
              </a:rPr>
              <a:t>Cy</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series, and Alexa Fluor dyes have been specially tailored to match mercury spectral lines. For example, the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MitoTracker</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Red absorption maximum of 579 nanometers almost exactly matches the corresponding mercury line, whereas Cy3 (maximum at 548 nanometers) efficiently absorbs the 546 mercury line. Several of the Alexa Fluor dyes are named in reference to their equivalent mercury absorption profiles: Alexa Fluor 350 (mercury-365), Alexa Fluor 405 (mercury-405), Alexa Fluor 430 (mercury-436), and Alexa Fluor 546 (mercury-546). In general, when exciting fluorophores with a mercury arc illumination source, it is wise to choose among the widely available fluorophores that closely match the spectral lines. It should be noted that mercury arc lamps are not a suitable light source for several </a:t>
            </a:r>
            <a:r>
              <a:rPr kumimoji="0" lang="en-US" sz="1200" b="0" i="0" u="none" strike="noStrike" kern="1200" cap="none" spc="0" normalizeH="0" baseline="0" noProof="0" dirty="0" err="1" smtClean="0">
                <a:ln>
                  <a:noFill/>
                </a:ln>
                <a:solidFill>
                  <a:prstClr val="black"/>
                </a:solidFill>
                <a:effectLst/>
                <a:uLnTx/>
                <a:uFillTx/>
                <a:latin typeface="+mn-lt"/>
                <a:ea typeface="+mn-ea"/>
                <a:cs typeface="+mn-cs"/>
              </a:rPr>
              <a:t>ratiometric</a:t>
            </a:r>
            <a:r>
              <a:rPr kumimoji="0" lang="en-US" sz="1200" b="0" i="0" u="none" strike="noStrike" kern="1200" cap="none" spc="0" normalizeH="0" baseline="0" noProof="0" dirty="0" smtClean="0">
                <a:ln>
                  <a:noFill/>
                </a:ln>
                <a:solidFill>
                  <a:prstClr val="black"/>
                </a:solidFill>
                <a:effectLst/>
                <a:uLnTx/>
                <a:uFillTx/>
                <a:latin typeface="+mn-lt"/>
                <a:ea typeface="+mn-ea"/>
                <a:cs typeface="+mn-cs"/>
              </a:rPr>
              <a:t> dyes, such as Fura-2 and Indo-1, where comparison of the signals at two excitation wavelengths is compromised by the fact that one of the wavelengths overlaps with a mercury peak to a much greater degree than does the other. Also, the relatively weak emission by mercury lamps in the 450 to 540 nanometer region renders these illumination sources less useful for many of the popular dyes that absorb strongly in the blue-green region, including fluorescein, Alexa Fluor 488, Cy2, and the many varieties of green fluorescent protein.</a:t>
            </a:r>
          </a:p>
          <a:p>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20</a:t>
            </a:fld>
            <a:endParaRPr lang="en-US"/>
          </a:p>
        </p:txBody>
      </p:sp>
    </p:spTree>
    <p:extLst>
      <p:ext uri="{BB962C8B-B14F-4D97-AF65-F5344CB8AC3E}">
        <p14:creationId xmlns:p14="http://schemas.microsoft.com/office/powerpoint/2010/main" val="2620993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Electronics allow them to be turned on and off without problems. No alignment!</a:t>
            </a:r>
          </a:p>
          <a:p>
            <a:endParaRPr lang="en-US" dirty="0" smtClean="0"/>
          </a:p>
          <a:p>
            <a:r>
              <a:rPr lang="en-US" dirty="0" smtClean="0"/>
              <a:t>The metal halide lamps used in microscopy are grouped in the </a:t>
            </a:r>
            <a:r>
              <a:rPr lang="en-US" b="1" dirty="0" smtClean="0"/>
              <a:t>HTI</a:t>
            </a:r>
            <a:r>
              <a:rPr lang="en-US" dirty="0" smtClean="0"/>
              <a:t> family by </a:t>
            </a:r>
            <a:r>
              <a:rPr lang="en-US" dirty="0" err="1" smtClean="0"/>
              <a:t>Osram</a:t>
            </a:r>
            <a:r>
              <a:rPr lang="en-US" dirty="0" smtClean="0"/>
              <a:t>, where </a:t>
            </a:r>
            <a:r>
              <a:rPr lang="en-US" b="1" dirty="0" smtClean="0"/>
              <a:t>H</a:t>
            </a:r>
            <a:r>
              <a:rPr lang="en-US" dirty="0" smtClean="0"/>
              <a:t> is an abbreviation of the symbol for mercury (</a:t>
            </a:r>
            <a:r>
              <a:rPr lang="en-US" b="1" dirty="0" smtClean="0"/>
              <a:t>Hg</a:t>
            </a:r>
            <a:r>
              <a:rPr lang="en-US" dirty="0" smtClean="0"/>
              <a:t> or </a:t>
            </a:r>
            <a:r>
              <a:rPr lang="en-US" b="1" dirty="0" err="1" smtClean="0"/>
              <a:t>Hydragyrum</a:t>
            </a:r>
            <a:r>
              <a:rPr lang="en-US" dirty="0" smtClean="0"/>
              <a:t>), </a:t>
            </a:r>
            <a:r>
              <a:rPr lang="en-US" b="1" dirty="0" smtClean="0"/>
              <a:t>T</a:t>
            </a:r>
            <a:r>
              <a:rPr lang="en-US" dirty="0" smtClean="0"/>
              <a:t> refers to the German term for daylight (</a:t>
            </a:r>
            <a:r>
              <a:rPr lang="en-US" b="1" dirty="0" err="1" smtClean="0"/>
              <a:t>Tageslicht</a:t>
            </a:r>
            <a:r>
              <a:rPr lang="en-US" dirty="0" smtClean="0"/>
              <a:t>), and </a:t>
            </a:r>
            <a:r>
              <a:rPr lang="en-US" b="1" dirty="0" smtClean="0"/>
              <a:t>I</a:t>
            </a:r>
            <a:r>
              <a:rPr lang="en-US" dirty="0" smtClean="0"/>
              <a:t> indicates the presence of halogen compounds (iodides and bromides). Other designations in use by </a:t>
            </a:r>
            <a:r>
              <a:rPr lang="en-US" dirty="0" err="1" smtClean="0"/>
              <a:t>Osram</a:t>
            </a:r>
            <a:r>
              <a:rPr lang="en-US" dirty="0" smtClean="0"/>
              <a:t> are </a:t>
            </a:r>
            <a:r>
              <a:rPr lang="en-US" b="1" dirty="0" smtClean="0"/>
              <a:t>M</a:t>
            </a:r>
            <a:r>
              <a:rPr lang="en-US" dirty="0" smtClean="0"/>
              <a:t> or </a:t>
            </a:r>
            <a:r>
              <a:rPr lang="en-US" b="1" dirty="0" smtClean="0"/>
              <a:t>R</a:t>
            </a:r>
            <a:r>
              <a:rPr lang="en-US" dirty="0" smtClean="0"/>
              <a:t> for rare earth metals, </a:t>
            </a:r>
            <a:r>
              <a:rPr lang="en-US" b="1" dirty="0" smtClean="0"/>
              <a:t>S</a:t>
            </a:r>
            <a:r>
              <a:rPr lang="en-US" dirty="0" smtClean="0"/>
              <a:t> for safe lamps that have an external bulb surrounding the envelope, </a:t>
            </a:r>
            <a:r>
              <a:rPr lang="en-US" b="1" dirty="0" smtClean="0"/>
              <a:t>P</a:t>
            </a:r>
            <a:r>
              <a:rPr lang="en-US" dirty="0" smtClean="0"/>
              <a:t> for projection lamps, and </a:t>
            </a:r>
            <a:r>
              <a:rPr lang="en-US" b="1" dirty="0" smtClean="0"/>
              <a:t>C</a:t>
            </a:r>
            <a:r>
              <a:rPr lang="en-US" dirty="0" smtClean="0"/>
              <a:t> for cable-equipped. Ushio metal halide lamps are marketed under the </a:t>
            </a:r>
            <a:r>
              <a:rPr lang="en-US" dirty="0" err="1" smtClean="0"/>
              <a:t>tradename</a:t>
            </a:r>
            <a:r>
              <a:rPr lang="en-US" dirty="0" smtClean="0"/>
              <a:t> of </a:t>
            </a:r>
            <a:r>
              <a:rPr lang="en-US" b="1" dirty="0" err="1" smtClean="0"/>
              <a:t>EmArc</a:t>
            </a:r>
            <a:r>
              <a:rPr lang="en-US" dirty="0" smtClean="0"/>
              <a:t>® with a code prefix of </a:t>
            </a:r>
            <a:r>
              <a:rPr lang="en-US" b="1" dirty="0" smtClean="0"/>
              <a:t>SMH</a:t>
            </a:r>
            <a:r>
              <a:rPr lang="en-US" dirty="0" smtClean="0"/>
              <a:t>, the acronym for short-arc metal halide. Other manufacturers have similarly confusing nomenclature, so their product catalogs should be carefully reviewed in order to ensure the correct lamp choice for a particular application.</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21</a:t>
            </a:fld>
            <a:endParaRPr lang="en-US"/>
          </a:p>
        </p:txBody>
      </p:sp>
    </p:spTree>
    <p:extLst>
      <p:ext uri="{BB962C8B-B14F-4D97-AF65-F5344CB8AC3E}">
        <p14:creationId xmlns:p14="http://schemas.microsoft.com/office/powerpoint/2010/main" val="20647929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primary requirements of using a xenon arc lamp for quantitative fluorescence microscopy applications is that the emission output must be stable. The output radiant intensity of a xenon lamp is approximately proportional to the current flow through the lamp. Thus, to ensure maximum stability, the power supply must be carefully designed. Arc lamp power supplies must also incorporate a triggering device for lamp ignition. Illustrated in Figure 5 is the schematic diagram of a typical stabilized power supply for a xenon arc lamp. In addition to supplying the lamp with a stable direct current (</a:t>
            </a:r>
            <a:r>
              <a:rPr lang="en-US" b="1" dirty="0" smtClean="0"/>
              <a:t>DC</a:t>
            </a:r>
            <a:r>
              <a:rPr lang="en-US" dirty="0" smtClean="0"/>
              <a:t>) source, the power supply is also charged with maintaining the cathode at the optimal operating temperature using a specific current level. The stabilizing circuitry of a xenon arc lamp power supply, depending upon design, can stabilize the voltage, current, or the total power (voltage x current). If the voltage is stabilized, the current (and lamp brightness) will slowly decrease as the electrodes decay. In contrast, if the current is stabilized, the lamp will continue to emit at a constant level until the electrodes reach the critical point of deterioration that the lamp fails to ignite. On the downside, as increasing voltages are required to maintain a fixed current, the power sent to the arc slowly increases as the electrodes wear, which can result in overheating and the potential for an explosion. In power supplies that stabilize the total power level, the light output will slowly drop with current as the voltage needed to maintain the arc increases.</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23</a:t>
            </a:fld>
            <a:endParaRPr lang="en-US"/>
          </a:p>
        </p:txBody>
      </p:sp>
    </p:spTree>
    <p:extLst>
      <p:ext uri="{BB962C8B-B14F-4D97-AF65-F5344CB8AC3E}">
        <p14:creationId xmlns:p14="http://schemas.microsoft.com/office/powerpoint/2010/main" val="22761392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http://micro.magnet.fsu.edu/primer/anatomy/lightsourceshome.html</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24</a:t>
            </a:fld>
            <a:endParaRPr lang="en-US"/>
          </a:p>
        </p:txBody>
      </p:sp>
    </p:spTree>
    <p:extLst>
      <p:ext uri="{BB962C8B-B14F-4D97-AF65-F5344CB8AC3E}">
        <p14:creationId xmlns:p14="http://schemas.microsoft.com/office/powerpoint/2010/main" val="1018379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Advantages over</a:t>
            </a:r>
            <a:r>
              <a:rPr lang="en-US" baseline="0" dirty="0" smtClean="0"/>
              <a:t> Tungsten-Halogen as well as mercury, xenon and metal halide arc lamps</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27</a:t>
            </a:fld>
            <a:endParaRPr lang="en-US"/>
          </a:p>
        </p:txBody>
      </p:sp>
    </p:spTree>
    <p:extLst>
      <p:ext uri="{BB962C8B-B14F-4D97-AF65-F5344CB8AC3E}">
        <p14:creationId xmlns:p14="http://schemas.microsoft.com/office/powerpoint/2010/main" val="31288080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Laser (</a:t>
            </a:r>
            <a:r>
              <a:rPr lang="en-US" u="sng" dirty="0" smtClean="0"/>
              <a:t>L</a:t>
            </a:r>
            <a:r>
              <a:rPr lang="en-US" dirty="0" smtClean="0"/>
              <a:t>ight </a:t>
            </a:r>
            <a:r>
              <a:rPr lang="en-US" u="sng" dirty="0" smtClean="0"/>
              <a:t>A</a:t>
            </a:r>
            <a:r>
              <a:rPr lang="en-US" dirty="0" smtClean="0"/>
              <a:t>mplification by </a:t>
            </a:r>
            <a:r>
              <a:rPr lang="en-US" u="sng" dirty="0" smtClean="0"/>
              <a:t>S</a:t>
            </a:r>
            <a:r>
              <a:rPr lang="en-US" dirty="0" smtClean="0"/>
              <a:t>timulated </a:t>
            </a:r>
            <a:r>
              <a:rPr lang="en-US" u="sng" dirty="0" smtClean="0"/>
              <a:t>E</a:t>
            </a:r>
            <a:r>
              <a:rPr lang="en-US" dirty="0" smtClean="0"/>
              <a:t>mission of </a:t>
            </a:r>
            <a:r>
              <a:rPr lang="en-US" u="sng" dirty="0" smtClean="0"/>
              <a:t>R</a:t>
            </a:r>
            <a:r>
              <a:rPr lang="en-US" dirty="0" smtClean="0"/>
              <a:t>adiation)</a:t>
            </a:r>
          </a:p>
          <a:p>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30</a:t>
            </a:fld>
            <a:endParaRPr lang="en-US"/>
          </a:p>
        </p:txBody>
      </p:sp>
    </p:spTree>
    <p:extLst>
      <p:ext uri="{BB962C8B-B14F-4D97-AF65-F5344CB8AC3E}">
        <p14:creationId xmlns:p14="http://schemas.microsoft.com/office/powerpoint/2010/main" val="2690181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solidFill>
                  <a:schemeClr val="tx2"/>
                </a:solidFill>
                <a:cs typeface="Times New Roman" panose="02020603050405020304" pitchFamily="18" charset="0"/>
              </a:rPr>
              <a:t>Interference of Coherent Waves</a:t>
            </a:r>
          </a:p>
          <a:p>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3</a:t>
            </a:fld>
            <a:endParaRPr lang="en-US"/>
          </a:p>
        </p:txBody>
      </p:sp>
    </p:spTree>
    <p:extLst>
      <p:ext uri="{BB962C8B-B14F-4D97-AF65-F5344CB8AC3E}">
        <p14:creationId xmlns:p14="http://schemas.microsoft.com/office/powerpoint/2010/main" val="35201488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http://micro.magnet.fsu.edu/primer/anatomy/lightsourceshome.html</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32</a:t>
            </a:fld>
            <a:endParaRPr lang="en-US"/>
          </a:p>
        </p:txBody>
      </p:sp>
    </p:spTree>
    <p:extLst>
      <p:ext uri="{BB962C8B-B14F-4D97-AF65-F5344CB8AC3E}">
        <p14:creationId xmlns:p14="http://schemas.microsoft.com/office/powerpoint/2010/main" val="6662552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Analogue</a:t>
            </a:r>
            <a:r>
              <a:rPr lang="en-US" baseline="0" dirty="0" smtClean="0"/>
              <a:t> to digital converter</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39</a:t>
            </a:fld>
            <a:endParaRPr lang="en-US"/>
          </a:p>
        </p:txBody>
      </p:sp>
    </p:spTree>
    <p:extLst>
      <p:ext uri="{BB962C8B-B14F-4D97-AF65-F5344CB8AC3E}">
        <p14:creationId xmlns:p14="http://schemas.microsoft.com/office/powerpoint/2010/main" val="17705703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http://www.olympusmicro.com/primer/digitalimaging/concepts/dynamicrange.html</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42</a:t>
            </a:fld>
            <a:endParaRPr lang="en-US"/>
          </a:p>
        </p:txBody>
      </p:sp>
    </p:spTree>
    <p:extLst>
      <p:ext uri="{BB962C8B-B14F-4D97-AF65-F5344CB8AC3E}">
        <p14:creationId xmlns:p14="http://schemas.microsoft.com/office/powerpoint/2010/main" val="2910630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Microlens</a:t>
            </a:r>
            <a:r>
              <a:rPr lang="en-US" baseline="0" dirty="0" smtClean="0"/>
              <a:t> as we talked about with LEDs</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51</a:t>
            </a:fld>
            <a:endParaRPr lang="en-US"/>
          </a:p>
        </p:txBody>
      </p:sp>
    </p:spTree>
    <p:extLst>
      <p:ext uri="{BB962C8B-B14F-4D97-AF65-F5344CB8AC3E}">
        <p14:creationId xmlns:p14="http://schemas.microsoft.com/office/powerpoint/2010/main" val="2154421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Expensive</a:t>
            </a:r>
          </a:p>
          <a:p>
            <a:endParaRPr lang="en-US" dirty="0" smtClean="0"/>
          </a:p>
          <a:p>
            <a:r>
              <a:rPr lang="en-US" dirty="0" smtClean="0"/>
              <a:t>Picture for CMOS</a:t>
            </a:r>
          </a:p>
          <a:p>
            <a:endParaRPr lang="en-US" dirty="0" smtClean="0"/>
          </a:p>
          <a:p>
            <a:r>
              <a:rPr lang="en-US" dirty="0" smtClean="0"/>
              <a:t>http://www.sony.net/SonyInfo/News/Press/200806/08-069E/</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52</a:t>
            </a:fld>
            <a:endParaRPr lang="en-US"/>
          </a:p>
        </p:txBody>
      </p:sp>
    </p:spTree>
    <p:extLst>
      <p:ext uri="{BB962C8B-B14F-4D97-AF65-F5344CB8AC3E}">
        <p14:creationId xmlns:p14="http://schemas.microsoft.com/office/powerpoint/2010/main" val="1778554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EMCCD used most commonly for applications such as spinning disc and light sheet</a:t>
            </a:r>
            <a:r>
              <a:rPr lang="en-US" baseline="0" dirty="0" smtClean="0"/>
              <a:t> microscopy</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53</a:t>
            </a:fld>
            <a:endParaRPr lang="en-US"/>
          </a:p>
        </p:txBody>
      </p:sp>
    </p:spTree>
    <p:extLst>
      <p:ext uri="{BB962C8B-B14F-4D97-AF65-F5344CB8AC3E}">
        <p14:creationId xmlns:p14="http://schemas.microsoft.com/office/powerpoint/2010/main" val="26197167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Manufacturing easy</a:t>
            </a:r>
            <a:r>
              <a:rPr lang="en-US" baseline="0" dirty="0" smtClean="0"/>
              <a:t>.</a:t>
            </a:r>
          </a:p>
          <a:p>
            <a:r>
              <a:rPr lang="en-US" sz="1200" kern="1200" dirty="0" smtClean="0">
                <a:solidFill>
                  <a:schemeClr val="tx1"/>
                </a:solidFill>
                <a:latin typeface="+mn-lt"/>
                <a:ea typeface="+mn-ea"/>
                <a:cs typeface="+mn-cs"/>
              </a:rPr>
              <a:t>CMOS image sensors are fabricated on well-established standard silicon processes in high-volume wafer plants that also produce related chips such as microprocessors, memory circuits, microcontrollers, and digital signal processors. The tremendous advantage is that digital logic circuits, clock drivers, counters, and analog-to-digital converters can be placed on the same silicon foundation and at the same time as the photodiode array. This enables CMOS sensors to participate in process shrinks that move to smaller linewidths with a minimum of redesign, in a manner similar to other integrated circuits. Even so, in order to guarantee low-noise devices with high performance, the standard CMOS fabrication process must often be modified to specifically accommodate image sensors. For example, standard CMOS techniques for creating transistor junctions in logic chips might produce high dark currents and low blue response when applied to an imaging device. Optimizing the process for image sensors often involves tradeoffs that render the fabrication scenario unreliable for common CMOS devices.</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58</a:t>
            </a:fld>
            <a:endParaRPr lang="en-US"/>
          </a:p>
        </p:txBody>
      </p:sp>
    </p:spTree>
    <p:extLst>
      <p:ext uri="{BB962C8B-B14F-4D97-AF65-F5344CB8AC3E}">
        <p14:creationId xmlns:p14="http://schemas.microsoft.com/office/powerpoint/2010/main" val="9965593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smtClean="0"/>
              <a:t>Huang et al. Nat. Meth. 10, 653-658 (2013)</a:t>
            </a:r>
          </a:p>
          <a:p>
            <a:endParaRPr lang="en-US" dirty="0" smtClean="0"/>
          </a:p>
          <a:p>
            <a:r>
              <a:rPr lang="en-US" dirty="0" smtClean="0"/>
              <a:t>Supplementary figure</a:t>
            </a:r>
            <a:r>
              <a:rPr lang="en-US" baseline="0" dirty="0" smtClean="0"/>
              <a:t> 7 shows that </a:t>
            </a:r>
            <a:r>
              <a:rPr lang="en-US" sz="1200" b="0" i="0" u="none" strike="noStrike" kern="1200" baseline="0" dirty="0" smtClean="0">
                <a:solidFill>
                  <a:schemeClr val="tx1"/>
                </a:solidFill>
                <a:latin typeface="+mn-lt"/>
                <a:ea typeface="+mn-ea"/>
                <a:cs typeface="+mn-cs"/>
              </a:rPr>
              <a:t>Effective quantum efficiencies in EMCCD and </a:t>
            </a:r>
            <a:r>
              <a:rPr lang="en-US" sz="1200" b="0" i="0" u="none" strike="noStrike" kern="1200" baseline="0" dirty="0" err="1" smtClean="0">
                <a:solidFill>
                  <a:schemeClr val="tx1"/>
                </a:solidFill>
                <a:latin typeface="+mn-lt"/>
                <a:ea typeface="+mn-ea"/>
                <a:cs typeface="+mn-cs"/>
              </a:rPr>
              <a:t>sCMOS</a:t>
            </a:r>
            <a:r>
              <a:rPr lang="en-US" sz="1200" b="0" i="0" u="none" strike="noStrike" kern="1200" baseline="0" dirty="0" smtClean="0">
                <a:solidFill>
                  <a:schemeClr val="tx1"/>
                </a:solidFill>
                <a:latin typeface="+mn-lt"/>
                <a:ea typeface="+mn-ea"/>
                <a:cs typeface="+mn-cs"/>
              </a:rPr>
              <a:t> simulations were 48% and 73%, respectively.</a:t>
            </a:r>
            <a:endParaRPr lang="en-US" baseline="0" dirty="0" smtClean="0"/>
          </a:p>
        </p:txBody>
      </p:sp>
      <p:sp>
        <p:nvSpPr>
          <p:cNvPr id="4" name="Slide Number Placeholder 3"/>
          <p:cNvSpPr>
            <a:spLocks noGrp="1"/>
          </p:cNvSpPr>
          <p:nvPr>
            <p:ph type="sldNum" sz="quarter" idx="10"/>
          </p:nvPr>
        </p:nvSpPr>
        <p:spPr/>
        <p:txBody>
          <a:bodyPr/>
          <a:lstStyle/>
          <a:p>
            <a:fld id="{070B14A6-AFCF-452D-9B8F-95D85DB76770}" type="slidenum">
              <a:rPr lang="en-US" smtClean="0"/>
              <a:t>59</a:t>
            </a:fld>
            <a:endParaRPr lang="en-US"/>
          </a:p>
        </p:txBody>
      </p:sp>
    </p:spTree>
    <p:extLst>
      <p:ext uri="{BB962C8B-B14F-4D97-AF65-F5344CB8AC3E}">
        <p14:creationId xmlns:p14="http://schemas.microsoft.com/office/powerpoint/2010/main" val="15895242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mounting threads that are 20.32 mm in diameter with a pitch of 0.706, conforming to the RMS standard</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33723483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https://micro.magnet.fsu.edu/primer/anatomy/tubelength.html</a:t>
            </a:r>
          </a:p>
          <a:p>
            <a:endParaRPr lang="en-US" dirty="0" smtClean="0"/>
          </a:p>
          <a:p>
            <a:r>
              <a:rPr lang="en-US" dirty="0" smtClean="0"/>
              <a:t>http://www.leica-microsystems.com/science-lab/widefield-microscopy/infinity-optical-systems/</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67</a:t>
            </a:fld>
            <a:endParaRPr lang="en-US"/>
          </a:p>
        </p:txBody>
      </p:sp>
    </p:spTree>
    <p:extLst>
      <p:ext uri="{BB962C8B-B14F-4D97-AF65-F5344CB8AC3E}">
        <p14:creationId xmlns:p14="http://schemas.microsoft.com/office/powerpoint/2010/main" val="26284420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a:t>
            </a:r>
            <a:r>
              <a:rPr lang="en-US" baseline="0" dirty="0" smtClean="0"/>
              <a:t> enhanced DIC</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5</a:t>
            </a:fld>
            <a:endParaRPr lang="en-US"/>
          </a:p>
        </p:txBody>
      </p:sp>
    </p:spTree>
    <p:extLst>
      <p:ext uri="{BB962C8B-B14F-4D97-AF65-F5344CB8AC3E}">
        <p14:creationId xmlns:p14="http://schemas.microsoft.com/office/powerpoint/2010/main" val="262627995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CONVERGENCE LENS. Convex lens</a:t>
            </a:r>
            <a:endParaRPr lang="en-US" dirty="0"/>
          </a:p>
        </p:txBody>
      </p:sp>
      <p:sp>
        <p:nvSpPr>
          <p:cNvPr id="4" name="Slide Number Placeholder 3"/>
          <p:cNvSpPr>
            <a:spLocks noGrp="1"/>
          </p:cNvSpPr>
          <p:nvPr>
            <p:ph type="sldNum" sz="quarter" idx="10"/>
          </p:nvPr>
        </p:nvSpPr>
        <p:spPr/>
        <p:txBody>
          <a:bodyPr/>
          <a:lstStyle/>
          <a:p>
            <a:fld id="{351CFDA8-7C39-4F47-9D89-9FD9FD21AE65}" type="slidenum">
              <a:rPr lang="en-US" smtClean="0"/>
              <a:t>69</a:t>
            </a:fld>
            <a:endParaRPr lang="en-US"/>
          </a:p>
        </p:txBody>
      </p:sp>
    </p:spTree>
    <p:extLst>
      <p:ext uri="{BB962C8B-B14F-4D97-AF65-F5344CB8AC3E}">
        <p14:creationId xmlns:p14="http://schemas.microsoft.com/office/powerpoint/2010/main" val="13224792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microscope contains two different groups of interlaced optical planes that are responsible for controlling illumination and image formation. Collectively, these optical planes are known as </a:t>
            </a:r>
            <a:r>
              <a:rPr lang="en-US" b="1" dirty="0" smtClean="0"/>
              <a:t>conjugate planes</a:t>
            </a:r>
            <a:r>
              <a:rPr lang="en-US" dirty="0" smtClean="0"/>
              <a:t>. The first group of planes (termed the </a:t>
            </a:r>
            <a:r>
              <a:rPr lang="en-US" b="1" dirty="0" smtClean="0"/>
              <a:t>aperture</a:t>
            </a:r>
            <a:r>
              <a:rPr lang="en-US" dirty="0" smtClean="0"/>
              <a:t> planes) controls the beam path for illuminating light and produces a focused image of the lamp filament at the plane of the </a:t>
            </a:r>
            <a:r>
              <a:rPr lang="en-US" dirty="0" err="1" smtClean="0"/>
              <a:t>substage</a:t>
            </a:r>
            <a:r>
              <a:rPr lang="en-US" dirty="0" smtClean="0"/>
              <a:t> condenser aperture diaphragm, the rear focal plane of the objective, and the eye point (also called the </a:t>
            </a:r>
            <a:r>
              <a:rPr lang="en-US" dirty="0" err="1" smtClean="0"/>
              <a:t>Ramsden</a:t>
            </a:r>
            <a:r>
              <a:rPr lang="en-US" dirty="0" smtClean="0"/>
              <a:t> disk) of the eyepiece. Conjugate planes are in common focus and are critical in achieving proper </a:t>
            </a:r>
            <a:r>
              <a:rPr lang="en-US" dirty="0" err="1" smtClean="0"/>
              <a:t>Köhler</a:t>
            </a:r>
            <a:r>
              <a:rPr lang="en-US" dirty="0" smtClean="0"/>
              <a:t> illumination. A second set of planes, known as the </a:t>
            </a:r>
            <a:r>
              <a:rPr lang="en-US" b="1" dirty="0" smtClean="0"/>
              <a:t>image-forming</a:t>
            </a:r>
            <a:r>
              <a:rPr lang="en-US" dirty="0" smtClean="0"/>
              <a:t> conjugate planes include the field diaphragm, the specimen, the fixed diaphragm of the eyepiece and the retina of the eye or the surface of a camera detector. By definition, an object that is in focus at one plane is also in focus at the other conjugate planes of that light path. In each light pathway (both image-forming and illumination), there are four separate planes that together make up the conjugate plane set.</a:t>
            </a:r>
          </a:p>
          <a:p>
            <a:r>
              <a:rPr lang="en-US" dirty="0" smtClean="0"/>
              <a:t>In review, conjugate planes in the path of the illuminating light rays in </a:t>
            </a:r>
            <a:r>
              <a:rPr lang="en-US" dirty="0" err="1" smtClean="0"/>
              <a:t>Köhler</a:t>
            </a:r>
            <a:r>
              <a:rPr lang="en-US" dirty="0" smtClean="0"/>
              <a:t> illumination (Figure 3(a)) include:</a:t>
            </a:r>
          </a:p>
          <a:p>
            <a:r>
              <a:rPr lang="en-US" dirty="0" smtClean="0"/>
              <a:t>The lamp filament.</a:t>
            </a:r>
          </a:p>
          <a:p>
            <a:r>
              <a:rPr lang="en-US" dirty="0" smtClean="0"/>
              <a:t>The condenser aperture diaphragm (at the front focal plane of the condenser).</a:t>
            </a:r>
          </a:p>
          <a:p>
            <a:r>
              <a:rPr lang="en-US" dirty="0" smtClean="0"/>
              <a:t>The back focal plane of the objective.</a:t>
            </a:r>
          </a:p>
          <a:p>
            <a:r>
              <a:rPr lang="en-US" dirty="0" smtClean="0"/>
              <a:t>The eye point (also called the </a:t>
            </a:r>
            <a:r>
              <a:rPr lang="en-US" dirty="0" err="1" smtClean="0"/>
              <a:t>Ramsden</a:t>
            </a:r>
            <a:r>
              <a:rPr lang="en-US" dirty="0" smtClean="0"/>
              <a:t> disk) of the eyepiece, which is located approximately one-half inch (one centimeter) above the top lens of the eyepiece, at the point where the observer places the front of the eye during observation.</a:t>
            </a:r>
          </a:p>
          <a:p>
            <a:r>
              <a:rPr lang="en-US" dirty="0" smtClean="0"/>
              <a:t>Likewise, the conjugate planes in the image-forming light path in </a:t>
            </a:r>
            <a:r>
              <a:rPr lang="en-US" dirty="0" err="1" smtClean="0"/>
              <a:t>Köhler</a:t>
            </a:r>
            <a:r>
              <a:rPr lang="en-US" dirty="0" smtClean="0"/>
              <a:t> illumination (Figure 3(b)) include:</a:t>
            </a:r>
          </a:p>
          <a:p>
            <a:r>
              <a:rPr lang="en-US" dirty="0" smtClean="0"/>
              <a:t>The field diaphragm.</a:t>
            </a:r>
          </a:p>
          <a:p>
            <a:r>
              <a:rPr lang="en-US" dirty="0" smtClean="0"/>
              <a:t>The focused specimen.</a:t>
            </a:r>
          </a:p>
          <a:p>
            <a:r>
              <a:rPr lang="en-US" dirty="0" smtClean="0"/>
              <a:t>The intermediate image plane (i.e., the plane of the fixed diaphragm of the eyepiece).</a:t>
            </a:r>
          </a:p>
          <a:p>
            <a:r>
              <a:rPr lang="en-US" dirty="0" smtClean="0"/>
              <a:t>The retina of the eye, film plane, or image sensor surface of the camera.</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http://zeiss-campus.magnet.fsu.edu/articles/basics/images/opticaltrainfigure3.jpg</a:t>
            </a:r>
          </a:p>
          <a:p>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7</a:t>
            </a:fld>
            <a:endParaRPr lang="en-US"/>
          </a:p>
        </p:txBody>
      </p:sp>
    </p:spTree>
    <p:extLst>
      <p:ext uri="{BB962C8B-B14F-4D97-AF65-F5344CB8AC3E}">
        <p14:creationId xmlns:p14="http://schemas.microsoft.com/office/powerpoint/2010/main" val="14455301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Visible in the lower left corner, the sun emitted an M6 solar flare on Nov. 12, 2012, which peaked at 9:04 p.m. EST. This image is a blend of two images captured by NASA's Solar Dynamics Observatory (SDO), one showing the sun in the 304 Angstrom wavelength and one in the 193 Angstrom wavelength. </a:t>
            </a:r>
          </a:p>
          <a:p>
            <a:r>
              <a:rPr lang="en-US" dirty="0" smtClean="0"/>
              <a:t>Image Credit: </a:t>
            </a:r>
          </a:p>
          <a:p>
            <a:r>
              <a:rPr lang="en-US" dirty="0" smtClean="0"/>
              <a:t>NASA/SDO</a:t>
            </a:r>
          </a:p>
          <a:p>
            <a:endParaRPr lang="en-US" dirty="0" smtClean="0"/>
          </a:p>
          <a:p>
            <a:r>
              <a:rPr lang="en-US" dirty="0" smtClean="0"/>
              <a:t>http://www.antique-microscopes.com/mics/Schrauer_b.html </a:t>
            </a:r>
          </a:p>
          <a:p>
            <a:r>
              <a:rPr lang="en-US" sz="1200" b="1" dirty="0" smtClean="0">
                <a:effectLst/>
              </a:rPr>
              <a:t>L. </a:t>
            </a:r>
            <a:r>
              <a:rPr lang="en-US" sz="1200" b="1" dirty="0" err="1" smtClean="0">
                <a:effectLst/>
              </a:rPr>
              <a:t>Schrauer</a:t>
            </a:r>
            <a:r>
              <a:rPr lang="en-US" sz="1200" b="1" dirty="0" smtClean="0">
                <a:effectLst/>
              </a:rPr>
              <a:t>, Maker, New York</a:t>
            </a:r>
            <a:endParaRPr lang="en-US" dirty="0" smtClean="0"/>
          </a:p>
          <a:p>
            <a:r>
              <a:rPr lang="en-US" sz="1200" dirty="0" smtClean="0">
                <a:effectLst/>
              </a:rPr>
              <a:t>Continental style monocular microscope, c.1892</a:t>
            </a:r>
            <a:endParaRPr lang="en-US" dirty="0" smtClean="0"/>
          </a:p>
          <a:p>
            <a:endParaRPr lang="en-US" dirty="0" smtClean="0"/>
          </a:p>
          <a:p>
            <a:r>
              <a:rPr lang="en-US" dirty="0" smtClean="0"/>
              <a:t>http://imgarcade.com/1/microscope-mirror/</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10</a:t>
            </a:fld>
            <a:endParaRPr lang="en-US"/>
          </a:p>
        </p:txBody>
      </p:sp>
    </p:spTree>
    <p:extLst>
      <p:ext uri="{BB962C8B-B14F-4D97-AF65-F5344CB8AC3E}">
        <p14:creationId xmlns:p14="http://schemas.microsoft.com/office/powerpoint/2010/main" val="3154647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http://micro.magnet.fsu.edu/primer/anatomy/lightsourceshome.html</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11</a:t>
            </a:fld>
            <a:endParaRPr lang="en-US"/>
          </a:p>
        </p:txBody>
      </p:sp>
    </p:spTree>
    <p:extLst>
      <p:ext uri="{BB962C8B-B14F-4D97-AF65-F5344CB8AC3E}">
        <p14:creationId xmlns:p14="http://schemas.microsoft.com/office/powerpoint/2010/main" val="1266748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http://micro.magnet.fsu.edu/primer/anatomy/lightsourceshome.html</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12</a:t>
            </a:fld>
            <a:endParaRPr lang="en-US"/>
          </a:p>
        </p:txBody>
      </p:sp>
    </p:spTree>
    <p:extLst>
      <p:ext uri="{BB962C8B-B14F-4D97-AF65-F5344CB8AC3E}">
        <p14:creationId xmlns:p14="http://schemas.microsoft.com/office/powerpoint/2010/main" val="806198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 contrast, the tubular envelope in tungsten-halogen lamps is filled with an inert gas (either nitrogen, argon, krypton, or xenon) that is mixed during assembly with a minute amount of a halogen compound (usually hydrogen bromide; </a:t>
            </a:r>
            <a:r>
              <a:rPr lang="en-US" b="1" dirty="0" err="1" smtClean="0"/>
              <a:t>HBr</a:t>
            </a:r>
            <a:r>
              <a:rPr lang="en-US" dirty="0" smtClean="0"/>
              <a:t>) and trace levels of molecular oxygen. The halogen compound serves to initiate a reversible chemical reaction with tungsten evaporated from the filament to yield gaseous tungsten </a:t>
            </a:r>
            <a:r>
              <a:rPr lang="en-US" dirty="0" err="1" smtClean="0"/>
              <a:t>oxyhalide</a:t>
            </a:r>
            <a:r>
              <a:rPr lang="en-US" dirty="0" smtClean="0"/>
              <a:t> molecules in the vapor phase. </a:t>
            </a:r>
          </a:p>
          <a:p>
            <a:endParaRPr lang="en-US" dirty="0" smtClean="0"/>
          </a:p>
          <a:p>
            <a:r>
              <a:rPr lang="en-US" dirty="0" smtClean="0"/>
              <a:t>The benefits of the halogen regenerative cycle include the ability to use smaller envelopes that are maintained in a clean, deposit-free condition during the life span of the lamp. Because the envelope is smaller than those used in conventional tungsten lamps, expensive quartz and related glass alloys can be more economically employed during fabrication. The stronger quartz envelopes enable higher internal gas pressure to be used to assist in suppression of filament vaporization, thus allowing increased filament temperatures that produce more luminous output and shift emission profiles to feature a greater proportion of the more desirable visible wavelengths. As a result, tungsten-halogen lamps retain their original brightness throughout their life span and also convert electric current to light more efficiently than their predecessors. On the downside, the tungsten vaporized and re-deposited by the halogen regenerative cycle is not returned to its original location, but rather winds up on the coolest regions of the filament, resulting in uneven thickness. Eventually the lamps fail due to decreased filament thickness in the hottest regions. Otherwise, tungsten-halogen lamps might feature almost infinite life spans.</a:t>
            </a:r>
          </a:p>
          <a:p>
            <a:r>
              <a:rPr lang="en-US" dirty="0" smtClean="0"/>
              <a:t>Early investigations revealed that the addition of fluoride salts to the vapor sealed inside tungsten-halogen lamps produced output with the highest level of visible wavelengths, and also deposited recycled tungsten on regions of the filament with higher temperatures. This discovery instilled hope that tungsten filaments could be maintained at a more uniform thickness throughout a dramatically increased life span for these lamps. Furthermore, the shifting of lamp emission profile output to include more visible wavelengths was highly desirable compared to the lower color temperatures afforded by similar lamps having alternative halogen compounds (iodide, chloride, and bromide). Unfortunately, fluoride compounds were discovered to aggressively attack glass (note that hydrofluoric acid is commonly used to etch glass) leading to premature failure of the envelope. Thus, fluoride compounds are not useful for commercial lamps. As a consequence, the bromide compounds discussed above are still the reagent of choice for production of tungsten-halogen lamps, but the lamp manufacturers continue to research the application of new fill gas and halogen mixtures for these highly useful light sources.</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13</a:t>
            </a:fld>
            <a:endParaRPr lang="en-US"/>
          </a:p>
        </p:txBody>
      </p:sp>
    </p:spTree>
    <p:extLst>
      <p:ext uri="{BB962C8B-B14F-4D97-AF65-F5344CB8AC3E}">
        <p14:creationId xmlns:p14="http://schemas.microsoft.com/office/powerpoint/2010/main" val="421038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 contrast, the tubular envelope in tungsten-halogen lamps is filled with an inert gas (either nitrogen, argon, krypton, or xenon) that is mixed during assembly with a minute amount of a halogen compound (usually hydrogen bromide; </a:t>
            </a:r>
            <a:r>
              <a:rPr lang="en-US" b="1" dirty="0" err="1" smtClean="0"/>
              <a:t>HBr</a:t>
            </a:r>
            <a:r>
              <a:rPr lang="en-US" dirty="0" smtClean="0"/>
              <a:t>) and trace levels of molecular oxygen. The halogen compound serves to initiate a reversible chemical reaction with tungsten evaporated from the filament to yield gaseous tungsten </a:t>
            </a:r>
            <a:r>
              <a:rPr lang="en-US" dirty="0" err="1" smtClean="0"/>
              <a:t>oxyhalide</a:t>
            </a:r>
            <a:r>
              <a:rPr lang="en-US" dirty="0" smtClean="0"/>
              <a:t> molecules in the vapor phase. </a:t>
            </a:r>
          </a:p>
          <a:p>
            <a:endParaRPr lang="en-US" dirty="0" smtClean="0"/>
          </a:p>
          <a:p>
            <a:r>
              <a:rPr lang="en-US" dirty="0" smtClean="0"/>
              <a:t>The benefits of the halogen regenerative cycle include the ability to use smaller envelopes that are maintained in a clean, deposit-free condition during the life span of the lamp. Because the envelope is smaller than those used in conventional tungsten lamps, expensive quartz and related glass alloys can be more economically employed during fabrication. The stronger quartz envelopes enable higher internal gas pressure to be used to assist in suppression of filament vaporization, thus allowing increased filament temperatures that produce more luminous output and shift emission profiles to feature a greater proportion of the more desirable visible wavelengths. As a result, tungsten-halogen lamps retain their original brightness throughout their life span and also convert electric current to light more efficiently than their predecessors. On the downside, the tungsten vaporized and re-deposited by the halogen regenerative cycle is not returned to its original location, but rather winds up on the coolest regions of the filament, resulting in uneven thickness. Eventually the lamps fail due to decreased filament thickness in the hottest regions. Otherwise, tungsten-halogen lamps might feature almost infinite life spans.</a:t>
            </a:r>
          </a:p>
          <a:p>
            <a:r>
              <a:rPr lang="en-US" dirty="0" smtClean="0"/>
              <a:t>Early investigations revealed that the addition of fluoride salts to the vapor sealed inside tungsten-halogen lamps produced output with the highest level of visible wavelengths, and also deposited recycled tungsten on regions of the filament with higher temperatures. This discovery instilled hope that tungsten filaments could be maintained at a more uniform thickness throughout a dramatically increased life span for these lamps. Furthermore, the shifting of lamp emission profile output to include more visible wavelengths was highly desirable compared to the lower color temperatures afforded by similar lamps having alternative halogen compounds (iodide, chloride, and bromide). Unfortunately, fluoride compounds were discovered to aggressively attack glass (note that hydrofluoric acid is commonly used to etch glass) leading to premature failure of the envelope. Thus, fluoride compounds are not useful for commercial lamps. As a consequence, the bromide compounds discussed above are still the reagent of choice for production of tungsten-halogen lamps, but the lamp manufacturers continue to research the application of new fill gas and halogen mixtures for these highly useful light sources.</a:t>
            </a:r>
            <a:endParaRPr lang="en-US" dirty="0"/>
          </a:p>
        </p:txBody>
      </p:sp>
      <p:sp>
        <p:nvSpPr>
          <p:cNvPr id="4" name="Slide Number Placeholder 3"/>
          <p:cNvSpPr>
            <a:spLocks noGrp="1"/>
          </p:cNvSpPr>
          <p:nvPr>
            <p:ph type="sldNum" sz="quarter" idx="10"/>
          </p:nvPr>
        </p:nvSpPr>
        <p:spPr/>
        <p:txBody>
          <a:bodyPr/>
          <a:lstStyle/>
          <a:p>
            <a:fld id="{070B14A6-AFCF-452D-9B8F-95D85DB76770}" type="slidenum">
              <a:rPr lang="en-US" smtClean="0"/>
              <a:t>14</a:t>
            </a:fld>
            <a:endParaRPr lang="en-US"/>
          </a:p>
        </p:txBody>
      </p:sp>
    </p:spTree>
    <p:extLst>
      <p:ext uri="{BB962C8B-B14F-4D97-AF65-F5344CB8AC3E}">
        <p14:creationId xmlns:p14="http://schemas.microsoft.com/office/powerpoint/2010/main" val="2608079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2155F3B-6719-49DD-BFA9-FE23519795A5}" type="datetimeFigureOut">
              <a:rPr lang="en-US" smtClean="0"/>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306FE-2F3F-48CA-A23D-B4CE1259892F}" type="slidenum">
              <a:rPr lang="en-US" smtClean="0"/>
              <a:t>‹#›</a:t>
            </a:fld>
            <a:endParaRPr lang="en-US"/>
          </a:p>
        </p:txBody>
      </p:sp>
    </p:spTree>
    <p:extLst>
      <p:ext uri="{BB962C8B-B14F-4D97-AF65-F5344CB8AC3E}">
        <p14:creationId xmlns:p14="http://schemas.microsoft.com/office/powerpoint/2010/main" val="2238841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155F3B-6719-49DD-BFA9-FE23519795A5}" type="datetimeFigureOut">
              <a:rPr lang="en-US" smtClean="0"/>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306FE-2F3F-48CA-A23D-B4CE1259892F}" type="slidenum">
              <a:rPr lang="en-US" smtClean="0"/>
              <a:t>‹#›</a:t>
            </a:fld>
            <a:endParaRPr lang="en-US"/>
          </a:p>
        </p:txBody>
      </p:sp>
    </p:spTree>
    <p:extLst>
      <p:ext uri="{BB962C8B-B14F-4D97-AF65-F5344CB8AC3E}">
        <p14:creationId xmlns:p14="http://schemas.microsoft.com/office/powerpoint/2010/main" val="1487349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155F3B-6719-49DD-BFA9-FE23519795A5}" type="datetimeFigureOut">
              <a:rPr lang="en-US" smtClean="0"/>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306FE-2F3F-48CA-A23D-B4CE1259892F}" type="slidenum">
              <a:rPr lang="en-US" smtClean="0"/>
              <a:t>‹#›</a:t>
            </a:fld>
            <a:endParaRPr lang="en-US"/>
          </a:p>
        </p:txBody>
      </p:sp>
    </p:spTree>
    <p:extLst>
      <p:ext uri="{BB962C8B-B14F-4D97-AF65-F5344CB8AC3E}">
        <p14:creationId xmlns:p14="http://schemas.microsoft.com/office/powerpoint/2010/main" val="162676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4D0B552-CE7E-4E14-A702-5FAD62EF42AA}"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4158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67C3D78A-AB78-4283-9DFA-A956FAC119FC}"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4741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7A9919B1-179A-4F95-B2AF-D805637B3F02}"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8439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265BDE40-8EE4-4893-AB18-5A6036DFD1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95969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p>
            <a:fld id="{9CCA4400-89AD-4F14-850E-70916A34E0B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40575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p>
            <a:fld id="{07650B55-29B6-42AD-B60C-3206936811AB}"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05211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p>
            <a:fld id="{48682D1D-09D3-46DD-A5C2-68A8DAC4DD6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9632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D005B3C7-4318-4E18-A0ED-59FB32553D83}"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7745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2155F3B-6719-49DD-BFA9-FE23519795A5}" type="datetimeFigureOut">
              <a:rPr lang="en-US" smtClean="0"/>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306FE-2F3F-48CA-A23D-B4CE1259892F}" type="slidenum">
              <a:rPr lang="en-US" smtClean="0"/>
              <a:t>‹#›</a:t>
            </a:fld>
            <a:endParaRPr lang="en-US"/>
          </a:p>
        </p:txBody>
      </p:sp>
    </p:spTree>
    <p:extLst>
      <p:ext uri="{BB962C8B-B14F-4D97-AF65-F5344CB8AC3E}">
        <p14:creationId xmlns:p14="http://schemas.microsoft.com/office/powerpoint/2010/main" val="22799556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p>
            <a:fld id="{E71A45B1-BDDD-42D5-85FF-C8AB2783FFF9}"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38720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F6BBD4E-CE9B-4EBF-97A8-ABBA2CE6D68D}"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3743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p>
            <a:fld id="{D1B00320-9832-4461-81F1-247C14068D5F}" type="slidenum">
              <a:rPr lang="en-US" altLang="en-US" smtClean="0">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564676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FA961A2-9661-4244-994C-5DE87EB5811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33003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565BCD5-48DF-4587-91A4-DA6699F5EA0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05593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D0708A7-C110-4F81-8478-C4C7FECEE19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01001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D190D392-0E8C-4DB4-86C4-52712F0FAB9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211213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4736A8E-0C18-42D9-844B-8BEA678AB9B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67606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8D6C94E-29F1-4C39-A50E-075565B4414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197524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FC12A850-3CE2-4F28-A678-DC0B1D8C260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4190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2155F3B-6719-49DD-BFA9-FE23519795A5}" type="datetimeFigureOut">
              <a:rPr lang="en-US" smtClean="0"/>
              <a:t>1/19/2017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B1306FE-2F3F-48CA-A23D-B4CE1259892F}" type="slidenum">
              <a:rPr lang="en-US" smtClean="0"/>
              <a:t>‹#›</a:t>
            </a:fld>
            <a:endParaRPr lang="en-US"/>
          </a:p>
        </p:txBody>
      </p:sp>
    </p:spTree>
    <p:extLst>
      <p:ext uri="{BB962C8B-B14F-4D97-AF65-F5344CB8AC3E}">
        <p14:creationId xmlns:p14="http://schemas.microsoft.com/office/powerpoint/2010/main" val="9054892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82E6DCE5-6E43-4FD4-ABC1-76278495D4C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40711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783DA00-486A-4B23-84F6-07DA5F906DC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4224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B50E74B-7268-49A8-814C-515E9D8DCFA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58762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590DC4B-CBEF-4377-BB34-998D707AAA43}"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88966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Online Image Placeholder 3"/>
          <p:cNvSpPr>
            <a:spLocks noGrp="1"/>
          </p:cNvSpPr>
          <p:nvPr>
            <p:ph type="clipArt" sz="half" idx="2"/>
          </p:nvPr>
        </p:nvSpPr>
        <p:spPr>
          <a:xfrm>
            <a:off x="4648200" y="1981200"/>
            <a:ext cx="3810000" cy="4114800"/>
          </a:xfrm>
        </p:spPr>
        <p:txBody>
          <a:bodyPr/>
          <a:lstStyle/>
          <a:p>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6AE49128-DB81-4C10-9717-9494EC4EC6C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793319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Online Image Placeholder 2"/>
          <p:cNvSpPr>
            <a:spLocks noGrp="1"/>
          </p:cNvSpPr>
          <p:nvPr>
            <p:ph type="clip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D400919B-BE39-4620-A904-46395094AE6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192844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7" name="Footer Placeholder 6"/>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8" name="Slide Number Placeholder 7"/>
          <p:cNvSpPr>
            <a:spLocks noGrp="1"/>
          </p:cNvSpPr>
          <p:nvPr>
            <p:ph type="sldNum" sz="quarter" idx="12"/>
          </p:nvPr>
        </p:nvSpPr>
        <p:spPr>
          <a:xfrm>
            <a:off x="6553200" y="6248400"/>
            <a:ext cx="1905000" cy="457200"/>
          </a:xfrm>
        </p:spPr>
        <p:txBody>
          <a:bodyPr/>
          <a:lstStyle>
            <a:lvl1pPr>
              <a:defRPr/>
            </a:lvl1pPr>
          </a:lstStyle>
          <a:p>
            <a:fld id="{B54D0ABE-0E75-44EB-BBCA-30CE3E394DF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571623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F09740FE-4199-4861-AE6C-B813FE56C4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12046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sz="half" idx="1"/>
          </p:nvPr>
        </p:nvSpPr>
        <p:spPr>
          <a:xfrm>
            <a:off x="685800" y="1981200"/>
            <a:ext cx="3810000" cy="4114800"/>
          </a:xfrm>
        </p:spPr>
        <p:txBody>
          <a:bodyPr/>
          <a:lstStyle/>
          <a:p>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68A3B2F0-9F25-4C71-9950-F95EFB4242A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4420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2155F3B-6719-49DD-BFA9-FE23519795A5}" type="datetimeFigureOut">
              <a:rPr lang="en-US" smtClean="0"/>
              <a:t>1/19/2017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1306FE-2F3F-48CA-A23D-B4CE1259892F}" type="slidenum">
              <a:rPr lang="en-US" smtClean="0"/>
              <a:t>‹#›</a:t>
            </a:fld>
            <a:endParaRPr lang="en-US"/>
          </a:p>
        </p:txBody>
      </p:sp>
    </p:spTree>
    <p:extLst>
      <p:ext uri="{BB962C8B-B14F-4D97-AF65-F5344CB8AC3E}">
        <p14:creationId xmlns:p14="http://schemas.microsoft.com/office/powerpoint/2010/main" val="878308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2155F3B-6719-49DD-BFA9-FE23519795A5}" type="datetimeFigureOut">
              <a:rPr lang="en-US" smtClean="0"/>
              <a:t>1/19/2017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B1306FE-2F3F-48CA-A23D-B4CE1259892F}" type="slidenum">
              <a:rPr lang="en-US" smtClean="0"/>
              <a:t>‹#›</a:t>
            </a:fld>
            <a:endParaRPr lang="en-US"/>
          </a:p>
        </p:txBody>
      </p:sp>
    </p:spTree>
    <p:extLst>
      <p:ext uri="{BB962C8B-B14F-4D97-AF65-F5344CB8AC3E}">
        <p14:creationId xmlns:p14="http://schemas.microsoft.com/office/powerpoint/2010/main" val="25056265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2155F3B-6719-49DD-BFA9-FE23519795A5}" type="datetimeFigureOut">
              <a:rPr lang="en-US" smtClean="0"/>
              <a:t>1/19/2017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B1306FE-2F3F-48CA-A23D-B4CE1259892F}" type="slidenum">
              <a:rPr lang="en-US" smtClean="0"/>
              <a:t>‹#›</a:t>
            </a:fld>
            <a:endParaRPr lang="en-US"/>
          </a:p>
        </p:txBody>
      </p:sp>
    </p:spTree>
    <p:extLst>
      <p:ext uri="{BB962C8B-B14F-4D97-AF65-F5344CB8AC3E}">
        <p14:creationId xmlns:p14="http://schemas.microsoft.com/office/powerpoint/2010/main" val="26375558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155F3B-6719-49DD-BFA9-FE23519795A5}" type="datetimeFigureOut">
              <a:rPr lang="en-US" smtClean="0"/>
              <a:t>1/19/2017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B1306FE-2F3F-48CA-A23D-B4CE1259892F}" type="slidenum">
              <a:rPr lang="en-US" smtClean="0"/>
              <a:t>‹#›</a:t>
            </a:fld>
            <a:endParaRPr lang="en-US"/>
          </a:p>
        </p:txBody>
      </p:sp>
    </p:spTree>
    <p:extLst>
      <p:ext uri="{BB962C8B-B14F-4D97-AF65-F5344CB8AC3E}">
        <p14:creationId xmlns:p14="http://schemas.microsoft.com/office/powerpoint/2010/main" val="26832868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155F3B-6719-49DD-BFA9-FE23519795A5}" type="datetimeFigureOut">
              <a:rPr lang="en-US" smtClean="0"/>
              <a:t>1/19/2017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1306FE-2F3F-48CA-A23D-B4CE1259892F}" type="slidenum">
              <a:rPr lang="en-US" smtClean="0"/>
              <a:t>‹#›</a:t>
            </a:fld>
            <a:endParaRPr lang="en-US"/>
          </a:p>
        </p:txBody>
      </p:sp>
    </p:spTree>
    <p:extLst>
      <p:ext uri="{BB962C8B-B14F-4D97-AF65-F5344CB8AC3E}">
        <p14:creationId xmlns:p14="http://schemas.microsoft.com/office/powerpoint/2010/main" val="16290964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2155F3B-6719-49DD-BFA9-FE23519795A5}" type="datetimeFigureOut">
              <a:rPr lang="en-US" smtClean="0"/>
              <a:t>1/19/2017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B1306FE-2F3F-48CA-A23D-B4CE1259892F}" type="slidenum">
              <a:rPr lang="en-US" smtClean="0"/>
              <a:t>‹#›</a:t>
            </a:fld>
            <a:endParaRPr lang="en-US"/>
          </a:p>
        </p:txBody>
      </p:sp>
    </p:spTree>
    <p:extLst>
      <p:ext uri="{BB962C8B-B14F-4D97-AF65-F5344CB8AC3E}">
        <p14:creationId xmlns:p14="http://schemas.microsoft.com/office/powerpoint/2010/main" val="28119216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155F3B-6719-49DD-BFA9-FE23519795A5}" type="datetimeFigureOut">
              <a:rPr lang="en-US" smtClean="0"/>
              <a:t>1/19/2017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1306FE-2F3F-48CA-A23D-B4CE1259892F}" type="slidenum">
              <a:rPr lang="en-US" smtClean="0"/>
              <a:t>‹#›</a:t>
            </a:fld>
            <a:endParaRPr lang="en-US"/>
          </a:p>
        </p:txBody>
      </p:sp>
    </p:spTree>
    <p:extLst>
      <p:ext uri="{BB962C8B-B14F-4D97-AF65-F5344CB8AC3E}">
        <p14:creationId xmlns:p14="http://schemas.microsoft.com/office/powerpoint/2010/main" val="29991615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eaLnBrk="0" fontAlgn="base" hangingPunct="0">
              <a:spcBef>
                <a:spcPct val="0"/>
              </a:spcBef>
              <a:spcAft>
                <a:spcPct val="0"/>
              </a:spcAft>
            </a:pPr>
            <a:endParaRPr lang="en-US" altLang="en-US">
              <a:solidFill>
                <a:srgbClr val="000000"/>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eaLnBrk="0" fontAlgn="base" hangingPunct="0">
              <a:spcBef>
                <a:spcPct val="0"/>
              </a:spcBef>
              <a:spcAft>
                <a:spcPct val="0"/>
              </a:spcAft>
            </a:pPr>
            <a:fld id="{56393F44-7D7C-4199-8C9C-6119FD5AC94A}" type="slidenum">
              <a:rPr lang="en-US" altLang="en-US" smtClean="0">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544366375"/>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973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2973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32973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a:latin typeface="+mn-lt"/>
              </a:defRPr>
            </a:lvl1pPr>
          </a:lstStyle>
          <a:p>
            <a:pPr fontAlgn="base">
              <a:spcBef>
                <a:spcPct val="0"/>
              </a:spcBef>
              <a:spcAft>
                <a:spcPct val="0"/>
              </a:spcAft>
            </a:pPr>
            <a:endParaRPr lang="en-US" altLang="en-US" smtClean="0">
              <a:solidFill>
                <a:srgbClr val="000000"/>
              </a:solidFill>
            </a:endParaRPr>
          </a:p>
        </p:txBody>
      </p:sp>
      <p:sp>
        <p:nvSpPr>
          <p:cNvPr id="32973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0" hangingPunct="0">
              <a:defRPr sz="1400">
                <a:latin typeface="+mn-lt"/>
              </a:defRPr>
            </a:lvl1pPr>
          </a:lstStyle>
          <a:p>
            <a:pPr fontAlgn="base">
              <a:spcBef>
                <a:spcPct val="0"/>
              </a:spcBef>
              <a:spcAft>
                <a:spcPct val="0"/>
              </a:spcAft>
            </a:pPr>
            <a:endParaRPr lang="en-US" altLang="en-US" smtClean="0">
              <a:solidFill>
                <a:srgbClr val="000000"/>
              </a:solidFill>
            </a:endParaRPr>
          </a:p>
        </p:txBody>
      </p:sp>
      <p:sp>
        <p:nvSpPr>
          <p:cNvPr id="32973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a:latin typeface="+mn-lt"/>
              </a:defRPr>
            </a:lvl1pPr>
          </a:lstStyle>
          <a:p>
            <a:pPr fontAlgn="base">
              <a:spcBef>
                <a:spcPct val="0"/>
              </a:spcBef>
              <a:spcAft>
                <a:spcPct val="0"/>
              </a:spcAft>
            </a:pPr>
            <a:fld id="{8734D6D6-3BCD-4E9A-8A92-827C773F32D0}" type="slidenum">
              <a:rPr lang="en-US" altLang="en-US" smtClean="0">
                <a:solidFill>
                  <a:srgbClr val="000000"/>
                </a:solidFill>
              </a:rPr>
              <a:pPr fontAlgn="base">
                <a:spcBef>
                  <a:spcPct val="0"/>
                </a:spcBef>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05877111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eaLnBrk="0" fontAlgn="base" hangingPunct="0">
        <a:spcBef>
          <a:spcPct val="0"/>
        </a:spcBef>
        <a:spcAft>
          <a:spcPct val="0"/>
        </a:spcAft>
        <a:defRPr sz="4400">
          <a:solidFill>
            <a:schemeClr val="tx2"/>
          </a:solidFill>
          <a:latin typeface="Times New Roman" panose="02020603050405020304" pitchFamily="18" charset="0"/>
        </a:defRPr>
      </a:lvl6pPr>
      <a:lvl7pPr marL="914400" algn="ctr" rtl="0" eaLnBrk="0" fontAlgn="base" hangingPunct="0">
        <a:spcBef>
          <a:spcPct val="0"/>
        </a:spcBef>
        <a:spcAft>
          <a:spcPct val="0"/>
        </a:spcAft>
        <a:defRPr sz="4400">
          <a:solidFill>
            <a:schemeClr val="tx2"/>
          </a:solidFill>
          <a:latin typeface="Times New Roman" panose="02020603050405020304" pitchFamily="18" charset="0"/>
        </a:defRPr>
      </a:lvl7pPr>
      <a:lvl8pPr marL="1371600" algn="ctr" rtl="0" eaLnBrk="0" fontAlgn="base" hangingPunct="0">
        <a:spcBef>
          <a:spcPct val="0"/>
        </a:spcBef>
        <a:spcAft>
          <a:spcPct val="0"/>
        </a:spcAft>
        <a:defRPr sz="4400">
          <a:solidFill>
            <a:schemeClr val="tx2"/>
          </a:solidFill>
          <a:latin typeface="Times New Roman" panose="02020603050405020304" pitchFamily="18" charset="0"/>
        </a:defRPr>
      </a:lvl8pPr>
      <a:lvl9pPr marL="1828800" algn="ctr" rtl="0" eaLnBrk="0" fontAlgn="base" hangingPunct="0">
        <a:spcBef>
          <a:spcPct val="0"/>
        </a:spcBef>
        <a:spcAft>
          <a:spcPct val="0"/>
        </a:spcAft>
        <a:defRPr sz="4400">
          <a:solidFill>
            <a:schemeClr val="tx2"/>
          </a:solidFill>
          <a:latin typeface="Times New Roman" panose="02020603050405020304" pitchFamily="18"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0.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2.jpg"/><Relationship Id="rId5" Type="http://schemas.openxmlformats.org/officeDocument/2006/relationships/image" Target="../media/image1.e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52.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9.xml"/><Relationship Id="rId1" Type="http://schemas.openxmlformats.org/officeDocument/2006/relationships/vmlDrawing" Target="../drawings/vmlDrawing2.vml"/><Relationship Id="rId6" Type="http://schemas.openxmlformats.org/officeDocument/2006/relationships/image" Target="../media/image3.emf"/><Relationship Id="rId5" Type="http://schemas.openxmlformats.org/officeDocument/2006/relationships/oleObject" Target="../embeddings/oleObject2.bin"/><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55.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Biology 177: Principles of Modern Microscopy</a:t>
            </a:r>
          </a:p>
        </p:txBody>
      </p:sp>
      <p:sp>
        <p:nvSpPr>
          <p:cNvPr id="5" name="Subtitle 4"/>
          <p:cNvSpPr>
            <a:spLocks noGrp="1"/>
          </p:cNvSpPr>
          <p:nvPr>
            <p:ph type="subTitle" idx="1"/>
          </p:nvPr>
        </p:nvSpPr>
        <p:spPr/>
        <p:txBody>
          <a:bodyPr>
            <a:normAutofit lnSpcReduction="10000"/>
          </a:bodyPr>
          <a:lstStyle/>
          <a:p>
            <a:r>
              <a:rPr lang="en-US" dirty="0" smtClean="0"/>
              <a:t>Lecture 05: </a:t>
            </a:r>
          </a:p>
          <a:p>
            <a:r>
              <a:rPr lang="en-US" dirty="0" smtClean="0"/>
              <a:t>Illumination and Detectors</a:t>
            </a:r>
          </a:p>
          <a:p>
            <a:r>
              <a:rPr lang="en-US" dirty="0"/>
              <a:t>Andres Collazo, Director Biological Imaging Facility</a:t>
            </a:r>
          </a:p>
          <a:p>
            <a:r>
              <a:rPr lang="en-US" dirty="0"/>
              <a:t>Wan-</a:t>
            </a:r>
            <a:r>
              <a:rPr lang="en-US" dirty="0" err="1"/>
              <a:t>Rong</a:t>
            </a:r>
            <a:r>
              <a:rPr lang="en-US" dirty="0"/>
              <a:t> (Sandy) Wong, Graduate Student, TA</a:t>
            </a:r>
          </a:p>
          <a:p>
            <a:endParaRPr lang="en-US" dirty="0"/>
          </a:p>
        </p:txBody>
      </p:sp>
    </p:spTree>
    <p:extLst>
      <p:ext uri="{BB962C8B-B14F-4D97-AF65-F5344CB8AC3E}">
        <p14:creationId xmlns:p14="http://schemas.microsoft.com/office/powerpoint/2010/main" val="22705506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Illumination sources</a:t>
            </a:r>
            <a:endParaRPr lang="en-US" dirty="0"/>
          </a:p>
        </p:txBody>
      </p:sp>
      <p:sp>
        <p:nvSpPr>
          <p:cNvPr id="3" name="Content Placeholder 2"/>
          <p:cNvSpPr>
            <a:spLocks noGrp="1"/>
          </p:cNvSpPr>
          <p:nvPr>
            <p:ph sz="half" idx="1"/>
          </p:nvPr>
        </p:nvSpPr>
        <p:spPr/>
        <p:txBody>
          <a:bodyPr/>
          <a:lstStyle/>
          <a:p>
            <a:r>
              <a:rPr lang="en-US" dirty="0" smtClean="0"/>
              <a:t>What was the first source of illumination?</a:t>
            </a:r>
          </a:p>
          <a:p>
            <a:r>
              <a:rPr lang="en-US" dirty="0" smtClean="0"/>
              <a:t>The Sun!</a:t>
            </a:r>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29150" y="2058194"/>
            <a:ext cx="3886200" cy="3886200"/>
          </a:xfr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19020" r="14194"/>
          <a:stretch/>
        </p:blipFill>
        <p:spPr>
          <a:xfrm>
            <a:off x="760842" y="3097519"/>
            <a:ext cx="1926454" cy="288455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6238" y="2943742"/>
            <a:ext cx="1805797" cy="3000652"/>
          </a:xfrm>
          <a:prstGeom prst="rect">
            <a:avLst/>
          </a:prstGeom>
        </p:spPr>
      </p:pic>
    </p:spTree>
    <p:extLst>
      <p:ext uri="{BB962C8B-B14F-4D97-AF65-F5344CB8AC3E}">
        <p14:creationId xmlns:p14="http://schemas.microsoft.com/office/powerpoint/2010/main" val="31735469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Illumination sources</a:t>
            </a:r>
            <a:endParaRPr lang="en-US" dirty="0"/>
          </a:p>
        </p:txBody>
      </p:sp>
      <p:sp>
        <p:nvSpPr>
          <p:cNvPr id="10" name="Content Placeholder 9"/>
          <p:cNvSpPr>
            <a:spLocks noGrp="1"/>
          </p:cNvSpPr>
          <p:nvPr>
            <p:ph idx="1"/>
          </p:nvPr>
        </p:nvSpPr>
        <p:spPr/>
        <p:txBody>
          <a:bodyPr/>
          <a:lstStyle/>
          <a:p>
            <a:r>
              <a:rPr lang="en-US" dirty="0" smtClean="0"/>
              <a:t>Tungsten-Halogen lamps</a:t>
            </a:r>
          </a:p>
          <a:p>
            <a:r>
              <a:rPr lang="en-US" dirty="0" smtClean="0"/>
              <a:t>Mercury Arc lamps</a:t>
            </a:r>
          </a:p>
          <a:p>
            <a:r>
              <a:rPr lang="en-US" dirty="0" smtClean="0"/>
              <a:t>Metal Halide Arc lamps</a:t>
            </a:r>
          </a:p>
          <a:p>
            <a:r>
              <a:rPr lang="en-US" dirty="0" smtClean="0"/>
              <a:t>Xenon Arc lamps</a:t>
            </a:r>
          </a:p>
          <a:p>
            <a:r>
              <a:rPr lang="en-US" dirty="0" smtClean="0"/>
              <a:t>LED (</a:t>
            </a:r>
            <a:r>
              <a:rPr lang="en-US" u="sng" dirty="0" smtClean="0"/>
              <a:t>L</a:t>
            </a:r>
            <a:r>
              <a:rPr lang="en-US" dirty="0" smtClean="0"/>
              <a:t>ight-</a:t>
            </a:r>
            <a:r>
              <a:rPr lang="en-US" u="sng" dirty="0" smtClean="0"/>
              <a:t>E</a:t>
            </a:r>
            <a:r>
              <a:rPr lang="en-US" dirty="0" smtClean="0"/>
              <a:t>mitting </a:t>
            </a:r>
            <a:r>
              <a:rPr lang="en-US" u="sng" dirty="0" smtClean="0"/>
              <a:t>D</a:t>
            </a:r>
            <a:r>
              <a:rPr lang="en-US" dirty="0" smtClean="0"/>
              <a:t>iode)</a:t>
            </a:r>
          </a:p>
          <a:p>
            <a:r>
              <a:rPr lang="en-US" dirty="0" smtClean="0"/>
              <a:t>Laser (</a:t>
            </a:r>
            <a:r>
              <a:rPr lang="en-US" u="sng" dirty="0" smtClean="0"/>
              <a:t>L</a:t>
            </a:r>
            <a:r>
              <a:rPr lang="en-US" dirty="0" smtClean="0"/>
              <a:t>ight </a:t>
            </a:r>
            <a:r>
              <a:rPr lang="en-US" u="sng" dirty="0" smtClean="0"/>
              <a:t>A</a:t>
            </a:r>
            <a:r>
              <a:rPr lang="en-US" dirty="0" smtClean="0"/>
              <a:t>mplification by </a:t>
            </a:r>
            <a:r>
              <a:rPr lang="en-US" u="sng" dirty="0" smtClean="0"/>
              <a:t>S</a:t>
            </a:r>
            <a:r>
              <a:rPr lang="en-US" dirty="0" smtClean="0"/>
              <a:t>timulated </a:t>
            </a:r>
            <a:r>
              <a:rPr lang="en-US" u="sng" dirty="0" smtClean="0"/>
              <a:t>E</a:t>
            </a:r>
            <a:r>
              <a:rPr lang="en-US" dirty="0" smtClean="0"/>
              <a:t>mission of </a:t>
            </a:r>
            <a:r>
              <a:rPr lang="en-US" u="sng" dirty="0" smtClean="0"/>
              <a:t>R</a:t>
            </a:r>
            <a:r>
              <a:rPr lang="en-US" dirty="0" smtClean="0"/>
              <a:t>adiation)</a:t>
            </a:r>
            <a:endParaRPr lang="en-US" dirty="0"/>
          </a:p>
        </p:txBody>
      </p:sp>
    </p:spTree>
    <p:extLst>
      <p:ext uri="{BB962C8B-B14F-4D97-AF65-F5344CB8AC3E}">
        <p14:creationId xmlns:p14="http://schemas.microsoft.com/office/powerpoint/2010/main" val="42089047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Illumination sources</a:t>
            </a:r>
            <a:endParaRPr lang="en-US" dirty="0"/>
          </a:p>
        </p:txBody>
      </p:sp>
      <p:sp>
        <p:nvSpPr>
          <p:cNvPr id="10" name="Content Placeholder 9"/>
          <p:cNvSpPr>
            <a:spLocks noGrp="1"/>
          </p:cNvSpPr>
          <p:nvPr>
            <p:ph idx="1"/>
          </p:nvPr>
        </p:nvSpPr>
        <p:spPr/>
        <p:txBody>
          <a:bodyPr/>
          <a:lstStyle/>
          <a:p>
            <a:r>
              <a:rPr lang="en-US" dirty="0" smtClean="0">
                <a:solidFill>
                  <a:schemeClr val="accent4"/>
                </a:solidFill>
              </a:rPr>
              <a:t>Tungsten-Halogen lamps</a:t>
            </a:r>
          </a:p>
          <a:p>
            <a:r>
              <a:rPr lang="en-US" dirty="0" smtClean="0">
                <a:solidFill>
                  <a:srgbClr val="FF0000"/>
                </a:solidFill>
              </a:rPr>
              <a:t>Mercury Arc lamps</a:t>
            </a:r>
          </a:p>
          <a:p>
            <a:r>
              <a:rPr lang="en-US" dirty="0" smtClean="0">
                <a:solidFill>
                  <a:srgbClr val="FF0000"/>
                </a:solidFill>
              </a:rPr>
              <a:t>Metal Halide Arc lamps</a:t>
            </a:r>
          </a:p>
          <a:p>
            <a:r>
              <a:rPr lang="en-US" dirty="0" smtClean="0">
                <a:solidFill>
                  <a:srgbClr val="FF0000"/>
                </a:solidFill>
              </a:rPr>
              <a:t>Xenon Arc lamps</a:t>
            </a:r>
          </a:p>
          <a:p>
            <a:r>
              <a:rPr lang="en-US" dirty="0" smtClean="0">
                <a:solidFill>
                  <a:schemeClr val="accent4"/>
                </a:solidFill>
              </a:rPr>
              <a:t>L</a:t>
            </a:r>
            <a:r>
              <a:rPr lang="en-US" dirty="0" smtClean="0">
                <a:solidFill>
                  <a:srgbClr val="FF0000"/>
                </a:solidFill>
              </a:rPr>
              <a:t>ED</a:t>
            </a:r>
            <a:endParaRPr lang="en-US" dirty="0" smtClean="0"/>
          </a:p>
          <a:p>
            <a:r>
              <a:rPr lang="en-US" dirty="0" smtClean="0">
                <a:solidFill>
                  <a:schemeClr val="accent4"/>
                </a:solidFill>
              </a:rPr>
              <a:t>La</a:t>
            </a:r>
            <a:r>
              <a:rPr lang="en-US" dirty="0" smtClean="0">
                <a:solidFill>
                  <a:srgbClr val="FF0000"/>
                </a:solidFill>
              </a:rPr>
              <a:t>ser</a:t>
            </a:r>
            <a:endParaRPr lang="en-US" dirty="0"/>
          </a:p>
        </p:txBody>
      </p:sp>
      <p:grpSp>
        <p:nvGrpSpPr>
          <p:cNvPr id="4" name="Group 2"/>
          <p:cNvGrpSpPr>
            <a:grpSpLocks/>
          </p:cNvGrpSpPr>
          <p:nvPr/>
        </p:nvGrpSpPr>
        <p:grpSpPr bwMode="auto">
          <a:xfrm>
            <a:off x="5587508" y="2372163"/>
            <a:ext cx="2836862" cy="2143125"/>
            <a:chOff x="739" y="1152"/>
            <a:chExt cx="1787" cy="1350"/>
          </a:xfrm>
        </p:grpSpPr>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 y="1152"/>
              <a:ext cx="1691" cy="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4"/>
            <p:cNvSpPr>
              <a:spLocks noChangeArrowheads="1"/>
            </p:cNvSpPr>
            <p:nvPr/>
          </p:nvSpPr>
          <p:spPr bwMode="auto">
            <a:xfrm>
              <a:off x="1998" y="2022"/>
              <a:ext cx="528" cy="96"/>
            </a:xfrm>
            <a:prstGeom prst="rect">
              <a:avLst/>
            </a:prstGeom>
            <a:solidFill>
              <a:schemeClr val="bg1"/>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Rectangle 5"/>
            <p:cNvSpPr>
              <a:spLocks noChangeArrowheads="1"/>
            </p:cNvSpPr>
            <p:nvPr/>
          </p:nvSpPr>
          <p:spPr bwMode="auto">
            <a:xfrm>
              <a:off x="1704" y="1248"/>
              <a:ext cx="768" cy="96"/>
            </a:xfrm>
            <a:prstGeom prst="rect">
              <a:avLst/>
            </a:prstGeom>
            <a:solidFill>
              <a:schemeClr val="bg1"/>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Rectangle 6"/>
            <p:cNvSpPr>
              <a:spLocks noChangeArrowheads="1"/>
            </p:cNvSpPr>
            <p:nvPr/>
          </p:nvSpPr>
          <p:spPr bwMode="auto">
            <a:xfrm>
              <a:off x="1410" y="1152"/>
              <a:ext cx="108" cy="144"/>
            </a:xfrm>
            <a:prstGeom prst="rect">
              <a:avLst/>
            </a:prstGeom>
            <a:solidFill>
              <a:schemeClr val="bg1"/>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 name="Line 10"/>
          <p:cNvSpPr>
            <a:spLocks noChangeShapeType="1"/>
          </p:cNvSpPr>
          <p:nvPr/>
        </p:nvSpPr>
        <p:spPr bwMode="auto">
          <a:xfrm>
            <a:off x="5328745" y="2448363"/>
            <a:ext cx="990600" cy="533400"/>
          </a:xfrm>
          <a:prstGeom prst="line">
            <a:avLst/>
          </a:prstGeom>
          <a:noFill/>
          <a:ln w="76200">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1"/>
          <p:cNvSpPr>
            <a:spLocks noChangeShapeType="1"/>
          </p:cNvSpPr>
          <p:nvPr/>
        </p:nvSpPr>
        <p:spPr bwMode="auto">
          <a:xfrm>
            <a:off x="6319345" y="2959538"/>
            <a:ext cx="0" cy="609600"/>
          </a:xfrm>
          <a:prstGeom prst="line">
            <a:avLst/>
          </a:prstGeom>
          <a:noFill/>
          <a:ln w="762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5"/>
          <p:cNvSpPr>
            <a:spLocks noChangeShapeType="1"/>
          </p:cNvSpPr>
          <p:nvPr/>
        </p:nvSpPr>
        <p:spPr bwMode="auto">
          <a:xfrm flipV="1">
            <a:off x="6357445" y="3591363"/>
            <a:ext cx="0" cy="5334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6"/>
          <p:cNvSpPr>
            <a:spLocks noChangeShapeType="1"/>
          </p:cNvSpPr>
          <p:nvPr/>
        </p:nvSpPr>
        <p:spPr bwMode="auto">
          <a:xfrm flipH="1">
            <a:off x="6319345" y="4164451"/>
            <a:ext cx="1447800" cy="0"/>
          </a:xfrm>
          <a:prstGeom prst="line">
            <a:avLst/>
          </a:prstGeom>
          <a:noFill/>
          <a:ln w="762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20"/>
          <p:cNvSpPr>
            <a:spLocks noChangeShapeType="1"/>
          </p:cNvSpPr>
          <p:nvPr/>
        </p:nvSpPr>
        <p:spPr bwMode="auto">
          <a:xfrm>
            <a:off x="6395545" y="3086538"/>
            <a:ext cx="0" cy="533400"/>
          </a:xfrm>
          <a:prstGeom prst="line">
            <a:avLst/>
          </a:prstGeom>
          <a:noFill/>
          <a:ln w="7620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23"/>
          <p:cNvSpPr>
            <a:spLocks noChangeShapeType="1"/>
          </p:cNvSpPr>
          <p:nvPr/>
        </p:nvSpPr>
        <p:spPr bwMode="auto">
          <a:xfrm flipH="1">
            <a:off x="6395545" y="3124638"/>
            <a:ext cx="1371600" cy="0"/>
          </a:xfrm>
          <a:prstGeom prst="line">
            <a:avLst/>
          </a:prstGeom>
          <a:noFill/>
          <a:ln w="7620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TextBox 2"/>
          <p:cNvSpPr txBox="1"/>
          <p:nvPr/>
        </p:nvSpPr>
        <p:spPr>
          <a:xfrm>
            <a:off x="5744515" y="4552865"/>
            <a:ext cx="2712409" cy="523220"/>
          </a:xfrm>
          <a:prstGeom prst="rect">
            <a:avLst/>
          </a:prstGeom>
          <a:noFill/>
        </p:spPr>
        <p:txBody>
          <a:bodyPr wrap="none" rtlCol="0">
            <a:spAutoFit/>
          </a:bodyPr>
          <a:lstStyle/>
          <a:p>
            <a:r>
              <a:rPr lang="en-US" sz="2800" dirty="0" smtClean="0">
                <a:solidFill>
                  <a:schemeClr val="accent4"/>
                </a:solidFill>
              </a:rPr>
              <a:t>Transmitted Light</a:t>
            </a:r>
            <a:endParaRPr lang="en-US" sz="2800" dirty="0">
              <a:solidFill>
                <a:schemeClr val="accent4"/>
              </a:solidFill>
            </a:endParaRPr>
          </a:p>
        </p:txBody>
      </p:sp>
      <p:sp>
        <p:nvSpPr>
          <p:cNvPr id="16" name="TextBox 15"/>
          <p:cNvSpPr txBox="1"/>
          <p:nvPr/>
        </p:nvSpPr>
        <p:spPr>
          <a:xfrm>
            <a:off x="5744515" y="1823216"/>
            <a:ext cx="2159309" cy="523220"/>
          </a:xfrm>
          <a:prstGeom prst="rect">
            <a:avLst/>
          </a:prstGeom>
          <a:noFill/>
        </p:spPr>
        <p:txBody>
          <a:bodyPr wrap="none" rtlCol="0">
            <a:spAutoFit/>
          </a:bodyPr>
          <a:lstStyle/>
          <a:p>
            <a:r>
              <a:rPr lang="en-US" sz="2800" dirty="0" smtClean="0">
                <a:solidFill>
                  <a:srgbClr val="FF0000"/>
                </a:solidFill>
              </a:rPr>
              <a:t>Incident Light</a:t>
            </a:r>
            <a:endParaRPr lang="en-US" sz="2800" dirty="0">
              <a:solidFill>
                <a:srgbClr val="FF0000"/>
              </a:solidFill>
            </a:endParaRPr>
          </a:p>
        </p:txBody>
      </p:sp>
    </p:spTree>
    <p:extLst>
      <p:ext uri="{BB962C8B-B14F-4D97-AF65-F5344CB8AC3E}">
        <p14:creationId xmlns:p14="http://schemas.microsoft.com/office/powerpoint/2010/main" val="9179700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Tungsten-Halogen </a:t>
            </a:r>
            <a:r>
              <a:rPr lang="en-US" dirty="0" smtClean="0"/>
              <a:t>lamps</a:t>
            </a:r>
            <a:endParaRPr lang="en-US" dirty="0"/>
          </a:p>
        </p:txBody>
      </p:sp>
      <p:sp>
        <p:nvSpPr>
          <p:cNvPr id="4" name="Content Placeholder 3"/>
          <p:cNvSpPr>
            <a:spLocks noGrp="1"/>
          </p:cNvSpPr>
          <p:nvPr>
            <p:ph idx="1"/>
          </p:nvPr>
        </p:nvSpPr>
        <p:spPr/>
        <p:txBody>
          <a:bodyPr>
            <a:normAutofit/>
          </a:bodyPr>
          <a:lstStyle/>
          <a:p>
            <a:r>
              <a:rPr lang="en-US" sz="2400" dirty="0" smtClean="0"/>
              <a:t>Why would we want higher filament temperatures?</a:t>
            </a:r>
          </a:p>
          <a:p>
            <a:r>
              <a:rPr lang="en-US" sz="2400" dirty="0"/>
              <a:t>What does the 3200K button on a microscope mean</a:t>
            </a:r>
            <a:r>
              <a:rPr lang="en-US" sz="2400" dirty="0" smtClean="0"/>
              <a:t>?</a:t>
            </a:r>
          </a:p>
          <a:p>
            <a:pPr marL="0" indent="0">
              <a:buNone/>
            </a:pPr>
            <a:endParaRPr lang="en-US" sz="2400" dirty="0" smtClean="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46600" y="3085426"/>
            <a:ext cx="1663088" cy="295660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7669" y="3085426"/>
            <a:ext cx="2578156" cy="2956601"/>
          </a:xfrm>
          <a:prstGeom prst="rect">
            <a:avLst/>
          </a:prstGeom>
        </p:spPr>
      </p:pic>
      <p:cxnSp>
        <p:nvCxnSpPr>
          <p:cNvPr id="7" name="Straight Connector 6"/>
          <p:cNvCxnSpPr/>
          <p:nvPr/>
        </p:nvCxnSpPr>
        <p:spPr>
          <a:xfrm flipH="1" flipV="1">
            <a:off x="3089911" y="5592786"/>
            <a:ext cx="2556688" cy="449241"/>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089910" y="3085426"/>
            <a:ext cx="2556691" cy="15094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612976" y="3824576"/>
            <a:ext cx="914399" cy="53602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839725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Tungsten-Halogen </a:t>
            </a:r>
            <a:r>
              <a:rPr lang="en-US" dirty="0" smtClean="0"/>
              <a:t>lamps</a:t>
            </a:r>
            <a:endParaRPr lang="en-US" dirty="0"/>
          </a:p>
        </p:txBody>
      </p:sp>
      <p:sp>
        <p:nvSpPr>
          <p:cNvPr id="4" name="Content Placeholder 3"/>
          <p:cNvSpPr>
            <a:spLocks noGrp="1"/>
          </p:cNvSpPr>
          <p:nvPr>
            <p:ph idx="1"/>
          </p:nvPr>
        </p:nvSpPr>
        <p:spPr/>
        <p:txBody>
          <a:bodyPr>
            <a:normAutofit/>
          </a:bodyPr>
          <a:lstStyle/>
          <a:p>
            <a:r>
              <a:rPr lang="en-US" sz="2400" dirty="0" smtClean="0"/>
              <a:t>Why would we want higher filament temperatures?</a:t>
            </a:r>
          </a:p>
          <a:p>
            <a:r>
              <a:rPr lang="en-US" sz="2400" dirty="0"/>
              <a:t>What does the 3200K button on a microscope mean</a:t>
            </a:r>
            <a:r>
              <a:rPr lang="en-US" sz="2400" dirty="0" smtClean="0"/>
              <a:t>?</a:t>
            </a:r>
          </a:p>
          <a:p>
            <a:r>
              <a:rPr lang="en-US" sz="2400" dirty="0" smtClean="0"/>
              <a:t>A relic of the days of film</a:t>
            </a:r>
            <a:endParaRPr lang="en-US" sz="2400" dirty="0"/>
          </a:p>
          <a:p>
            <a:endParaRPr lang="en-US" sz="2400" dirty="0" smtClean="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525" y="3757421"/>
            <a:ext cx="6991350" cy="2829276"/>
          </a:xfrm>
          <a:prstGeom prst="rect">
            <a:avLst/>
          </a:prstGeom>
        </p:spPr>
      </p:pic>
      <p:sp>
        <p:nvSpPr>
          <p:cNvPr id="9" name="Rectangle 8"/>
          <p:cNvSpPr/>
          <p:nvPr/>
        </p:nvSpPr>
        <p:spPr>
          <a:xfrm>
            <a:off x="4004441" y="6337738"/>
            <a:ext cx="945931" cy="248959"/>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39835" y="2682545"/>
            <a:ext cx="1660358" cy="1007408"/>
          </a:xfrm>
          <a:prstGeom prst="rect">
            <a:avLst/>
          </a:prstGeom>
        </p:spPr>
      </p:pic>
    </p:spTree>
    <p:extLst>
      <p:ext uri="{BB962C8B-B14F-4D97-AF65-F5344CB8AC3E}">
        <p14:creationId xmlns:p14="http://schemas.microsoft.com/office/powerpoint/2010/main" val="3578660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Tungsten-Halogen </a:t>
            </a:r>
            <a:r>
              <a:rPr lang="en-US" dirty="0" smtClean="0"/>
              <a:t>lamps</a:t>
            </a:r>
            <a:endParaRPr lang="en-US" dirty="0"/>
          </a:p>
        </p:txBody>
      </p:sp>
      <p:sp>
        <p:nvSpPr>
          <p:cNvPr id="4" name="Content Placeholder 3"/>
          <p:cNvSpPr>
            <a:spLocks noGrp="1"/>
          </p:cNvSpPr>
          <p:nvPr>
            <p:ph idx="1"/>
          </p:nvPr>
        </p:nvSpPr>
        <p:spPr/>
        <p:txBody>
          <a:bodyPr>
            <a:normAutofit/>
          </a:bodyPr>
          <a:lstStyle/>
          <a:p>
            <a:r>
              <a:rPr lang="en-US" sz="2400" dirty="0" smtClean="0"/>
              <a:t>Still most popular illumination for transmitted light path, but not for long</a:t>
            </a:r>
          </a:p>
          <a:p>
            <a:r>
              <a:rPr lang="en-US" sz="2400" dirty="0" smtClean="0"/>
              <a:t>Can you see one problem with this light source?</a:t>
            </a:r>
          </a:p>
          <a:p>
            <a:endParaRPr lang="en-US" sz="2400" dirty="0" smtClean="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772" y="3678621"/>
            <a:ext cx="3810912" cy="2743856"/>
          </a:xfrm>
          <a:prstGeom prst="rect">
            <a:avLst/>
          </a:prstGeom>
        </p:spPr>
      </p:pic>
      <p:sp>
        <p:nvSpPr>
          <p:cNvPr id="13" name="Rectangle 12"/>
          <p:cNvSpPr/>
          <p:nvPr/>
        </p:nvSpPr>
        <p:spPr>
          <a:xfrm>
            <a:off x="7959950" y="5633545"/>
            <a:ext cx="945931" cy="248959"/>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168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Tungsten-Halogen </a:t>
            </a:r>
            <a:r>
              <a:rPr lang="en-US" dirty="0" smtClean="0"/>
              <a:t>lamps</a:t>
            </a:r>
            <a:endParaRPr lang="en-US" dirty="0"/>
          </a:p>
        </p:txBody>
      </p:sp>
      <p:sp>
        <p:nvSpPr>
          <p:cNvPr id="4" name="Content Placeholder 3"/>
          <p:cNvSpPr>
            <a:spLocks noGrp="1"/>
          </p:cNvSpPr>
          <p:nvPr>
            <p:ph idx="1"/>
          </p:nvPr>
        </p:nvSpPr>
        <p:spPr/>
        <p:txBody>
          <a:bodyPr>
            <a:normAutofit/>
          </a:bodyPr>
          <a:lstStyle/>
          <a:p>
            <a:r>
              <a:rPr lang="en-US" sz="2400" dirty="0" smtClean="0"/>
              <a:t>Still most popular illumination for transmitted light path, but not for long</a:t>
            </a:r>
          </a:p>
          <a:p>
            <a:r>
              <a:rPr lang="en-US" sz="2400" dirty="0" smtClean="0"/>
              <a:t>Can you see one problem with this light source?</a:t>
            </a:r>
          </a:p>
          <a:p>
            <a:r>
              <a:rPr lang="en-US" sz="2400" dirty="0"/>
              <a:t>Solving IR problem</a:t>
            </a:r>
          </a:p>
          <a:p>
            <a:endParaRPr lang="en-US" sz="2400" dirty="0" smtClean="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9772" y="3678621"/>
            <a:ext cx="3810912" cy="2743856"/>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1806" y="3644629"/>
            <a:ext cx="3898247" cy="2777848"/>
          </a:xfrm>
          <a:prstGeom prst="rect">
            <a:avLst/>
          </a:prstGeom>
        </p:spPr>
      </p:pic>
      <p:sp>
        <p:nvSpPr>
          <p:cNvPr id="13" name="Rectangle 12"/>
          <p:cNvSpPr/>
          <p:nvPr/>
        </p:nvSpPr>
        <p:spPr>
          <a:xfrm>
            <a:off x="7959950" y="5633545"/>
            <a:ext cx="945931" cy="248959"/>
          </a:xfrm>
          <a:prstGeom prst="rect">
            <a:avLst/>
          </a:prstGeom>
          <a:ln>
            <a:noFill/>
          </a:ln>
        </p:spPr>
        <p:style>
          <a:lnRef idx="2">
            <a:schemeClr val="accent1">
              <a:shade val="50000"/>
            </a:schemeClr>
          </a:lnRef>
          <a:fillRef idx="1001">
            <a:schemeClr val="lt1"/>
          </a:fillRef>
          <a:effectRef idx="0">
            <a:schemeClr val="accent1"/>
          </a:effectRef>
          <a:fontRef idx="minor">
            <a:schemeClr val="lt1"/>
          </a:fontRef>
        </p:style>
        <p:txBody>
          <a:bodyPr rtlCol="0" anchor="ctr"/>
          <a:lstStyle/>
          <a:p>
            <a:pPr algn="ctr"/>
            <a:endParaRPr lang="en-US"/>
          </a:p>
        </p:txBody>
      </p:sp>
      <p:sp>
        <p:nvSpPr>
          <p:cNvPr id="3" name="Oval 2"/>
          <p:cNvSpPr/>
          <p:nvPr/>
        </p:nvSpPr>
        <p:spPr>
          <a:xfrm>
            <a:off x="5023945" y="5623035"/>
            <a:ext cx="599089" cy="36786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67626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Mercury Arc </a:t>
            </a:r>
            <a:r>
              <a:rPr lang="en-US" dirty="0" smtClean="0"/>
              <a:t>lamps</a:t>
            </a:r>
            <a:endParaRPr lang="en-US" dirty="0"/>
          </a:p>
        </p:txBody>
      </p:sp>
      <p:sp>
        <p:nvSpPr>
          <p:cNvPr id="3" name="Content Placeholder 2"/>
          <p:cNvSpPr>
            <a:spLocks noGrp="1"/>
          </p:cNvSpPr>
          <p:nvPr>
            <p:ph sz="half" idx="1"/>
          </p:nvPr>
        </p:nvSpPr>
        <p:spPr/>
        <p:txBody>
          <a:bodyPr>
            <a:normAutofit/>
          </a:bodyPr>
          <a:lstStyle/>
          <a:p>
            <a:r>
              <a:rPr lang="en-US" sz="2400" dirty="0" smtClean="0"/>
              <a:t>10-100 x brighter than incandescent lamps</a:t>
            </a:r>
          </a:p>
          <a:p>
            <a:r>
              <a:rPr lang="en-US" sz="2400" dirty="0" smtClean="0"/>
              <a:t>Started using in 1930s</a:t>
            </a:r>
          </a:p>
          <a:p>
            <a:r>
              <a:rPr lang="en-US" sz="2400" dirty="0" smtClean="0"/>
              <a:t>Also called HBO ™ lamps (H = mercury Hg, B = symbol for luminance, O = unforced cooling).</a:t>
            </a:r>
            <a:endParaRPr lang="en-US" sz="2400" dirty="0"/>
          </a:p>
        </p:txBody>
      </p:sp>
      <p:pic>
        <p:nvPicPr>
          <p:cNvPr id="5" name="Content Placeholder 4"/>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41971"/>
          <a:stretch/>
        </p:blipFill>
        <p:spPr>
          <a:xfrm>
            <a:off x="4797309" y="2004805"/>
            <a:ext cx="3379733" cy="2996043"/>
          </a:xfrm>
        </p:spPr>
      </p:pic>
      <p:sp>
        <p:nvSpPr>
          <p:cNvPr id="6" name="Oval 5"/>
          <p:cNvSpPr/>
          <p:nvPr/>
        </p:nvSpPr>
        <p:spPr>
          <a:xfrm>
            <a:off x="7662036" y="2322786"/>
            <a:ext cx="725214" cy="21756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253650" y="2522483"/>
            <a:ext cx="262758" cy="283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533975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Mercury Arc </a:t>
            </a:r>
            <a:r>
              <a:rPr lang="en-US" dirty="0" smtClean="0"/>
              <a:t>lamps</a:t>
            </a:r>
            <a:endParaRPr lang="en-US" dirty="0"/>
          </a:p>
        </p:txBody>
      </p:sp>
      <p:sp>
        <p:nvSpPr>
          <p:cNvPr id="3" name="Content Placeholder 2"/>
          <p:cNvSpPr>
            <a:spLocks noGrp="1"/>
          </p:cNvSpPr>
          <p:nvPr>
            <p:ph sz="half" idx="1"/>
          </p:nvPr>
        </p:nvSpPr>
        <p:spPr/>
        <p:txBody>
          <a:bodyPr>
            <a:normAutofit/>
          </a:bodyPr>
          <a:lstStyle/>
          <a:p>
            <a:r>
              <a:rPr lang="en-US" sz="2400" dirty="0" smtClean="0"/>
              <a:t>33% output in visible, 50% in UV and rest in IR</a:t>
            </a:r>
          </a:p>
          <a:p>
            <a:r>
              <a:rPr lang="en-US" sz="2400" dirty="0" smtClean="0"/>
              <a:t>Quite different from T-Halogen lamp output</a:t>
            </a:r>
          </a:p>
          <a:p>
            <a:r>
              <a:rPr lang="en-US" sz="2400" dirty="0" smtClean="0"/>
              <a:t>Spectral output is peaky</a:t>
            </a:r>
          </a:p>
          <a:p>
            <a:r>
              <a:rPr lang="en-US" sz="2400" dirty="0" smtClean="0"/>
              <a:t>Many fluorophores have been designed and chosen based on Hg lamp spectral lines</a:t>
            </a:r>
          </a:p>
          <a:p>
            <a:r>
              <a:rPr lang="en-US" sz="2400" dirty="0" smtClean="0"/>
              <a:t>Remember </a:t>
            </a:r>
            <a:r>
              <a:rPr lang="en-US" sz="2400" dirty="0" err="1" smtClean="0"/>
              <a:t>Fraunhofer</a:t>
            </a:r>
            <a:r>
              <a:rPr lang="en-US" sz="2400" dirty="0" smtClean="0"/>
              <a:t> lines?</a:t>
            </a:r>
            <a:endParaRPr lang="en-US" sz="2400" dirty="0"/>
          </a:p>
        </p:txBody>
      </p:sp>
      <p:pic>
        <p:nvPicPr>
          <p:cNvPr id="8" name="Content Placeholder 7"/>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50" y="1825625"/>
            <a:ext cx="3886200" cy="2657230"/>
          </a:xfrm>
        </p:spPr>
      </p:pic>
    </p:spTree>
    <p:extLst>
      <p:ext uri="{BB962C8B-B14F-4D97-AF65-F5344CB8AC3E}">
        <p14:creationId xmlns:p14="http://schemas.microsoft.com/office/powerpoint/2010/main" val="14375801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Metal Halide Arc </a:t>
            </a:r>
            <a:r>
              <a:rPr lang="en-US" dirty="0" smtClean="0"/>
              <a:t>lamps</a:t>
            </a:r>
            <a:endParaRPr lang="en-US" dirty="0"/>
          </a:p>
        </p:txBody>
      </p:sp>
      <p:sp>
        <p:nvSpPr>
          <p:cNvPr id="3" name="Content Placeholder 2"/>
          <p:cNvSpPr>
            <a:spLocks noGrp="1"/>
          </p:cNvSpPr>
          <p:nvPr>
            <p:ph sz="half" idx="1"/>
          </p:nvPr>
        </p:nvSpPr>
        <p:spPr/>
        <p:txBody>
          <a:bodyPr>
            <a:normAutofit/>
          </a:bodyPr>
          <a:lstStyle/>
          <a:p>
            <a:r>
              <a:rPr lang="en-US" sz="2400" dirty="0" smtClean="0"/>
              <a:t>Use arc lamp and reflector to focus into liquid light guide</a:t>
            </a:r>
          </a:p>
          <a:p>
            <a:r>
              <a:rPr lang="en-US" sz="2400" dirty="0" smtClean="0"/>
              <a:t>Light determined by fill components (up to 10!)</a:t>
            </a:r>
            <a:endParaRPr lang="en-US" sz="2400" dirty="0"/>
          </a:p>
        </p:txBody>
      </p:sp>
      <p:sp>
        <p:nvSpPr>
          <p:cNvPr id="5" name="Content Placeholder 4"/>
          <p:cNvSpPr>
            <a:spLocks noGrp="1"/>
          </p:cNvSpPr>
          <p:nvPr>
            <p:ph sz="half" idx="2"/>
          </p:nvPr>
        </p:nvSpPr>
        <p:spPr/>
        <p:txBody>
          <a:bodyPr/>
          <a:lstStyle/>
          <a:p>
            <a:r>
              <a:rPr lang="en-US" sz="2400" dirty="0" smtClean="0"/>
              <a:t>Most popular uses Hg spectra but better in between peaks (GFP!)</a:t>
            </a:r>
            <a:endParaRPr lang="en-US"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66" y="3969611"/>
            <a:ext cx="3670027" cy="1943428"/>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7785" y="3570751"/>
            <a:ext cx="4008929" cy="2741148"/>
          </a:xfrm>
          <a:prstGeom prst="rect">
            <a:avLst/>
          </a:prstGeom>
        </p:spPr>
      </p:pic>
      <p:sp>
        <p:nvSpPr>
          <p:cNvPr id="8" name="Rectangle 7"/>
          <p:cNvSpPr/>
          <p:nvPr/>
        </p:nvSpPr>
        <p:spPr>
          <a:xfrm>
            <a:off x="3731172" y="5717628"/>
            <a:ext cx="564221" cy="19541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4860949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4000" dirty="0" smtClean="0"/>
              <a:t>Lecture 5: Illumination and Detectors</a:t>
            </a:r>
            <a:endParaRPr lang="en-US" sz="4000" dirty="0"/>
          </a:p>
        </p:txBody>
      </p:sp>
      <p:sp>
        <p:nvSpPr>
          <p:cNvPr id="3" name="Content Placeholder 2"/>
          <p:cNvSpPr>
            <a:spLocks noGrp="1"/>
          </p:cNvSpPr>
          <p:nvPr>
            <p:ph idx="1"/>
          </p:nvPr>
        </p:nvSpPr>
        <p:spPr/>
        <p:txBody>
          <a:bodyPr>
            <a:normAutofit fontScale="92500" lnSpcReduction="20000"/>
          </a:bodyPr>
          <a:lstStyle/>
          <a:p>
            <a:r>
              <a:rPr lang="en-US" dirty="0" smtClean="0"/>
              <a:t>Review diffraction</a:t>
            </a:r>
          </a:p>
          <a:p>
            <a:r>
              <a:rPr lang="en-US" dirty="0" smtClean="0"/>
              <a:t>Illumination sources</a:t>
            </a:r>
          </a:p>
          <a:p>
            <a:pPr lvl="1"/>
            <a:r>
              <a:rPr lang="en-US" dirty="0" smtClean="0"/>
              <a:t>Tungsten-Halogen</a:t>
            </a:r>
          </a:p>
          <a:p>
            <a:pPr lvl="1"/>
            <a:r>
              <a:rPr lang="en-US" dirty="0" smtClean="0"/>
              <a:t>Mercury arc lamp</a:t>
            </a:r>
          </a:p>
          <a:p>
            <a:pPr lvl="1"/>
            <a:r>
              <a:rPr lang="en-US" dirty="0"/>
              <a:t>Metal Halide Arc lamps</a:t>
            </a:r>
          </a:p>
          <a:p>
            <a:pPr lvl="1"/>
            <a:r>
              <a:rPr lang="en-US" dirty="0"/>
              <a:t>Xenon Arc lamps</a:t>
            </a:r>
          </a:p>
          <a:p>
            <a:pPr lvl="1"/>
            <a:r>
              <a:rPr lang="en-US" dirty="0"/>
              <a:t>LED (Light-Emitting Diode)</a:t>
            </a:r>
          </a:p>
          <a:p>
            <a:pPr lvl="1"/>
            <a:r>
              <a:rPr lang="en-US" dirty="0" smtClean="0"/>
              <a:t>Laser</a:t>
            </a:r>
          </a:p>
          <a:p>
            <a:r>
              <a:rPr lang="en-US" dirty="0" smtClean="0"/>
              <a:t>Detectors</a:t>
            </a:r>
          </a:p>
          <a:p>
            <a:pPr lvl="1"/>
            <a:r>
              <a:rPr lang="en-US" dirty="0" smtClean="0"/>
              <a:t>CCD</a:t>
            </a:r>
          </a:p>
          <a:p>
            <a:pPr lvl="1"/>
            <a:r>
              <a:rPr lang="en-US" dirty="0" smtClean="0"/>
              <a:t>CMOS</a:t>
            </a:r>
          </a:p>
          <a:p>
            <a:r>
              <a:rPr lang="en-US" dirty="0" smtClean="0"/>
              <a:t>Review Homework 2</a:t>
            </a:r>
          </a:p>
          <a:p>
            <a:pPr lvl="1"/>
            <a:endParaRPr lang="en-US" dirty="0" smtClean="0"/>
          </a:p>
        </p:txBody>
      </p:sp>
    </p:spTree>
    <p:extLst>
      <p:ext uri="{BB962C8B-B14F-4D97-AF65-F5344CB8AC3E}">
        <p14:creationId xmlns:p14="http://schemas.microsoft.com/office/powerpoint/2010/main" val="1415348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Metal Halide Arc lamps</a:t>
            </a:r>
          </a:p>
        </p:txBody>
      </p:sp>
      <p:sp>
        <p:nvSpPr>
          <p:cNvPr id="5" name="Content Placeholder 4"/>
          <p:cNvSpPr>
            <a:spLocks noGrp="1"/>
          </p:cNvSpPr>
          <p:nvPr>
            <p:ph idx="1"/>
          </p:nvPr>
        </p:nvSpPr>
        <p:spPr/>
        <p:txBody>
          <a:bodyPr/>
          <a:lstStyle/>
          <a:p>
            <a:r>
              <a:rPr lang="en-US" dirty="0"/>
              <a:t>Optical Power of Metal Halide Lamps</a:t>
            </a:r>
          </a:p>
        </p:txBody>
      </p:sp>
      <p:graphicFrame>
        <p:nvGraphicFramePr>
          <p:cNvPr id="7" name="Table 6"/>
          <p:cNvGraphicFramePr>
            <a:graphicFrameLocks noGrp="1"/>
          </p:cNvGraphicFramePr>
          <p:nvPr>
            <p:extLst>
              <p:ext uri="{D42A27DB-BD31-4B8C-83A1-F6EECF244321}">
                <p14:modId xmlns:p14="http://schemas.microsoft.com/office/powerpoint/2010/main" val="185357447"/>
              </p:ext>
            </p:extLst>
          </p:nvPr>
        </p:nvGraphicFramePr>
        <p:xfrm>
          <a:off x="777760" y="2384479"/>
          <a:ext cx="7367756" cy="4005807"/>
        </p:xfrm>
        <a:graphic>
          <a:graphicData uri="http://schemas.openxmlformats.org/drawingml/2006/table">
            <a:tbl>
              <a:tblPr firstRow="1" bandRow="1">
                <a:tableStyleId>{5C22544A-7EE6-4342-B048-85BDC9FD1C3A}</a:tableStyleId>
              </a:tblPr>
              <a:tblGrid>
                <a:gridCol w="1841939"/>
                <a:gridCol w="1841939"/>
                <a:gridCol w="1841939"/>
                <a:gridCol w="1841939"/>
              </a:tblGrid>
              <a:tr h="816522">
                <a:tc>
                  <a:txBody>
                    <a:bodyPr/>
                    <a:lstStyle/>
                    <a:p>
                      <a:r>
                        <a:rPr lang="en-US" sz="1600" b="1"/>
                        <a:t>Filter Set</a:t>
                      </a:r>
                      <a:endParaRPr lang="en-US" sz="1600"/>
                    </a:p>
                  </a:txBody>
                  <a:tcPr marL="15240" marR="15240" marT="15240" marB="15240" anchor="ctr"/>
                </a:tc>
                <a:tc>
                  <a:txBody>
                    <a:bodyPr/>
                    <a:lstStyle/>
                    <a:p>
                      <a:r>
                        <a:rPr lang="en-US" sz="1600" b="1"/>
                        <a:t>Excitation</a:t>
                      </a:r>
                      <a:br>
                        <a:rPr lang="en-US" sz="1600" b="1"/>
                      </a:br>
                      <a:r>
                        <a:rPr lang="en-US" sz="1600" b="1"/>
                        <a:t>Filter</a:t>
                      </a:r>
                      <a:br>
                        <a:rPr lang="en-US" sz="1600" b="1"/>
                      </a:br>
                      <a:r>
                        <a:rPr lang="en-US" sz="1600" b="1"/>
                        <a:t>Bandwidth (nm)</a:t>
                      </a:r>
                      <a:endParaRPr lang="en-US" sz="1600"/>
                    </a:p>
                  </a:txBody>
                  <a:tcPr marL="15240" marR="15240" marT="15240" marB="15240" anchor="ctr"/>
                </a:tc>
                <a:tc>
                  <a:txBody>
                    <a:bodyPr/>
                    <a:lstStyle/>
                    <a:p>
                      <a:r>
                        <a:rPr lang="en-US" sz="1600" b="1"/>
                        <a:t>Dichromatic</a:t>
                      </a:r>
                      <a:br>
                        <a:rPr lang="en-US" sz="1600" b="1"/>
                      </a:br>
                      <a:r>
                        <a:rPr lang="en-US" sz="1600" b="1"/>
                        <a:t>Mirror</a:t>
                      </a:r>
                      <a:br>
                        <a:rPr lang="en-US" sz="1600" b="1"/>
                      </a:br>
                      <a:r>
                        <a:rPr lang="en-US" sz="1600" b="1"/>
                        <a:t>Cutoff (nm)</a:t>
                      </a:r>
                      <a:endParaRPr lang="en-US" sz="1600"/>
                    </a:p>
                  </a:txBody>
                  <a:tcPr marL="15240" marR="15240" marT="15240" marB="15240" anchor="ctr"/>
                </a:tc>
                <a:tc>
                  <a:txBody>
                    <a:bodyPr/>
                    <a:lstStyle/>
                    <a:p>
                      <a:r>
                        <a:rPr lang="en-US" sz="1600" b="1"/>
                        <a:t>Power</a:t>
                      </a:r>
                      <a:br>
                        <a:rPr lang="en-US" sz="1600" b="1"/>
                      </a:br>
                      <a:r>
                        <a:rPr lang="en-US" sz="1600" b="1"/>
                        <a:t>mW/Cm</a:t>
                      </a:r>
                      <a:r>
                        <a:rPr lang="en-US" sz="1600" b="1" baseline="30000"/>
                        <a:t>2</a:t>
                      </a:r>
                      <a:endParaRPr lang="en-US" sz="1600"/>
                    </a:p>
                  </a:txBody>
                  <a:tcPr marL="15240" marR="15240" marT="15240" marB="15240" anchor="ctr"/>
                </a:tc>
              </a:tr>
              <a:tr h="354365">
                <a:tc>
                  <a:txBody>
                    <a:bodyPr/>
                    <a:lstStyle/>
                    <a:p>
                      <a:r>
                        <a:rPr lang="en-US" sz="1600" b="1"/>
                        <a:t>DAPI (49)</a:t>
                      </a:r>
                      <a:r>
                        <a:rPr lang="en-US" sz="1600" b="1" baseline="30000"/>
                        <a:t>1</a:t>
                      </a:r>
                      <a:endParaRPr lang="en-US" sz="1600"/>
                    </a:p>
                  </a:txBody>
                  <a:tcPr marL="15240" marR="15240" marT="15240" marB="15240" anchor="ctr"/>
                </a:tc>
                <a:tc>
                  <a:txBody>
                    <a:bodyPr/>
                    <a:lstStyle/>
                    <a:p>
                      <a:r>
                        <a:rPr lang="en-US" sz="1600" b="1"/>
                        <a:t>365/10</a:t>
                      </a:r>
                      <a:endParaRPr lang="en-US" sz="1600"/>
                    </a:p>
                  </a:txBody>
                  <a:tcPr marL="15240" marR="15240" marT="15240" marB="15240" anchor="ctr"/>
                </a:tc>
                <a:tc>
                  <a:txBody>
                    <a:bodyPr/>
                    <a:lstStyle/>
                    <a:p>
                      <a:r>
                        <a:rPr lang="en-US" sz="1600" b="1"/>
                        <a:t>395 LP</a:t>
                      </a:r>
                      <a:endParaRPr lang="en-US" sz="1600"/>
                    </a:p>
                  </a:txBody>
                  <a:tcPr marL="15240" marR="15240" marT="15240" marB="15240" anchor="ctr"/>
                </a:tc>
                <a:tc>
                  <a:txBody>
                    <a:bodyPr/>
                    <a:lstStyle/>
                    <a:p>
                      <a:r>
                        <a:rPr lang="en-US" sz="1600" b="1"/>
                        <a:t>14.5</a:t>
                      </a:r>
                      <a:endParaRPr lang="en-US" sz="1600"/>
                    </a:p>
                  </a:txBody>
                  <a:tcPr marL="15240" marR="15240" marT="15240" marB="15240" anchor="ctr"/>
                </a:tc>
              </a:tr>
              <a:tr h="354365">
                <a:tc>
                  <a:txBody>
                    <a:bodyPr/>
                    <a:lstStyle/>
                    <a:p>
                      <a:r>
                        <a:rPr lang="en-US" sz="1600" b="1"/>
                        <a:t>CFP (47)</a:t>
                      </a:r>
                      <a:r>
                        <a:rPr lang="en-US" sz="1600" b="1" baseline="30000"/>
                        <a:t>1</a:t>
                      </a:r>
                      <a:endParaRPr lang="en-US" sz="1600"/>
                    </a:p>
                  </a:txBody>
                  <a:tcPr marL="15240" marR="15240" marT="15240" marB="15240" anchor="ctr"/>
                </a:tc>
                <a:tc>
                  <a:txBody>
                    <a:bodyPr/>
                    <a:lstStyle/>
                    <a:p>
                      <a:r>
                        <a:rPr lang="en-US" sz="1600" b="1"/>
                        <a:t>436/25</a:t>
                      </a:r>
                      <a:endParaRPr lang="en-US" sz="1600"/>
                    </a:p>
                  </a:txBody>
                  <a:tcPr marL="15240" marR="15240" marT="15240" marB="15240" anchor="ctr"/>
                </a:tc>
                <a:tc>
                  <a:txBody>
                    <a:bodyPr/>
                    <a:lstStyle/>
                    <a:p>
                      <a:r>
                        <a:rPr lang="en-US" sz="1600" b="1"/>
                        <a:t>455 LP</a:t>
                      </a:r>
                      <a:endParaRPr lang="en-US" sz="1600"/>
                    </a:p>
                  </a:txBody>
                  <a:tcPr marL="15240" marR="15240" marT="15240" marB="15240" anchor="ctr"/>
                </a:tc>
                <a:tc>
                  <a:txBody>
                    <a:bodyPr/>
                    <a:lstStyle/>
                    <a:p>
                      <a:r>
                        <a:rPr lang="en-US" sz="1600" b="1"/>
                        <a:t>76.0</a:t>
                      </a:r>
                      <a:endParaRPr lang="en-US" sz="1600"/>
                    </a:p>
                  </a:txBody>
                  <a:tcPr marL="15240" marR="15240" marT="15240" marB="15240" anchor="ctr"/>
                </a:tc>
              </a:tr>
              <a:tr h="354365">
                <a:tc>
                  <a:txBody>
                    <a:bodyPr/>
                    <a:lstStyle/>
                    <a:p>
                      <a:r>
                        <a:rPr lang="en-US" sz="1600" b="1"/>
                        <a:t>GFP/FITC (38)</a:t>
                      </a:r>
                      <a:r>
                        <a:rPr lang="en-US" sz="1600" b="1" baseline="30000"/>
                        <a:t>1</a:t>
                      </a:r>
                      <a:endParaRPr lang="en-US" sz="1600"/>
                    </a:p>
                  </a:txBody>
                  <a:tcPr marL="15240" marR="15240" marT="15240" marB="15240" anchor="ctr"/>
                </a:tc>
                <a:tc>
                  <a:txBody>
                    <a:bodyPr/>
                    <a:lstStyle/>
                    <a:p>
                      <a:r>
                        <a:rPr lang="en-US" sz="1600" b="1"/>
                        <a:t>470/40</a:t>
                      </a:r>
                      <a:endParaRPr lang="en-US" sz="1600"/>
                    </a:p>
                  </a:txBody>
                  <a:tcPr marL="15240" marR="15240" marT="15240" marB="15240" anchor="ctr"/>
                </a:tc>
                <a:tc>
                  <a:txBody>
                    <a:bodyPr/>
                    <a:lstStyle/>
                    <a:p>
                      <a:r>
                        <a:rPr lang="en-US" sz="1600" b="1"/>
                        <a:t>495 LP</a:t>
                      </a:r>
                      <a:endParaRPr lang="en-US" sz="1600"/>
                    </a:p>
                  </a:txBody>
                  <a:tcPr marL="15240" marR="15240" marT="15240" marB="15240" anchor="ctr"/>
                </a:tc>
                <a:tc>
                  <a:txBody>
                    <a:bodyPr/>
                    <a:lstStyle/>
                    <a:p>
                      <a:r>
                        <a:rPr lang="en-US" sz="1600" b="1"/>
                        <a:t>57.5</a:t>
                      </a:r>
                      <a:endParaRPr lang="en-US" sz="1600"/>
                    </a:p>
                  </a:txBody>
                  <a:tcPr marL="15240" marR="15240" marT="15240" marB="15240" anchor="ctr"/>
                </a:tc>
              </a:tr>
              <a:tr h="354365">
                <a:tc>
                  <a:txBody>
                    <a:bodyPr/>
                    <a:lstStyle/>
                    <a:p>
                      <a:r>
                        <a:rPr lang="en-US" sz="1600" b="1"/>
                        <a:t>YFP (S-2427A)</a:t>
                      </a:r>
                      <a:r>
                        <a:rPr lang="en-US" sz="1600" b="1" baseline="30000"/>
                        <a:t>2</a:t>
                      </a:r>
                      <a:endParaRPr lang="en-US" sz="1600"/>
                    </a:p>
                  </a:txBody>
                  <a:tcPr marL="15240" marR="15240" marT="15240" marB="15240" anchor="ctr"/>
                </a:tc>
                <a:tc>
                  <a:txBody>
                    <a:bodyPr/>
                    <a:lstStyle/>
                    <a:p>
                      <a:r>
                        <a:rPr lang="en-US" sz="1600" b="1"/>
                        <a:t>500/24</a:t>
                      </a:r>
                      <a:endParaRPr lang="en-US" sz="1600"/>
                    </a:p>
                  </a:txBody>
                  <a:tcPr marL="15240" marR="15240" marT="15240" marB="15240" anchor="ctr"/>
                </a:tc>
                <a:tc>
                  <a:txBody>
                    <a:bodyPr/>
                    <a:lstStyle/>
                    <a:p>
                      <a:r>
                        <a:rPr lang="en-US" sz="1600" b="1"/>
                        <a:t>520 LP</a:t>
                      </a:r>
                      <a:endParaRPr lang="en-US" sz="1600"/>
                    </a:p>
                  </a:txBody>
                  <a:tcPr marL="15240" marR="15240" marT="15240" marB="15240" anchor="ctr"/>
                </a:tc>
                <a:tc>
                  <a:txBody>
                    <a:bodyPr/>
                    <a:lstStyle/>
                    <a:p>
                      <a:r>
                        <a:rPr lang="en-US" sz="1600" b="1"/>
                        <a:t>26.5</a:t>
                      </a:r>
                      <a:endParaRPr lang="en-US" sz="1600"/>
                    </a:p>
                  </a:txBody>
                  <a:tcPr marL="15240" marR="15240" marT="15240" marB="15240" anchor="ctr"/>
                </a:tc>
              </a:tr>
              <a:tr h="354365">
                <a:tc>
                  <a:txBody>
                    <a:bodyPr/>
                    <a:lstStyle/>
                    <a:p>
                      <a:r>
                        <a:rPr lang="en-US" sz="1600" b="1"/>
                        <a:t>TRITC (20)</a:t>
                      </a:r>
                      <a:r>
                        <a:rPr lang="en-US" sz="1600" b="1" baseline="30000"/>
                        <a:t>1</a:t>
                      </a:r>
                      <a:endParaRPr lang="en-US" sz="1600"/>
                    </a:p>
                  </a:txBody>
                  <a:tcPr marL="15240" marR="15240" marT="15240" marB="15240" anchor="ctr"/>
                </a:tc>
                <a:tc>
                  <a:txBody>
                    <a:bodyPr/>
                    <a:lstStyle/>
                    <a:p>
                      <a:r>
                        <a:rPr lang="en-US" sz="1600" b="1"/>
                        <a:t>546/12</a:t>
                      </a:r>
                      <a:endParaRPr lang="en-US" sz="1600"/>
                    </a:p>
                  </a:txBody>
                  <a:tcPr marL="15240" marR="15240" marT="15240" marB="15240" anchor="ctr"/>
                </a:tc>
                <a:tc>
                  <a:txBody>
                    <a:bodyPr/>
                    <a:lstStyle/>
                    <a:p>
                      <a:r>
                        <a:rPr lang="en-US" sz="1600" b="1"/>
                        <a:t>560 LP</a:t>
                      </a:r>
                      <a:endParaRPr lang="en-US" sz="1600"/>
                    </a:p>
                  </a:txBody>
                  <a:tcPr marL="15240" marR="15240" marT="15240" marB="15240" anchor="ctr"/>
                </a:tc>
                <a:tc>
                  <a:txBody>
                    <a:bodyPr/>
                    <a:lstStyle/>
                    <a:p>
                      <a:r>
                        <a:rPr lang="en-US" sz="1600" b="1"/>
                        <a:t>33.5</a:t>
                      </a:r>
                      <a:endParaRPr lang="en-US" sz="1600"/>
                    </a:p>
                  </a:txBody>
                  <a:tcPr marL="15240" marR="15240" marT="15240" marB="15240" anchor="ctr"/>
                </a:tc>
              </a:tr>
              <a:tr h="354365">
                <a:tc>
                  <a:txBody>
                    <a:bodyPr/>
                    <a:lstStyle/>
                    <a:p>
                      <a:r>
                        <a:rPr lang="en-US" sz="1600" b="1"/>
                        <a:t>TRITC (S-A-OMF)</a:t>
                      </a:r>
                      <a:r>
                        <a:rPr lang="en-US" sz="1600" b="1" baseline="30000"/>
                        <a:t>2</a:t>
                      </a:r>
                      <a:endParaRPr lang="en-US" sz="1600"/>
                    </a:p>
                  </a:txBody>
                  <a:tcPr marL="15240" marR="15240" marT="15240" marB="15240" anchor="ctr"/>
                </a:tc>
                <a:tc>
                  <a:txBody>
                    <a:bodyPr/>
                    <a:lstStyle/>
                    <a:p>
                      <a:r>
                        <a:rPr lang="en-US" sz="1600" b="1"/>
                        <a:t>543/22</a:t>
                      </a:r>
                      <a:endParaRPr lang="en-US" sz="1600"/>
                    </a:p>
                  </a:txBody>
                  <a:tcPr marL="15240" marR="15240" marT="15240" marB="15240" anchor="ctr"/>
                </a:tc>
                <a:tc>
                  <a:txBody>
                    <a:bodyPr/>
                    <a:lstStyle/>
                    <a:p>
                      <a:r>
                        <a:rPr lang="en-US" sz="1600" b="1"/>
                        <a:t>562 LP</a:t>
                      </a:r>
                      <a:endParaRPr lang="en-US" sz="1600"/>
                    </a:p>
                  </a:txBody>
                  <a:tcPr marL="15240" marR="15240" marT="15240" marB="15240" anchor="ctr"/>
                </a:tc>
                <a:tc>
                  <a:txBody>
                    <a:bodyPr/>
                    <a:lstStyle/>
                    <a:p>
                      <a:r>
                        <a:rPr lang="en-US" sz="1600" b="1"/>
                        <a:t>67.5</a:t>
                      </a:r>
                      <a:endParaRPr lang="en-US" sz="1600"/>
                    </a:p>
                  </a:txBody>
                  <a:tcPr marL="15240" marR="15240" marT="15240" marB="15240" anchor="ctr"/>
                </a:tc>
              </a:tr>
              <a:tr h="354365">
                <a:tc>
                  <a:txBody>
                    <a:bodyPr/>
                    <a:lstStyle/>
                    <a:p>
                      <a:r>
                        <a:rPr lang="en-US" sz="1600" b="1"/>
                        <a:t>Texas Red (4040B)</a:t>
                      </a:r>
                      <a:r>
                        <a:rPr lang="en-US" sz="1600" b="1" baseline="30000"/>
                        <a:t>2</a:t>
                      </a:r>
                      <a:endParaRPr lang="en-US" sz="1600"/>
                    </a:p>
                  </a:txBody>
                  <a:tcPr marL="15240" marR="15240" marT="15240" marB="15240" anchor="ctr"/>
                </a:tc>
                <a:tc>
                  <a:txBody>
                    <a:bodyPr/>
                    <a:lstStyle/>
                    <a:p>
                      <a:r>
                        <a:rPr lang="en-US" sz="1600" b="1"/>
                        <a:t>562/40</a:t>
                      </a:r>
                      <a:endParaRPr lang="en-US" sz="1600"/>
                    </a:p>
                  </a:txBody>
                  <a:tcPr marL="15240" marR="15240" marT="15240" marB="15240" anchor="ctr"/>
                </a:tc>
                <a:tc>
                  <a:txBody>
                    <a:bodyPr/>
                    <a:lstStyle/>
                    <a:p>
                      <a:r>
                        <a:rPr lang="en-US" sz="1600" b="1"/>
                        <a:t>595 LP</a:t>
                      </a:r>
                      <a:endParaRPr lang="en-US" sz="1600"/>
                    </a:p>
                  </a:txBody>
                  <a:tcPr marL="15240" marR="15240" marT="15240" marB="15240" anchor="ctr"/>
                </a:tc>
                <a:tc>
                  <a:txBody>
                    <a:bodyPr/>
                    <a:lstStyle/>
                    <a:p>
                      <a:r>
                        <a:rPr lang="en-US" sz="1600" b="1"/>
                        <a:t>119.5</a:t>
                      </a:r>
                      <a:endParaRPr lang="en-US" sz="1600"/>
                    </a:p>
                  </a:txBody>
                  <a:tcPr marL="15240" marR="15240" marT="15240" marB="15240" anchor="ctr"/>
                </a:tc>
              </a:tr>
              <a:tr h="354365">
                <a:tc>
                  <a:txBody>
                    <a:bodyPr/>
                    <a:lstStyle/>
                    <a:p>
                      <a:r>
                        <a:rPr lang="en-US" sz="1600" b="1"/>
                        <a:t>mCherry (64HE)</a:t>
                      </a:r>
                      <a:r>
                        <a:rPr lang="en-US" sz="1600" b="1" baseline="30000"/>
                        <a:t>1</a:t>
                      </a:r>
                      <a:endParaRPr lang="en-US" sz="1600"/>
                    </a:p>
                  </a:txBody>
                  <a:tcPr marL="15240" marR="15240" marT="15240" marB="15240" anchor="ctr"/>
                </a:tc>
                <a:tc>
                  <a:txBody>
                    <a:bodyPr/>
                    <a:lstStyle/>
                    <a:p>
                      <a:r>
                        <a:rPr lang="en-US" sz="1600" b="1"/>
                        <a:t>587/25</a:t>
                      </a:r>
                      <a:endParaRPr lang="en-US" sz="1600"/>
                    </a:p>
                  </a:txBody>
                  <a:tcPr marL="15240" marR="15240" marT="15240" marB="15240" anchor="ctr"/>
                </a:tc>
                <a:tc>
                  <a:txBody>
                    <a:bodyPr/>
                    <a:lstStyle/>
                    <a:p>
                      <a:r>
                        <a:rPr lang="en-US" sz="1600" b="1"/>
                        <a:t>605 LP</a:t>
                      </a:r>
                      <a:endParaRPr lang="en-US" sz="1600"/>
                    </a:p>
                  </a:txBody>
                  <a:tcPr marL="15240" marR="15240" marT="15240" marB="15240" anchor="ctr"/>
                </a:tc>
                <a:tc>
                  <a:txBody>
                    <a:bodyPr/>
                    <a:lstStyle/>
                    <a:p>
                      <a:r>
                        <a:rPr lang="en-US" sz="1600" b="1"/>
                        <a:t>54.5</a:t>
                      </a:r>
                      <a:endParaRPr lang="en-US" sz="1600"/>
                    </a:p>
                  </a:txBody>
                  <a:tcPr marL="15240" marR="15240" marT="15240" marB="15240" anchor="ctr"/>
                </a:tc>
              </a:tr>
              <a:tr h="354365">
                <a:tc>
                  <a:txBody>
                    <a:bodyPr/>
                    <a:lstStyle/>
                    <a:p>
                      <a:r>
                        <a:rPr lang="en-US" sz="1600" b="1"/>
                        <a:t>Cy5 (50)</a:t>
                      </a:r>
                      <a:r>
                        <a:rPr lang="en-US" sz="1600" b="1" baseline="30000"/>
                        <a:t>1</a:t>
                      </a:r>
                      <a:endParaRPr lang="en-US" sz="1600"/>
                    </a:p>
                  </a:txBody>
                  <a:tcPr marL="15240" marR="15240" marT="15240" marB="15240" anchor="ctr"/>
                </a:tc>
                <a:tc>
                  <a:txBody>
                    <a:bodyPr/>
                    <a:lstStyle/>
                    <a:p>
                      <a:r>
                        <a:rPr lang="en-US" sz="1600" b="1"/>
                        <a:t>640/30</a:t>
                      </a:r>
                      <a:endParaRPr lang="en-US" sz="1600"/>
                    </a:p>
                  </a:txBody>
                  <a:tcPr marL="15240" marR="15240" marT="15240" marB="15240" anchor="ctr"/>
                </a:tc>
                <a:tc>
                  <a:txBody>
                    <a:bodyPr/>
                    <a:lstStyle/>
                    <a:p>
                      <a:r>
                        <a:rPr lang="en-US" sz="1600" b="1"/>
                        <a:t>660 LP</a:t>
                      </a:r>
                      <a:endParaRPr lang="en-US" sz="1600"/>
                    </a:p>
                  </a:txBody>
                  <a:tcPr marL="15240" marR="15240" marT="15240" marB="15240" anchor="ctr"/>
                </a:tc>
                <a:tc>
                  <a:txBody>
                    <a:bodyPr/>
                    <a:lstStyle/>
                    <a:p>
                      <a:r>
                        <a:rPr lang="en-US" sz="1600" b="1" dirty="0"/>
                        <a:t>13.5</a:t>
                      </a:r>
                      <a:endParaRPr lang="en-US" sz="1600" dirty="0"/>
                    </a:p>
                  </a:txBody>
                  <a:tcPr marL="15240" marR="15240" marT="15240" marB="15240" anchor="ctr"/>
                </a:tc>
              </a:tr>
            </a:tbl>
          </a:graphicData>
        </a:graphic>
      </p:graphicFrame>
    </p:spTree>
    <p:extLst>
      <p:ext uri="{BB962C8B-B14F-4D97-AF65-F5344CB8AC3E}">
        <p14:creationId xmlns:p14="http://schemas.microsoft.com/office/powerpoint/2010/main" val="3641662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Metal Halide Arc lamps</a:t>
            </a:r>
          </a:p>
        </p:txBody>
      </p:sp>
      <p:sp>
        <p:nvSpPr>
          <p:cNvPr id="5" name="Content Placeholder 4"/>
          <p:cNvSpPr>
            <a:spLocks noGrp="1"/>
          </p:cNvSpPr>
          <p:nvPr>
            <p:ph idx="1"/>
          </p:nvPr>
        </p:nvSpPr>
        <p:spPr/>
        <p:txBody>
          <a:bodyPr>
            <a:normAutofit lnSpcReduction="10000"/>
          </a:bodyPr>
          <a:lstStyle/>
          <a:p>
            <a:r>
              <a:rPr lang="en-US" dirty="0" smtClean="0"/>
              <a:t>Better light for fluorescence microscopy</a:t>
            </a:r>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Similar artifacts as mercury arc lamps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0329" y="2543353"/>
            <a:ext cx="4734747" cy="2749923"/>
          </a:xfrm>
          <a:prstGeom prst="rect">
            <a:avLst/>
          </a:prstGeom>
        </p:spPr>
      </p:pic>
      <p:sp>
        <p:nvSpPr>
          <p:cNvPr id="7" name="Rectangle 6"/>
          <p:cNvSpPr/>
          <p:nvPr/>
        </p:nvSpPr>
        <p:spPr>
          <a:xfrm>
            <a:off x="4897821" y="5034455"/>
            <a:ext cx="861848" cy="34684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TextBox 2"/>
          <p:cNvSpPr txBox="1"/>
          <p:nvPr/>
        </p:nvSpPr>
        <p:spPr>
          <a:xfrm>
            <a:off x="6358759" y="3321268"/>
            <a:ext cx="1912883" cy="954107"/>
          </a:xfrm>
          <a:prstGeom prst="rect">
            <a:avLst/>
          </a:prstGeom>
          <a:noFill/>
        </p:spPr>
        <p:txBody>
          <a:bodyPr wrap="square" rtlCol="0">
            <a:spAutoFit/>
          </a:bodyPr>
          <a:lstStyle/>
          <a:p>
            <a:r>
              <a:rPr lang="en-US" sz="1400" dirty="0" smtClean="0"/>
              <a:t>Remember Mercury arc lamp: 33</a:t>
            </a:r>
            <a:r>
              <a:rPr lang="en-US" sz="1400" dirty="0"/>
              <a:t>% output in visible, 50% in UV and rest in </a:t>
            </a:r>
            <a:r>
              <a:rPr lang="en-US" sz="1400" dirty="0" smtClean="0"/>
              <a:t>IR</a:t>
            </a:r>
            <a:endParaRPr lang="en-US" sz="1400" dirty="0"/>
          </a:p>
        </p:txBody>
      </p:sp>
    </p:spTree>
    <p:extLst>
      <p:ext uri="{BB962C8B-B14F-4D97-AF65-F5344CB8AC3E}">
        <p14:creationId xmlns:p14="http://schemas.microsoft.com/office/powerpoint/2010/main" val="6130401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Xenon Arc </a:t>
            </a:r>
            <a:r>
              <a:rPr lang="en-US" dirty="0" smtClean="0"/>
              <a:t>lamps</a:t>
            </a:r>
            <a:endParaRPr lang="en-US" dirty="0"/>
          </a:p>
        </p:txBody>
      </p:sp>
      <p:sp>
        <p:nvSpPr>
          <p:cNvPr id="4" name="Content Placeholder 3"/>
          <p:cNvSpPr>
            <a:spLocks noGrp="1"/>
          </p:cNvSpPr>
          <p:nvPr>
            <p:ph sz="half" idx="1"/>
          </p:nvPr>
        </p:nvSpPr>
        <p:spPr/>
        <p:txBody>
          <a:bodyPr>
            <a:normAutofit/>
          </a:bodyPr>
          <a:lstStyle/>
          <a:p>
            <a:r>
              <a:rPr lang="en-US" sz="2400" dirty="0" smtClean="0"/>
              <a:t>Bright like Mercury</a:t>
            </a:r>
          </a:p>
          <a:p>
            <a:r>
              <a:rPr lang="en-US" sz="2400" dirty="0"/>
              <a:t>Better than Hg in blue-green (440 to 540 </a:t>
            </a:r>
            <a:r>
              <a:rPr lang="en-US" sz="2400" dirty="0" smtClean="0"/>
              <a:t>nm) </a:t>
            </a:r>
            <a:r>
              <a:rPr lang="en-US" sz="2400" dirty="0"/>
              <a:t>and red (685 to 700 </a:t>
            </a:r>
            <a:r>
              <a:rPr lang="en-US" sz="2400" dirty="0" smtClean="0"/>
              <a:t>nm) </a:t>
            </a:r>
          </a:p>
          <a:p>
            <a:r>
              <a:rPr lang="en-US" sz="2400" dirty="0"/>
              <a:t>Also called </a:t>
            </a:r>
            <a:r>
              <a:rPr lang="en-US" sz="2400" dirty="0" smtClean="0"/>
              <a:t>XBO </a:t>
            </a:r>
            <a:r>
              <a:rPr lang="en-US" sz="2400" dirty="0"/>
              <a:t>™ lamps </a:t>
            </a:r>
            <a:r>
              <a:rPr lang="en-US" sz="2400" dirty="0" smtClean="0"/>
              <a:t>(X </a:t>
            </a:r>
            <a:r>
              <a:rPr lang="en-US" sz="2400" dirty="0"/>
              <a:t>= </a:t>
            </a:r>
            <a:r>
              <a:rPr lang="en-US" sz="2400" dirty="0" smtClean="0"/>
              <a:t>xenon </a:t>
            </a:r>
            <a:r>
              <a:rPr lang="en-US" sz="2400" dirty="0" err="1" smtClean="0"/>
              <a:t>Xe</a:t>
            </a:r>
            <a:r>
              <a:rPr lang="en-US" sz="2400" dirty="0" smtClean="0"/>
              <a:t>, </a:t>
            </a:r>
            <a:r>
              <a:rPr lang="en-US" sz="2400" dirty="0"/>
              <a:t>B = symbol for luminance, O = unforced cooling).</a:t>
            </a:r>
          </a:p>
          <a:p>
            <a:endParaRPr lang="en-US" sz="2400" dirty="0"/>
          </a:p>
        </p:txBody>
      </p:sp>
      <p:pic>
        <p:nvPicPr>
          <p:cNvPr id="6" name="Content Placeholder 5"/>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r="43323"/>
          <a:stretch/>
        </p:blipFill>
        <p:spPr>
          <a:xfrm>
            <a:off x="4629150" y="1930316"/>
            <a:ext cx="3674022" cy="3377751"/>
          </a:xfrm>
        </p:spPr>
      </p:pic>
    </p:spTree>
    <p:extLst>
      <p:ext uri="{BB962C8B-B14F-4D97-AF65-F5344CB8AC3E}">
        <p14:creationId xmlns:p14="http://schemas.microsoft.com/office/powerpoint/2010/main" val="15111697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Xenon Arc lamps</a:t>
            </a:r>
          </a:p>
        </p:txBody>
      </p:sp>
      <p:sp>
        <p:nvSpPr>
          <p:cNvPr id="3" name="Content Placeholder 2"/>
          <p:cNvSpPr>
            <a:spLocks noGrp="1"/>
          </p:cNvSpPr>
          <p:nvPr>
            <p:ph sz="half" idx="1"/>
          </p:nvPr>
        </p:nvSpPr>
        <p:spPr/>
        <p:txBody>
          <a:bodyPr>
            <a:normAutofit/>
          </a:bodyPr>
          <a:lstStyle/>
          <a:p>
            <a:r>
              <a:rPr lang="en-US" sz="2400" dirty="0" smtClean="0"/>
              <a:t>25% </a:t>
            </a:r>
            <a:r>
              <a:rPr lang="en-US" sz="2400" dirty="0"/>
              <a:t>output in visible, </a:t>
            </a:r>
            <a:r>
              <a:rPr lang="en-US" sz="2400" dirty="0" smtClean="0"/>
              <a:t>5% </a:t>
            </a:r>
            <a:r>
              <a:rPr lang="en-US" sz="2400" dirty="0"/>
              <a:t>in UV and </a:t>
            </a:r>
            <a:r>
              <a:rPr lang="en-US" sz="2400" dirty="0" smtClean="0"/>
              <a:t>70% in </a:t>
            </a:r>
            <a:r>
              <a:rPr lang="en-US" sz="2400" dirty="0"/>
              <a:t>IR</a:t>
            </a:r>
          </a:p>
          <a:p>
            <a:r>
              <a:rPr lang="en-US" sz="2400" dirty="0" smtClean="0"/>
              <a:t>Continuous and uniform spectrum across visible</a:t>
            </a:r>
            <a:endParaRPr lang="en-US" sz="2400" dirty="0"/>
          </a:p>
          <a:p>
            <a:r>
              <a:rPr lang="en-US" sz="2400" dirty="0" smtClean="0"/>
              <a:t>Color temp like sunlight, 6000K</a:t>
            </a:r>
          </a:p>
          <a:p>
            <a:r>
              <a:rPr lang="en-US" sz="2400" dirty="0" smtClean="0"/>
              <a:t>Unlike Hg arc lamps, good for quantitative fluorescence microscopy</a:t>
            </a:r>
          </a:p>
          <a:p>
            <a:r>
              <a:rPr lang="en-US" sz="2400" dirty="0" smtClean="0"/>
              <a:t>Great for </a:t>
            </a:r>
            <a:r>
              <a:rPr lang="en-US" sz="2400" dirty="0" err="1" smtClean="0"/>
              <a:t>ratiometric</a:t>
            </a:r>
            <a:r>
              <a:rPr lang="en-US" sz="2400" dirty="0" smtClean="0"/>
              <a:t> fluorophores</a:t>
            </a:r>
          </a:p>
          <a:p>
            <a:endParaRPr lang="en-US" sz="2400" dirty="0"/>
          </a:p>
          <a:p>
            <a:pPr marL="0" indent="0">
              <a:buNone/>
            </a:pPr>
            <a:endParaRPr lang="en-US" sz="2400"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50" y="1825625"/>
            <a:ext cx="3886200" cy="2673838"/>
          </a:xfrm>
        </p:spPr>
      </p:pic>
    </p:spTree>
    <p:extLst>
      <p:ext uri="{BB962C8B-B14F-4D97-AF65-F5344CB8AC3E}">
        <p14:creationId xmlns:p14="http://schemas.microsoft.com/office/powerpoint/2010/main" val="35746065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Illumination sources compared</a:t>
            </a:r>
            <a:endParaRPr lang="en-US" dirty="0"/>
          </a:p>
        </p:txBody>
      </p:sp>
      <p:sp>
        <p:nvSpPr>
          <p:cNvPr id="10" name="Content Placeholder 9"/>
          <p:cNvSpPr>
            <a:spLocks noGrp="1"/>
          </p:cNvSpPr>
          <p:nvPr>
            <p:ph sz="half" idx="1"/>
          </p:nvPr>
        </p:nvSpPr>
        <p:spPr/>
        <p:txBody>
          <a:bodyPr>
            <a:normAutofit/>
          </a:bodyPr>
          <a:lstStyle/>
          <a:p>
            <a:r>
              <a:rPr lang="en-US" sz="2400" dirty="0" smtClean="0"/>
              <a:t>Tungsten-Halogen lamps</a:t>
            </a:r>
          </a:p>
          <a:p>
            <a:r>
              <a:rPr lang="en-US" sz="2400" dirty="0" smtClean="0"/>
              <a:t>Mercury Arc lamps</a:t>
            </a:r>
          </a:p>
          <a:p>
            <a:r>
              <a:rPr lang="en-US" sz="2400" dirty="0" smtClean="0"/>
              <a:t>Metal Halide Arc lamps</a:t>
            </a:r>
          </a:p>
          <a:p>
            <a:r>
              <a:rPr lang="en-US" sz="2400" dirty="0" smtClean="0"/>
              <a:t>Xenon Arc lamps</a:t>
            </a:r>
          </a:p>
        </p:txBody>
      </p:sp>
      <p:pic>
        <p:nvPicPr>
          <p:cNvPr id="4" name="Content Placeholder 3"/>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29150" y="1915935"/>
            <a:ext cx="3886200" cy="2657230"/>
          </a:xfrm>
        </p:spPr>
      </p:pic>
    </p:spTree>
    <p:extLst>
      <p:ext uri="{BB962C8B-B14F-4D97-AF65-F5344CB8AC3E}">
        <p14:creationId xmlns:p14="http://schemas.microsoft.com/office/powerpoint/2010/main" val="14839122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Light-Emitting Diodes (LEDs)</a:t>
            </a:r>
            <a:endParaRPr lang="en-US" dirty="0"/>
          </a:p>
        </p:txBody>
      </p:sp>
      <p:sp>
        <p:nvSpPr>
          <p:cNvPr id="3" name="Content Placeholder 2"/>
          <p:cNvSpPr>
            <a:spLocks noGrp="1"/>
          </p:cNvSpPr>
          <p:nvPr>
            <p:ph idx="1"/>
          </p:nvPr>
        </p:nvSpPr>
        <p:spPr/>
        <p:txBody>
          <a:bodyPr>
            <a:normAutofit/>
          </a:bodyPr>
          <a:lstStyle/>
          <a:p>
            <a:r>
              <a:rPr lang="en-US" sz="2000" dirty="0" smtClean="0"/>
              <a:t>Semiconductor based light source</a:t>
            </a:r>
          </a:p>
          <a:p>
            <a:r>
              <a:rPr lang="en-US" sz="2000" dirty="0" smtClean="0"/>
              <a:t>FWHM</a:t>
            </a:r>
            <a:r>
              <a:rPr lang="en-US" sz="2000" b="1" dirty="0" smtClean="0"/>
              <a:t> </a:t>
            </a:r>
            <a:r>
              <a:rPr lang="en-US" sz="2000" dirty="0" smtClean="0"/>
              <a:t>of typical </a:t>
            </a:r>
            <a:r>
              <a:rPr lang="en-US" sz="2000" dirty="0"/>
              <a:t>quasi-monochromatic LED varies between 20 and 70 </a:t>
            </a:r>
            <a:r>
              <a:rPr lang="en-US" sz="2000" dirty="0" smtClean="0"/>
              <a:t>nm, similar </a:t>
            </a:r>
            <a:r>
              <a:rPr lang="en-US" sz="2000" dirty="0"/>
              <a:t>in size to </a:t>
            </a:r>
            <a:r>
              <a:rPr lang="en-US" sz="2000" dirty="0" smtClean="0"/>
              <a:t>excitation </a:t>
            </a:r>
            <a:r>
              <a:rPr lang="en-US" sz="2000" dirty="0"/>
              <a:t>bandwidth of many synthetic fluorophores and fluorescent proteins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5116" y="3216166"/>
            <a:ext cx="4515812" cy="3406665"/>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1610" y="2936738"/>
            <a:ext cx="2287424" cy="3463159"/>
          </a:xfrm>
          <a:prstGeom prst="rect">
            <a:avLst/>
          </a:prstGeom>
        </p:spPr>
      </p:pic>
    </p:spTree>
    <p:extLst>
      <p:ext uri="{BB962C8B-B14F-4D97-AF65-F5344CB8AC3E}">
        <p14:creationId xmlns:p14="http://schemas.microsoft.com/office/powerpoint/2010/main" val="5337043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Light-Emitting Diodes (LEDs)</a:t>
            </a:r>
          </a:p>
        </p:txBody>
      </p:sp>
      <p:sp>
        <p:nvSpPr>
          <p:cNvPr id="3" name="Content Placeholder 2"/>
          <p:cNvSpPr>
            <a:spLocks noGrp="1"/>
          </p:cNvSpPr>
          <p:nvPr>
            <p:ph idx="1"/>
          </p:nvPr>
        </p:nvSpPr>
        <p:spPr/>
        <p:txBody>
          <a:bodyPr>
            <a:normAutofit/>
          </a:bodyPr>
          <a:lstStyle/>
          <a:p>
            <a:r>
              <a:rPr lang="en-US" sz="2400" dirty="0" smtClean="0"/>
              <a:t>Can be used for white light as well</a:t>
            </a:r>
          </a:p>
          <a:p>
            <a:r>
              <a:rPr lang="en-US" sz="2400" dirty="0" smtClean="0"/>
              <a:t>Necessary for transmitted illumination</a:t>
            </a:r>
          </a:p>
          <a:p>
            <a:r>
              <a:rPr lang="en-US" sz="2400" dirty="0" smtClean="0"/>
              <a:t>2 ways to implement</a:t>
            </a: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578" y="3268791"/>
            <a:ext cx="6976077" cy="3043108"/>
          </a:xfrm>
          <a:prstGeom prst="rect">
            <a:avLst/>
          </a:prstGeom>
        </p:spPr>
      </p:pic>
    </p:spTree>
    <p:extLst>
      <p:ext uri="{BB962C8B-B14F-4D97-AF65-F5344CB8AC3E}">
        <p14:creationId xmlns:p14="http://schemas.microsoft.com/office/powerpoint/2010/main" val="27177811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600" dirty="0" smtClean="0"/>
              <a:t>LED Advantages compared to T-Halogen, Mercury, Metal Halide &amp; Xenon lamps</a:t>
            </a:r>
            <a:endParaRPr lang="en-US" sz="3600" dirty="0"/>
          </a:p>
        </p:txBody>
      </p:sp>
      <p:sp>
        <p:nvSpPr>
          <p:cNvPr id="3" name="Content Placeholder 2"/>
          <p:cNvSpPr>
            <a:spLocks noGrp="1"/>
          </p:cNvSpPr>
          <p:nvPr>
            <p:ph sz="half" idx="1"/>
          </p:nvPr>
        </p:nvSpPr>
        <p:spPr/>
        <p:txBody>
          <a:bodyPr>
            <a:normAutofit fontScale="92500"/>
          </a:bodyPr>
          <a:lstStyle/>
          <a:p>
            <a:r>
              <a:rPr lang="en-US" dirty="0" smtClean="0"/>
              <a:t>100% of output to desired wavelength</a:t>
            </a:r>
          </a:p>
          <a:p>
            <a:r>
              <a:rPr lang="en-US" dirty="0" smtClean="0"/>
              <a:t>Produces little heat</a:t>
            </a:r>
          </a:p>
          <a:p>
            <a:r>
              <a:rPr lang="en-US" dirty="0" smtClean="0"/>
              <a:t>Uses relatively little power</a:t>
            </a:r>
          </a:p>
          <a:p>
            <a:r>
              <a:rPr lang="en-US" dirty="0" smtClean="0"/>
              <a:t>Not under pressure, so no explosion risk</a:t>
            </a:r>
          </a:p>
          <a:p>
            <a:r>
              <a:rPr lang="en-US" dirty="0" smtClean="0"/>
              <a:t>Very stable illumination, more on this later</a:t>
            </a:r>
          </a:p>
          <a:p>
            <a:r>
              <a:rPr lang="en-US" dirty="0" smtClean="0"/>
              <a:t>Getting brighter</a:t>
            </a:r>
          </a:p>
          <a:p>
            <a:endParaRPr lang="en-US" dirty="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681537" y="1878175"/>
            <a:ext cx="3781425" cy="2724150"/>
          </a:xfrm>
        </p:spPr>
      </p:pic>
    </p:spTree>
    <p:extLst>
      <p:ext uri="{BB962C8B-B14F-4D97-AF65-F5344CB8AC3E}">
        <p14:creationId xmlns:p14="http://schemas.microsoft.com/office/powerpoint/2010/main" val="303931302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Light-Emitting Diodes (LEDs)</a:t>
            </a:r>
          </a:p>
        </p:txBody>
      </p:sp>
      <p:sp>
        <p:nvSpPr>
          <p:cNvPr id="3" name="Content Placeholder 2"/>
          <p:cNvSpPr>
            <a:spLocks noGrp="1"/>
          </p:cNvSpPr>
          <p:nvPr>
            <p:ph sz="half" idx="1"/>
          </p:nvPr>
        </p:nvSpPr>
        <p:spPr/>
        <p:txBody>
          <a:bodyPr/>
          <a:lstStyle/>
          <a:p>
            <a:r>
              <a:rPr lang="en-US" dirty="0" smtClean="0"/>
              <a:t>Only down-side so far is brightness but improving quickly</a:t>
            </a:r>
          </a:p>
          <a:p>
            <a:r>
              <a:rPr lang="en-US" dirty="0" smtClean="0"/>
              <a:t>Losses to Total internal reflectance and refractive index mismatch</a:t>
            </a:r>
          </a:p>
          <a:p>
            <a:r>
              <a:rPr lang="en-US" dirty="0" err="1" smtClean="0"/>
              <a:t>Microlens</a:t>
            </a:r>
            <a:r>
              <a:rPr lang="en-US" dirty="0" smtClean="0"/>
              <a:t> array most promising solution</a:t>
            </a:r>
          </a:p>
          <a:p>
            <a:endParaRPr lang="en-US" dirty="0" smtClean="0"/>
          </a:p>
          <a:p>
            <a:endParaRPr lang="en-US" dirty="0" smtClean="0"/>
          </a:p>
          <a:p>
            <a:endParaRPr lang="en-US" dirty="0"/>
          </a:p>
        </p:txBody>
      </p:sp>
      <p:pic>
        <p:nvPicPr>
          <p:cNvPr id="5" name="Content Placeholder 4"/>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035577" y="1954924"/>
            <a:ext cx="3293523" cy="3836276"/>
          </a:xfrm>
        </p:spPr>
      </p:pic>
      <p:sp>
        <p:nvSpPr>
          <p:cNvPr id="6" name="Rectangle 5"/>
          <p:cNvSpPr/>
          <p:nvPr/>
        </p:nvSpPr>
        <p:spPr>
          <a:xfrm>
            <a:off x="5171090" y="5549462"/>
            <a:ext cx="767255" cy="2417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61805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600" dirty="0" smtClean="0"/>
              <a:t>Environmental implications of microscope illumination source</a:t>
            </a:r>
            <a:endParaRPr lang="en-US" sz="3600" dirty="0"/>
          </a:p>
        </p:txBody>
      </p:sp>
      <p:sp>
        <p:nvSpPr>
          <p:cNvPr id="3" name="Content Placeholder 2"/>
          <p:cNvSpPr>
            <a:spLocks noGrp="1"/>
          </p:cNvSpPr>
          <p:nvPr>
            <p:ph idx="1"/>
          </p:nvPr>
        </p:nvSpPr>
        <p:spPr/>
        <p:txBody>
          <a:bodyPr/>
          <a:lstStyle/>
          <a:p>
            <a:r>
              <a:rPr lang="en-US" smtClean="0"/>
              <a:t>Toxic waste</a:t>
            </a:r>
          </a:p>
          <a:p>
            <a:pPr lvl="1"/>
            <a:r>
              <a:rPr lang="en-US" smtClean="0"/>
              <a:t>Mercury</a:t>
            </a:r>
          </a:p>
          <a:p>
            <a:pPr lvl="1"/>
            <a:r>
              <a:rPr lang="en-US" smtClean="0"/>
              <a:t>Other heavy metals</a:t>
            </a:r>
          </a:p>
          <a:p>
            <a:r>
              <a:rPr lang="en-US" smtClean="0"/>
              <a:t>Energy efficiency</a:t>
            </a:r>
          </a:p>
          <a:p>
            <a:pPr lvl="1"/>
            <a:r>
              <a:rPr lang="en-US" smtClean="0"/>
              <a:t>Arc lamps use a lot of power</a:t>
            </a:r>
          </a:p>
          <a:p>
            <a:pPr lvl="1"/>
            <a:r>
              <a:rPr lang="en-US" smtClean="0"/>
              <a:t>Halogen, xenon and mercury lamps produce a lot of heat</a:t>
            </a:r>
            <a:endParaRPr lang="en-US" dirty="0"/>
          </a:p>
        </p:txBody>
      </p:sp>
    </p:spTree>
    <p:extLst>
      <p:ext uri="{BB962C8B-B14F-4D97-AF65-F5344CB8AC3E}">
        <p14:creationId xmlns:p14="http://schemas.microsoft.com/office/powerpoint/2010/main" val="27921447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6737" name="Object 2"/>
          <p:cNvGraphicFramePr>
            <a:graphicFrameLocks noChangeAspect="1"/>
          </p:cNvGraphicFramePr>
          <p:nvPr>
            <p:extLst>
              <p:ext uri="{D42A27DB-BD31-4B8C-83A1-F6EECF244321}">
                <p14:modId xmlns:p14="http://schemas.microsoft.com/office/powerpoint/2010/main" val="2341221065"/>
              </p:ext>
            </p:extLst>
          </p:nvPr>
        </p:nvGraphicFramePr>
        <p:xfrm>
          <a:off x="609600" y="990600"/>
          <a:ext cx="7924800" cy="4554538"/>
        </p:xfrm>
        <a:graphic>
          <a:graphicData uri="http://schemas.openxmlformats.org/presentationml/2006/ole">
            <mc:AlternateContent xmlns:mc="http://schemas.openxmlformats.org/markup-compatibility/2006">
              <mc:Choice xmlns:v="urn:schemas-microsoft-com:vml" Requires="v">
                <p:oleObj spid="_x0000_s8219" name="Document" r:id="rId4" imgW="7340600" imgH="4216400" progId="Word.Document.8">
                  <p:embed/>
                </p:oleObj>
              </mc:Choice>
              <mc:Fallback>
                <p:oleObj name="Document" r:id="rId4" imgW="7340600" imgH="42164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990600"/>
                        <a:ext cx="7924800" cy="4554538"/>
                      </a:xfrm>
                      <a:prstGeom prst="rect">
                        <a:avLst/>
                      </a:prstGeom>
                      <a:noFill/>
                      <a:ln>
                        <a:noFill/>
                      </a:ln>
                      <a:effectLst/>
                      <a:extLst/>
                    </p:spPr>
                  </p:pic>
                </p:oleObj>
              </mc:Fallback>
            </mc:AlternateContent>
          </a:graphicData>
        </a:graphic>
      </p:graphicFrame>
      <p:sp>
        <p:nvSpPr>
          <p:cNvPr id="116738" name="Line 3"/>
          <p:cNvSpPr>
            <a:spLocks noChangeShapeType="1"/>
          </p:cNvSpPr>
          <p:nvPr/>
        </p:nvSpPr>
        <p:spPr bwMode="auto">
          <a:xfrm flipH="1">
            <a:off x="685800" y="4316413"/>
            <a:ext cx="14859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6739" name="Line 4"/>
          <p:cNvSpPr>
            <a:spLocks noChangeShapeType="1"/>
          </p:cNvSpPr>
          <p:nvPr/>
        </p:nvSpPr>
        <p:spPr bwMode="auto">
          <a:xfrm flipH="1" flipV="1">
            <a:off x="3048000" y="4318000"/>
            <a:ext cx="14478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6742" name="Line 7"/>
          <p:cNvSpPr>
            <a:spLocks noChangeShapeType="1"/>
          </p:cNvSpPr>
          <p:nvPr/>
        </p:nvSpPr>
        <p:spPr bwMode="auto">
          <a:xfrm flipH="1">
            <a:off x="2190750" y="4316413"/>
            <a:ext cx="838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116744" name="Line 9"/>
          <p:cNvSpPr>
            <a:spLocks noChangeShapeType="1"/>
          </p:cNvSpPr>
          <p:nvPr/>
        </p:nvSpPr>
        <p:spPr bwMode="auto">
          <a:xfrm flipV="1">
            <a:off x="2184400" y="4419600"/>
            <a:ext cx="0" cy="1066800"/>
          </a:xfrm>
          <a:prstGeom prst="line">
            <a:avLst/>
          </a:prstGeom>
          <a:noFill/>
          <a:ln w="76200" cap="rnd">
            <a:solidFill>
              <a:schemeClr val="accent1"/>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45" name="Line 10"/>
          <p:cNvSpPr>
            <a:spLocks noChangeShapeType="1"/>
          </p:cNvSpPr>
          <p:nvPr/>
        </p:nvSpPr>
        <p:spPr bwMode="auto">
          <a:xfrm flipV="1">
            <a:off x="3035300" y="4406900"/>
            <a:ext cx="0" cy="1066800"/>
          </a:xfrm>
          <a:prstGeom prst="line">
            <a:avLst/>
          </a:prstGeom>
          <a:noFill/>
          <a:ln w="76200" cap="rnd">
            <a:solidFill>
              <a:schemeClr val="accent1"/>
            </a:solidFill>
            <a:prstDash val="sysDot"/>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1" name="Line 16"/>
          <p:cNvSpPr>
            <a:spLocks noChangeShapeType="1"/>
          </p:cNvSpPr>
          <p:nvPr/>
        </p:nvSpPr>
        <p:spPr bwMode="auto">
          <a:xfrm flipV="1">
            <a:off x="2609850" y="2867025"/>
            <a:ext cx="0" cy="1219200"/>
          </a:xfrm>
          <a:prstGeom prst="line">
            <a:avLst/>
          </a:prstGeom>
          <a:noFill/>
          <a:ln w="7620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2" name="Line 17"/>
          <p:cNvSpPr>
            <a:spLocks noChangeShapeType="1"/>
          </p:cNvSpPr>
          <p:nvPr/>
        </p:nvSpPr>
        <p:spPr bwMode="auto">
          <a:xfrm flipH="1" flipV="1">
            <a:off x="2362200" y="2971800"/>
            <a:ext cx="133350" cy="99060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3" name="Line 18"/>
          <p:cNvSpPr>
            <a:spLocks noChangeShapeType="1"/>
          </p:cNvSpPr>
          <p:nvPr/>
        </p:nvSpPr>
        <p:spPr bwMode="auto">
          <a:xfrm flipV="1">
            <a:off x="2698750" y="2952750"/>
            <a:ext cx="133350" cy="990600"/>
          </a:xfrm>
          <a:prstGeom prst="line">
            <a:avLst/>
          </a:prstGeom>
          <a:noFill/>
          <a:ln w="5715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4" name="Line 19"/>
          <p:cNvSpPr>
            <a:spLocks noChangeShapeType="1"/>
          </p:cNvSpPr>
          <p:nvPr/>
        </p:nvSpPr>
        <p:spPr bwMode="auto">
          <a:xfrm flipH="1" flipV="1">
            <a:off x="2100263" y="2971800"/>
            <a:ext cx="338137" cy="114300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5" name="Line 20"/>
          <p:cNvSpPr>
            <a:spLocks noChangeShapeType="1"/>
          </p:cNvSpPr>
          <p:nvPr/>
        </p:nvSpPr>
        <p:spPr bwMode="auto">
          <a:xfrm flipV="1">
            <a:off x="2767013" y="2965450"/>
            <a:ext cx="338137" cy="1143000"/>
          </a:xfrm>
          <a:prstGeom prst="line">
            <a:avLst/>
          </a:prstGeom>
          <a:noFill/>
          <a:ln w="3810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6" name="Line 21"/>
          <p:cNvSpPr>
            <a:spLocks noChangeShapeType="1"/>
          </p:cNvSpPr>
          <p:nvPr/>
        </p:nvSpPr>
        <p:spPr bwMode="auto">
          <a:xfrm flipH="1" flipV="1">
            <a:off x="1860550" y="3136900"/>
            <a:ext cx="442913" cy="862013"/>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7" name="Line 22"/>
          <p:cNvSpPr>
            <a:spLocks noChangeShapeType="1"/>
          </p:cNvSpPr>
          <p:nvPr/>
        </p:nvSpPr>
        <p:spPr bwMode="auto">
          <a:xfrm flipV="1">
            <a:off x="2901950" y="3130550"/>
            <a:ext cx="442913" cy="862013"/>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8" name="Line 23"/>
          <p:cNvSpPr>
            <a:spLocks noChangeShapeType="1"/>
          </p:cNvSpPr>
          <p:nvPr/>
        </p:nvSpPr>
        <p:spPr bwMode="auto">
          <a:xfrm flipH="1" flipV="1">
            <a:off x="1663700" y="3314700"/>
            <a:ext cx="609600" cy="838200"/>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59" name="Line 24"/>
          <p:cNvSpPr>
            <a:spLocks noChangeShapeType="1"/>
          </p:cNvSpPr>
          <p:nvPr/>
        </p:nvSpPr>
        <p:spPr bwMode="auto">
          <a:xfrm flipV="1">
            <a:off x="2946400" y="3308350"/>
            <a:ext cx="609600" cy="838200"/>
          </a:xfrm>
          <a:prstGeom prst="line">
            <a:avLst/>
          </a:prstGeom>
          <a:noFill/>
          <a:ln w="1905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60" name="Line 25"/>
          <p:cNvSpPr>
            <a:spLocks noChangeShapeType="1"/>
          </p:cNvSpPr>
          <p:nvPr/>
        </p:nvSpPr>
        <p:spPr bwMode="auto">
          <a:xfrm flipH="1" flipV="1">
            <a:off x="1322388" y="3644900"/>
            <a:ext cx="804862" cy="509588"/>
          </a:xfrm>
          <a:prstGeom prst="line">
            <a:avLst/>
          </a:prstGeom>
          <a:noFill/>
          <a:ln w="1270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61" name="Line 26"/>
          <p:cNvSpPr>
            <a:spLocks noChangeShapeType="1"/>
          </p:cNvSpPr>
          <p:nvPr/>
        </p:nvSpPr>
        <p:spPr bwMode="auto">
          <a:xfrm flipV="1">
            <a:off x="3087688" y="3644900"/>
            <a:ext cx="804862" cy="509588"/>
          </a:xfrm>
          <a:prstGeom prst="line">
            <a:avLst/>
          </a:prstGeom>
          <a:noFill/>
          <a:ln w="12700">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116765" name="Text Box 30"/>
          <p:cNvSpPr txBox="1">
            <a:spLocks noChangeArrowheads="1"/>
          </p:cNvSpPr>
          <p:nvPr/>
        </p:nvSpPr>
        <p:spPr bwMode="auto">
          <a:xfrm>
            <a:off x="2362200" y="447675"/>
            <a:ext cx="4953000"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endParaRPr lang="en-US" altLang="en-US" sz="2000" dirty="0">
              <a:solidFill>
                <a:schemeClr val="tx2"/>
              </a:solidFill>
              <a:cs typeface="Times New Roman" panose="02020603050405020304" pitchFamily="18" charset="0"/>
            </a:endParaRPr>
          </a:p>
        </p:txBody>
      </p:sp>
      <p:sp>
        <p:nvSpPr>
          <p:cNvPr id="116768" name="Text Box 33"/>
          <p:cNvSpPr txBox="1">
            <a:spLocks noChangeArrowheads="1"/>
          </p:cNvSpPr>
          <p:nvPr/>
        </p:nvSpPr>
        <p:spPr bwMode="auto">
          <a:xfrm>
            <a:off x="2460625" y="2438400"/>
            <a:ext cx="3048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0</a:t>
            </a:r>
          </a:p>
        </p:txBody>
      </p:sp>
      <p:sp>
        <p:nvSpPr>
          <p:cNvPr id="116770" name="Text Box 35"/>
          <p:cNvSpPr txBox="1">
            <a:spLocks noChangeArrowheads="1"/>
          </p:cNvSpPr>
          <p:nvPr/>
        </p:nvSpPr>
        <p:spPr bwMode="auto">
          <a:xfrm>
            <a:off x="2700338" y="2535238"/>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+1</a:t>
            </a:r>
          </a:p>
        </p:txBody>
      </p:sp>
      <p:sp>
        <p:nvSpPr>
          <p:cNvPr id="116772" name="Text Box 37"/>
          <p:cNvSpPr txBox="1">
            <a:spLocks noChangeArrowheads="1"/>
          </p:cNvSpPr>
          <p:nvPr/>
        </p:nvSpPr>
        <p:spPr bwMode="auto">
          <a:xfrm>
            <a:off x="2133600" y="2536825"/>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-1</a:t>
            </a:r>
          </a:p>
        </p:txBody>
      </p:sp>
      <p:sp>
        <p:nvSpPr>
          <p:cNvPr id="116774" name="Text Box 39"/>
          <p:cNvSpPr txBox="1">
            <a:spLocks noChangeArrowheads="1"/>
          </p:cNvSpPr>
          <p:nvPr/>
        </p:nvSpPr>
        <p:spPr bwMode="auto">
          <a:xfrm>
            <a:off x="2949575" y="2689225"/>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+2</a:t>
            </a:r>
          </a:p>
        </p:txBody>
      </p:sp>
      <p:sp>
        <p:nvSpPr>
          <p:cNvPr id="116776" name="Text Box 41"/>
          <p:cNvSpPr txBox="1">
            <a:spLocks noChangeArrowheads="1"/>
          </p:cNvSpPr>
          <p:nvPr/>
        </p:nvSpPr>
        <p:spPr bwMode="auto">
          <a:xfrm flipH="1">
            <a:off x="1828800" y="266700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-2</a:t>
            </a:r>
          </a:p>
        </p:txBody>
      </p:sp>
      <p:sp>
        <p:nvSpPr>
          <p:cNvPr id="116777" name="Text Box 42"/>
          <p:cNvSpPr txBox="1">
            <a:spLocks noChangeArrowheads="1"/>
          </p:cNvSpPr>
          <p:nvPr/>
        </p:nvSpPr>
        <p:spPr bwMode="auto">
          <a:xfrm>
            <a:off x="3276600" y="278765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+3</a:t>
            </a:r>
          </a:p>
        </p:txBody>
      </p:sp>
      <p:sp>
        <p:nvSpPr>
          <p:cNvPr id="116778" name="Text Box 43"/>
          <p:cNvSpPr txBox="1">
            <a:spLocks noChangeArrowheads="1"/>
          </p:cNvSpPr>
          <p:nvPr/>
        </p:nvSpPr>
        <p:spPr bwMode="auto">
          <a:xfrm>
            <a:off x="3505200" y="301625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+4</a:t>
            </a:r>
          </a:p>
        </p:txBody>
      </p:sp>
      <p:sp>
        <p:nvSpPr>
          <p:cNvPr id="116779" name="Text Box 44"/>
          <p:cNvSpPr txBox="1">
            <a:spLocks noChangeArrowheads="1"/>
          </p:cNvSpPr>
          <p:nvPr/>
        </p:nvSpPr>
        <p:spPr bwMode="auto">
          <a:xfrm>
            <a:off x="3886200" y="3429000"/>
            <a:ext cx="4572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spcBef>
                <a:spcPct val="50000"/>
              </a:spcBef>
            </a:pPr>
            <a:r>
              <a:rPr lang="en-US" altLang="en-US" sz="1600">
                <a:solidFill>
                  <a:schemeClr val="tx2"/>
                </a:solidFill>
                <a:cs typeface="Times New Roman" panose="02020603050405020304" pitchFamily="18" charset="0"/>
              </a:rPr>
              <a:t>+5</a:t>
            </a:r>
          </a:p>
        </p:txBody>
      </p:sp>
      <p:sp>
        <p:nvSpPr>
          <p:cNvPr id="116781" name="Text Box 46"/>
          <p:cNvSpPr txBox="1">
            <a:spLocks noChangeArrowheads="1"/>
          </p:cNvSpPr>
          <p:nvPr/>
        </p:nvSpPr>
        <p:spPr bwMode="auto">
          <a:xfrm>
            <a:off x="1989138" y="5630863"/>
            <a:ext cx="123825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sz="1600">
                <a:solidFill>
                  <a:schemeClr val="tx2"/>
                </a:solidFill>
                <a:cs typeface="Times New Roman" panose="02020603050405020304" pitchFamily="18" charset="0"/>
              </a:rPr>
              <a:t>Blue </a:t>
            </a:r>
            <a:r>
              <a:rPr lang="ja-JP" altLang="en-US" sz="1600">
                <a:solidFill>
                  <a:schemeClr val="tx2"/>
                </a:solidFill>
                <a:cs typeface="Times New Roman" panose="02020603050405020304" pitchFamily="18" charset="0"/>
              </a:rPr>
              <a:t>“</a:t>
            </a:r>
            <a:r>
              <a:rPr lang="en-US" altLang="ja-JP" sz="1600">
                <a:solidFill>
                  <a:schemeClr val="tx2"/>
                </a:solidFill>
                <a:cs typeface="Times New Roman" panose="02020603050405020304" pitchFamily="18" charset="0"/>
              </a:rPr>
              <a:t>light</a:t>
            </a:r>
            <a:r>
              <a:rPr lang="ja-JP" altLang="en-US" sz="1600">
                <a:solidFill>
                  <a:schemeClr val="tx2"/>
                </a:solidFill>
                <a:cs typeface="Times New Roman" panose="02020603050405020304" pitchFamily="18" charset="0"/>
              </a:rPr>
              <a:t>”</a:t>
            </a:r>
            <a:endParaRPr lang="en-US" altLang="en-US" sz="1600">
              <a:solidFill>
                <a:schemeClr val="tx2"/>
              </a:solidFill>
              <a:cs typeface="Times New Roman" panose="02020603050405020304" pitchFamily="18" charset="0"/>
            </a:endParaRPr>
          </a:p>
        </p:txBody>
      </p:sp>
      <p:sp>
        <p:nvSpPr>
          <p:cNvPr id="2" name="Rectangle 1"/>
          <p:cNvSpPr/>
          <p:nvPr/>
        </p:nvSpPr>
        <p:spPr>
          <a:xfrm>
            <a:off x="4537840" y="1376855"/>
            <a:ext cx="3965028" cy="4109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528763" y="1723697"/>
            <a:ext cx="1789112" cy="504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2749850" y="878003"/>
            <a:ext cx="3703501" cy="504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nchor="t">
            <a:normAutofit/>
          </a:bodyPr>
          <a:lstStyle/>
          <a:p>
            <a:r>
              <a:rPr lang="en-US" sz="4000" dirty="0" smtClean="0"/>
              <a:t>Diffraction review</a:t>
            </a:r>
            <a:endParaRPr lang="en-US" sz="4000" dirty="0"/>
          </a:p>
        </p:txBody>
      </p:sp>
      <p:pic>
        <p:nvPicPr>
          <p:cNvPr id="51" name="Picture 50"/>
          <p:cNvPicPr>
            <a:picLocks noChangeAspect="1"/>
          </p:cNvPicPr>
          <p:nvPr/>
        </p:nvPicPr>
        <p:blipFill rotWithShape="1">
          <a:blip r:embed="rId6">
            <a:extLst>
              <a:ext uri="{28A0092B-C50C-407E-A947-70E740481C1C}">
                <a14:useLocalDpi xmlns:a14="http://schemas.microsoft.com/office/drawing/2010/main" val="0"/>
              </a:ext>
            </a:extLst>
          </a:blip>
          <a:srcRect l="62256" t="6568" r="10532" b="55061"/>
          <a:stretch/>
        </p:blipFill>
        <p:spPr>
          <a:xfrm>
            <a:off x="5978112" y="1337117"/>
            <a:ext cx="1656967" cy="1524000"/>
          </a:xfrm>
          <a:prstGeom prst="rect">
            <a:avLst/>
          </a:prstGeom>
        </p:spPr>
      </p:pic>
      <p:pic>
        <p:nvPicPr>
          <p:cNvPr id="52" name="Picture 51"/>
          <p:cNvPicPr>
            <a:picLocks noChangeAspect="1"/>
          </p:cNvPicPr>
          <p:nvPr/>
        </p:nvPicPr>
        <p:blipFill rotWithShape="1">
          <a:blip r:embed="rId6">
            <a:extLst>
              <a:ext uri="{28A0092B-C50C-407E-A947-70E740481C1C}">
                <a14:useLocalDpi xmlns:a14="http://schemas.microsoft.com/office/drawing/2010/main" val="0"/>
              </a:ext>
            </a:extLst>
          </a:blip>
          <a:srcRect l="11622" t="6568" r="62925" b="55061"/>
          <a:stretch/>
        </p:blipFill>
        <p:spPr>
          <a:xfrm>
            <a:off x="6031648" y="4646612"/>
            <a:ext cx="1549893" cy="1524000"/>
          </a:xfrm>
          <a:prstGeom prst="rect">
            <a:avLst/>
          </a:prstGeom>
        </p:spPr>
      </p:pic>
      <p:pic>
        <p:nvPicPr>
          <p:cNvPr id="53" name="Picture 52"/>
          <p:cNvPicPr>
            <a:picLocks noChangeAspect="1"/>
          </p:cNvPicPr>
          <p:nvPr/>
        </p:nvPicPr>
        <p:blipFill rotWithShape="1">
          <a:blip r:embed="rId6">
            <a:extLst>
              <a:ext uri="{28A0092B-C50C-407E-A947-70E740481C1C}">
                <a14:useLocalDpi xmlns:a14="http://schemas.microsoft.com/office/drawing/2010/main" val="0"/>
              </a:ext>
            </a:extLst>
          </a:blip>
          <a:srcRect l="36232" t="6568" r="36841" b="55061"/>
          <a:stretch/>
        </p:blipFill>
        <p:spPr>
          <a:xfrm>
            <a:off x="5966590" y="2977931"/>
            <a:ext cx="1639614" cy="1524000"/>
          </a:xfrm>
          <a:prstGeom prst="rect">
            <a:avLst/>
          </a:prstGeom>
        </p:spPr>
      </p:pic>
      <p:pic>
        <p:nvPicPr>
          <p:cNvPr id="55" name="Picture 54"/>
          <p:cNvPicPr>
            <a:picLocks noChangeAspect="1"/>
          </p:cNvPicPr>
          <p:nvPr/>
        </p:nvPicPr>
        <p:blipFill rotWithShape="1">
          <a:blip r:embed="rId6">
            <a:extLst>
              <a:ext uri="{28A0092B-C50C-407E-A947-70E740481C1C}">
                <a14:useLocalDpi xmlns:a14="http://schemas.microsoft.com/office/drawing/2010/main" val="0"/>
              </a:ext>
            </a:extLst>
          </a:blip>
          <a:srcRect l="11622" t="22264" r="62925" b="69533"/>
          <a:stretch/>
        </p:blipFill>
        <p:spPr>
          <a:xfrm>
            <a:off x="1865666" y="1996993"/>
            <a:ext cx="1549893" cy="325821"/>
          </a:xfrm>
          <a:prstGeom prst="rect">
            <a:avLst/>
          </a:prstGeom>
        </p:spPr>
      </p:pic>
    </p:spTree>
    <p:extLst>
      <p:ext uri="{BB962C8B-B14F-4D97-AF65-F5344CB8AC3E}">
        <p14:creationId xmlns:p14="http://schemas.microsoft.com/office/powerpoint/2010/main" val="294382097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600" dirty="0" smtClean="0"/>
              <a:t>Laser (Light Amplification by Stimulated Emission of Radiation)</a:t>
            </a:r>
            <a:endParaRPr lang="en-US" sz="3600" dirty="0"/>
          </a:p>
        </p:txBody>
      </p:sp>
      <p:sp>
        <p:nvSpPr>
          <p:cNvPr id="3" name="Content Placeholder 2"/>
          <p:cNvSpPr>
            <a:spLocks noGrp="1"/>
          </p:cNvSpPr>
          <p:nvPr>
            <p:ph sz="half" idx="1"/>
          </p:nvPr>
        </p:nvSpPr>
        <p:spPr/>
        <p:txBody>
          <a:bodyPr/>
          <a:lstStyle/>
          <a:p>
            <a:r>
              <a:rPr lang="en-US" smtClean="0"/>
              <a:t>High intensity monochromatic light source</a:t>
            </a:r>
          </a:p>
          <a:p>
            <a:r>
              <a:rPr lang="en-US" smtClean="0"/>
              <a:t>Masers (microwave) first made in 1953</a:t>
            </a:r>
          </a:p>
          <a:p>
            <a:r>
              <a:rPr lang="en-US" smtClean="0"/>
              <a:t>Lasers (IR) in 1957</a:t>
            </a:r>
          </a:p>
          <a:p>
            <a:r>
              <a:rPr lang="en-US" smtClean="0"/>
              <a:t>Laser handout on course website</a:t>
            </a:r>
          </a:p>
          <a:p>
            <a:endParaRPr lang="en-US" dirty="0" smtClean="0"/>
          </a:p>
        </p:txBody>
      </p:sp>
      <p:pic>
        <p:nvPicPr>
          <p:cNvPr id="5" name="Content Placeholder 4"/>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971432" y="1825625"/>
            <a:ext cx="3201636" cy="4351338"/>
          </a:xfrm>
        </p:spPr>
      </p:pic>
    </p:spTree>
    <p:extLst>
      <p:ext uri="{BB962C8B-B14F-4D97-AF65-F5344CB8AC3E}">
        <p14:creationId xmlns:p14="http://schemas.microsoft.com/office/powerpoint/2010/main" val="89379392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600" dirty="0"/>
              <a:t>Most common Laser types for </a:t>
            </a:r>
            <a:r>
              <a:rPr lang="en-US" sz="3600" dirty="0" smtClean="0"/>
              <a:t>microscopy</a:t>
            </a:r>
            <a:endParaRPr lang="en-US" sz="3600" dirty="0"/>
          </a:p>
        </p:txBody>
      </p:sp>
      <p:sp>
        <p:nvSpPr>
          <p:cNvPr id="3" name="Content Placeholder 2"/>
          <p:cNvSpPr>
            <a:spLocks noGrp="1"/>
          </p:cNvSpPr>
          <p:nvPr>
            <p:ph idx="1"/>
          </p:nvPr>
        </p:nvSpPr>
        <p:spPr/>
        <p:txBody>
          <a:bodyPr>
            <a:normAutofit lnSpcReduction="10000"/>
          </a:bodyPr>
          <a:lstStyle/>
          <a:p>
            <a:r>
              <a:rPr lang="en-US" dirty="0" smtClean="0"/>
              <a:t>Gas lasers</a:t>
            </a:r>
          </a:p>
          <a:p>
            <a:pPr lvl="1"/>
            <a:r>
              <a:rPr lang="en-US" dirty="0" smtClean="0"/>
              <a:t>Electric </a:t>
            </a:r>
            <a:r>
              <a:rPr lang="en-US" dirty="0"/>
              <a:t>current is discharged through a gas to produce coherent </a:t>
            </a:r>
            <a:r>
              <a:rPr lang="en-US" dirty="0" smtClean="0"/>
              <a:t>light</a:t>
            </a:r>
          </a:p>
          <a:p>
            <a:pPr lvl="1"/>
            <a:r>
              <a:rPr lang="en-US" dirty="0" smtClean="0"/>
              <a:t>First laser</a:t>
            </a:r>
          </a:p>
          <a:p>
            <a:r>
              <a:rPr lang="en-US" dirty="0" smtClean="0"/>
              <a:t>Solid-state lasers</a:t>
            </a:r>
          </a:p>
          <a:p>
            <a:pPr lvl="1"/>
            <a:r>
              <a:rPr lang="en-US" dirty="0" smtClean="0"/>
              <a:t>Use </a:t>
            </a:r>
            <a:r>
              <a:rPr lang="en-US" dirty="0"/>
              <a:t>a crystalline or glass rod which is "doped" with ions </a:t>
            </a:r>
            <a:r>
              <a:rPr lang="en-US" dirty="0" smtClean="0"/>
              <a:t>to provide required </a:t>
            </a:r>
            <a:r>
              <a:rPr lang="en-US" dirty="0"/>
              <a:t>energy states</a:t>
            </a:r>
            <a:endParaRPr lang="en-US" dirty="0" smtClean="0"/>
          </a:p>
          <a:p>
            <a:r>
              <a:rPr lang="en-US" dirty="0" smtClean="0"/>
              <a:t>Dye lasers</a:t>
            </a:r>
          </a:p>
          <a:p>
            <a:pPr lvl="1"/>
            <a:r>
              <a:rPr lang="en-US" dirty="0"/>
              <a:t>use an organic dye as the gain </a:t>
            </a:r>
            <a:r>
              <a:rPr lang="en-US" dirty="0" smtClean="0"/>
              <a:t>medium.</a:t>
            </a:r>
          </a:p>
          <a:p>
            <a:r>
              <a:rPr lang="en-US" dirty="0"/>
              <a:t>Semiconductor (diode) </a:t>
            </a:r>
            <a:r>
              <a:rPr lang="en-US" dirty="0" smtClean="0"/>
              <a:t>lasers</a:t>
            </a:r>
          </a:p>
          <a:p>
            <a:pPr lvl="1"/>
            <a:r>
              <a:rPr lang="en-US" dirty="0" smtClean="0"/>
              <a:t>Electrically pumped diodes</a:t>
            </a:r>
            <a:endParaRPr lang="en-US" dirty="0"/>
          </a:p>
        </p:txBody>
      </p:sp>
    </p:spTree>
    <p:extLst>
      <p:ext uri="{BB962C8B-B14F-4D97-AF65-F5344CB8AC3E}">
        <p14:creationId xmlns:p14="http://schemas.microsoft.com/office/powerpoint/2010/main" val="12365539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Illumination sources of the future</a:t>
            </a:r>
            <a:endParaRPr lang="en-US" dirty="0"/>
          </a:p>
        </p:txBody>
      </p:sp>
      <p:sp>
        <p:nvSpPr>
          <p:cNvPr id="10" name="Content Placeholder 9"/>
          <p:cNvSpPr>
            <a:spLocks noGrp="1"/>
          </p:cNvSpPr>
          <p:nvPr>
            <p:ph idx="1"/>
          </p:nvPr>
        </p:nvSpPr>
        <p:spPr/>
        <p:txBody>
          <a:bodyPr/>
          <a:lstStyle/>
          <a:p>
            <a:r>
              <a:rPr lang="en-US" dirty="0" smtClean="0"/>
              <a:t>LED (</a:t>
            </a:r>
            <a:r>
              <a:rPr lang="en-US" u="sng" dirty="0" smtClean="0"/>
              <a:t>L</a:t>
            </a:r>
            <a:r>
              <a:rPr lang="en-US" dirty="0" smtClean="0"/>
              <a:t>ight-</a:t>
            </a:r>
            <a:r>
              <a:rPr lang="en-US" u="sng" dirty="0" smtClean="0"/>
              <a:t>E</a:t>
            </a:r>
            <a:r>
              <a:rPr lang="en-US" dirty="0" smtClean="0"/>
              <a:t>mitting </a:t>
            </a:r>
            <a:r>
              <a:rPr lang="en-US" u="sng" dirty="0" smtClean="0"/>
              <a:t>D</a:t>
            </a:r>
            <a:r>
              <a:rPr lang="en-US" dirty="0" smtClean="0"/>
              <a:t>iode)</a:t>
            </a:r>
          </a:p>
          <a:p>
            <a:r>
              <a:rPr lang="en-US" dirty="0" smtClean="0"/>
              <a:t>Laser (</a:t>
            </a:r>
            <a:r>
              <a:rPr lang="en-US" u="sng" dirty="0" smtClean="0"/>
              <a:t>L</a:t>
            </a:r>
            <a:r>
              <a:rPr lang="en-US" dirty="0" smtClean="0"/>
              <a:t>ight </a:t>
            </a:r>
            <a:r>
              <a:rPr lang="en-US" u="sng" dirty="0" smtClean="0"/>
              <a:t>A</a:t>
            </a:r>
            <a:r>
              <a:rPr lang="en-US" dirty="0" smtClean="0"/>
              <a:t>mplification by </a:t>
            </a:r>
            <a:r>
              <a:rPr lang="en-US" u="sng" dirty="0" smtClean="0"/>
              <a:t>S</a:t>
            </a:r>
            <a:r>
              <a:rPr lang="en-US" dirty="0" smtClean="0"/>
              <a:t>timulated </a:t>
            </a:r>
            <a:r>
              <a:rPr lang="en-US" u="sng" dirty="0" smtClean="0"/>
              <a:t>E</a:t>
            </a:r>
            <a:r>
              <a:rPr lang="en-US" dirty="0" smtClean="0"/>
              <a:t>mission of </a:t>
            </a:r>
            <a:r>
              <a:rPr lang="en-US" u="sng" dirty="0" smtClean="0"/>
              <a:t>R</a:t>
            </a:r>
            <a:r>
              <a:rPr lang="en-US" dirty="0" smtClean="0"/>
              <a:t>adiation)</a:t>
            </a:r>
            <a:endParaRPr lang="en-US" dirty="0"/>
          </a:p>
        </p:txBody>
      </p:sp>
    </p:spTree>
    <p:extLst>
      <p:ext uri="{BB962C8B-B14F-4D97-AF65-F5344CB8AC3E}">
        <p14:creationId xmlns:p14="http://schemas.microsoft.com/office/powerpoint/2010/main" val="8604489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54343" y="3232233"/>
            <a:ext cx="1917032" cy="1437774"/>
          </a:xfrm>
          <a:prstGeom prst="rect">
            <a:avLst/>
          </a:prstGeom>
        </p:spPr>
      </p:pic>
      <p:sp>
        <p:nvSpPr>
          <p:cNvPr id="7" name="Title 6"/>
          <p:cNvSpPr>
            <a:spLocks noGrp="1"/>
          </p:cNvSpPr>
          <p:nvPr>
            <p:ph type="title"/>
          </p:nvPr>
        </p:nvSpPr>
        <p:spPr/>
        <p:txBody>
          <a:bodyPr anchor="t"/>
          <a:lstStyle/>
          <a:p>
            <a:r>
              <a:rPr lang="en-US" dirty="0" smtClean="0"/>
              <a:t>Detectors</a:t>
            </a:r>
            <a:r>
              <a:rPr lang="en-US" dirty="0"/>
              <a:t> </a:t>
            </a:r>
            <a:r>
              <a:rPr lang="en-US" dirty="0" smtClean="0"/>
              <a:t>for microscopy</a:t>
            </a:r>
            <a:endParaRPr lang="en-US" dirty="0"/>
          </a:p>
        </p:txBody>
      </p:sp>
      <p:sp>
        <p:nvSpPr>
          <p:cNvPr id="8" name="Content Placeholder 7"/>
          <p:cNvSpPr>
            <a:spLocks noGrp="1"/>
          </p:cNvSpPr>
          <p:nvPr>
            <p:ph sz="half" idx="1"/>
          </p:nvPr>
        </p:nvSpPr>
        <p:spPr/>
        <p:txBody>
          <a:bodyPr>
            <a:normAutofit/>
          </a:bodyPr>
          <a:lstStyle/>
          <a:p>
            <a:r>
              <a:rPr lang="en-US" dirty="0" smtClean="0"/>
              <a:t>Film</a:t>
            </a:r>
          </a:p>
          <a:p>
            <a:r>
              <a:rPr lang="en-US" dirty="0" smtClean="0"/>
              <a:t>CMOS (</a:t>
            </a:r>
            <a:r>
              <a:rPr lang="en-US" sz="2200" dirty="0" smtClean="0"/>
              <a:t>Complementary metal–oxide–semiconductor</a:t>
            </a:r>
            <a:r>
              <a:rPr lang="en-US" dirty="0" smtClean="0"/>
              <a:t>)</a:t>
            </a:r>
          </a:p>
          <a:p>
            <a:r>
              <a:rPr lang="en-US" dirty="0" smtClean="0"/>
              <a:t>CCD (</a:t>
            </a:r>
            <a:r>
              <a:rPr lang="en-US" sz="2200" dirty="0" smtClean="0"/>
              <a:t>Charge coupled device</a:t>
            </a:r>
            <a:r>
              <a:rPr lang="en-US" dirty="0" smtClean="0"/>
              <a:t>)</a:t>
            </a:r>
          </a:p>
          <a:p>
            <a:r>
              <a:rPr lang="en-US" dirty="0" smtClean="0"/>
              <a:t>PMT (</a:t>
            </a:r>
            <a:r>
              <a:rPr lang="en-US" sz="2200" dirty="0" smtClean="0"/>
              <a:t>Photomultiplier tube</a:t>
            </a:r>
            <a:r>
              <a:rPr lang="en-US" dirty="0" smtClean="0"/>
              <a:t>)</a:t>
            </a:r>
          </a:p>
          <a:p>
            <a:r>
              <a:rPr lang="en-US" dirty="0" err="1"/>
              <a:t>GaAsP</a:t>
            </a:r>
            <a:r>
              <a:rPr lang="en-US" dirty="0"/>
              <a:t> (</a:t>
            </a:r>
            <a:r>
              <a:rPr lang="en-US" sz="2200" dirty="0"/>
              <a:t>Gallium arsenide </a:t>
            </a:r>
            <a:r>
              <a:rPr lang="en-US" sz="2200" dirty="0" smtClean="0"/>
              <a:t>phosphide</a:t>
            </a:r>
            <a:r>
              <a:rPr lang="en-US" dirty="0" smtClean="0"/>
              <a:t>)</a:t>
            </a:r>
          </a:p>
          <a:p>
            <a:r>
              <a:rPr lang="en-US" dirty="0" smtClean="0"/>
              <a:t>APD (</a:t>
            </a:r>
            <a:r>
              <a:rPr lang="en-US" sz="2200" dirty="0" smtClean="0"/>
              <a:t>Avalanche photodiode</a:t>
            </a:r>
            <a:r>
              <a:rPr lang="en-US" dirty="0" smtClean="0"/>
              <a:t>)</a:t>
            </a:r>
            <a:endParaRPr lang="en-US" dirty="0"/>
          </a:p>
          <a:p>
            <a:endParaRPr lang="en-US" dirty="0" smtClean="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76111" y="1690689"/>
            <a:ext cx="1834259" cy="111292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1386" y="2153657"/>
            <a:ext cx="1122947" cy="898358"/>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06552" y="2941222"/>
            <a:ext cx="1424326" cy="968542"/>
          </a:xfrm>
          <a:prstGeom prst="rect">
            <a:avLst/>
          </a:prstGeom>
        </p:spPr>
      </p:pic>
      <p:pic>
        <p:nvPicPr>
          <p:cNvPr id="15" name="Picture 14"/>
          <p:cNvPicPr>
            <a:picLocks noChangeAspect="1"/>
          </p:cNvPicPr>
          <p:nvPr/>
        </p:nvPicPr>
        <p:blipFill rotWithShape="1">
          <a:blip r:embed="rId6" cstate="print">
            <a:extLst>
              <a:ext uri="{28A0092B-C50C-407E-A947-70E740481C1C}">
                <a14:useLocalDpi xmlns:a14="http://schemas.microsoft.com/office/drawing/2010/main" val="0"/>
              </a:ext>
            </a:extLst>
          </a:blip>
          <a:srcRect l="33080" r="9560"/>
          <a:stretch/>
        </p:blipFill>
        <p:spPr>
          <a:xfrm>
            <a:off x="4875128" y="3861636"/>
            <a:ext cx="1118937" cy="1463040"/>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4247" t="2618" r="4421" b="3396"/>
          <a:stretch/>
        </p:blipFill>
        <p:spPr>
          <a:xfrm>
            <a:off x="6618055" y="4746959"/>
            <a:ext cx="1389608" cy="1430004"/>
          </a:xfrm>
          <a:prstGeom prst="rect">
            <a:avLst/>
          </a:prstGeom>
        </p:spPr>
      </p:pic>
    </p:spTree>
    <p:extLst>
      <p:ext uri="{BB962C8B-B14F-4D97-AF65-F5344CB8AC3E}">
        <p14:creationId xmlns:p14="http://schemas.microsoft.com/office/powerpoint/2010/main" val="22168595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chor="t"/>
          <a:lstStyle/>
          <a:p>
            <a:r>
              <a:rPr lang="en-US" dirty="0" smtClean="0"/>
              <a:t>Detectors</a:t>
            </a:r>
            <a:r>
              <a:rPr lang="en-US" dirty="0"/>
              <a:t> </a:t>
            </a:r>
            <a:r>
              <a:rPr lang="en-US" dirty="0" smtClean="0"/>
              <a:t>for microscopy</a:t>
            </a:r>
            <a:endParaRPr lang="en-US" dirty="0"/>
          </a:p>
        </p:txBody>
      </p:sp>
      <p:sp>
        <p:nvSpPr>
          <p:cNvPr id="8" name="Content Placeholder 7"/>
          <p:cNvSpPr>
            <a:spLocks noGrp="1"/>
          </p:cNvSpPr>
          <p:nvPr>
            <p:ph sz="half" idx="1"/>
          </p:nvPr>
        </p:nvSpPr>
        <p:spPr/>
        <p:txBody>
          <a:bodyPr>
            <a:normAutofit/>
          </a:bodyPr>
          <a:lstStyle/>
          <a:p>
            <a:r>
              <a:rPr lang="en-US" dirty="0" smtClean="0">
                <a:solidFill>
                  <a:schemeClr val="accent1"/>
                </a:solidFill>
              </a:rPr>
              <a:t>Film</a:t>
            </a:r>
          </a:p>
          <a:p>
            <a:r>
              <a:rPr lang="en-US" dirty="0" smtClean="0">
                <a:solidFill>
                  <a:schemeClr val="accent1"/>
                </a:solidFill>
              </a:rPr>
              <a:t>CMOS (</a:t>
            </a:r>
            <a:r>
              <a:rPr lang="en-US" sz="2200" dirty="0" smtClean="0">
                <a:solidFill>
                  <a:schemeClr val="accent1"/>
                </a:solidFill>
              </a:rPr>
              <a:t>Complementary metal–oxide–semiconductor</a:t>
            </a:r>
            <a:r>
              <a:rPr lang="en-US" dirty="0" smtClean="0">
                <a:solidFill>
                  <a:schemeClr val="accent1"/>
                </a:solidFill>
              </a:rPr>
              <a:t>)</a:t>
            </a:r>
          </a:p>
          <a:p>
            <a:r>
              <a:rPr lang="en-US" dirty="0" smtClean="0">
                <a:solidFill>
                  <a:schemeClr val="accent1"/>
                </a:solidFill>
              </a:rPr>
              <a:t>CCD (</a:t>
            </a:r>
            <a:r>
              <a:rPr lang="en-US" sz="2200" dirty="0" smtClean="0">
                <a:solidFill>
                  <a:schemeClr val="accent1"/>
                </a:solidFill>
              </a:rPr>
              <a:t>Charge coupled device</a:t>
            </a:r>
            <a:r>
              <a:rPr lang="en-US" dirty="0" smtClean="0">
                <a:solidFill>
                  <a:schemeClr val="accent1"/>
                </a:solidFill>
              </a:rPr>
              <a:t>)</a:t>
            </a:r>
          </a:p>
          <a:p>
            <a:r>
              <a:rPr lang="en-US" dirty="0" smtClean="0">
                <a:solidFill>
                  <a:schemeClr val="accent2"/>
                </a:solidFill>
              </a:rPr>
              <a:t>PMT (</a:t>
            </a:r>
            <a:r>
              <a:rPr lang="en-US" sz="2200" dirty="0" smtClean="0">
                <a:solidFill>
                  <a:schemeClr val="accent2"/>
                </a:solidFill>
              </a:rPr>
              <a:t>Photomultiplier tube</a:t>
            </a:r>
            <a:r>
              <a:rPr lang="en-US" dirty="0" smtClean="0">
                <a:solidFill>
                  <a:schemeClr val="accent2"/>
                </a:solidFill>
              </a:rPr>
              <a:t>)</a:t>
            </a:r>
          </a:p>
          <a:p>
            <a:r>
              <a:rPr lang="en-US" dirty="0" err="1">
                <a:solidFill>
                  <a:schemeClr val="accent2"/>
                </a:solidFill>
              </a:rPr>
              <a:t>GaAsP</a:t>
            </a:r>
            <a:r>
              <a:rPr lang="en-US" dirty="0">
                <a:solidFill>
                  <a:schemeClr val="accent2"/>
                </a:solidFill>
              </a:rPr>
              <a:t> (</a:t>
            </a:r>
            <a:r>
              <a:rPr lang="en-US" sz="2200" dirty="0">
                <a:solidFill>
                  <a:schemeClr val="accent2"/>
                </a:solidFill>
              </a:rPr>
              <a:t>Gallium arsenide </a:t>
            </a:r>
            <a:r>
              <a:rPr lang="en-US" sz="2200" dirty="0" smtClean="0">
                <a:solidFill>
                  <a:schemeClr val="accent2"/>
                </a:solidFill>
              </a:rPr>
              <a:t>phosphide</a:t>
            </a:r>
            <a:r>
              <a:rPr lang="en-US" dirty="0" smtClean="0">
                <a:solidFill>
                  <a:schemeClr val="accent2"/>
                </a:solidFill>
              </a:rPr>
              <a:t>)</a:t>
            </a:r>
          </a:p>
          <a:p>
            <a:r>
              <a:rPr lang="en-US" dirty="0" smtClean="0">
                <a:solidFill>
                  <a:schemeClr val="accent2"/>
                </a:solidFill>
              </a:rPr>
              <a:t>APD (</a:t>
            </a:r>
            <a:r>
              <a:rPr lang="en-US" sz="2200" dirty="0" smtClean="0">
                <a:solidFill>
                  <a:schemeClr val="accent2"/>
                </a:solidFill>
              </a:rPr>
              <a:t>Avalanche photodiode</a:t>
            </a:r>
            <a:r>
              <a:rPr lang="en-US" dirty="0" smtClean="0">
                <a:solidFill>
                  <a:schemeClr val="accent2"/>
                </a:solidFill>
              </a:rPr>
              <a:t>)</a:t>
            </a:r>
            <a:endParaRPr lang="en-US" dirty="0">
              <a:solidFill>
                <a:schemeClr val="accent2"/>
              </a:solidFill>
            </a:endParaRPr>
          </a:p>
          <a:p>
            <a:endParaRPr lang="en-US" dirty="0" smtClean="0"/>
          </a:p>
        </p:txBody>
      </p:sp>
      <p:sp>
        <p:nvSpPr>
          <p:cNvPr id="2" name="TextBox 1"/>
          <p:cNvSpPr txBox="1"/>
          <p:nvPr/>
        </p:nvSpPr>
        <p:spPr>
          <a:xfrm>
            <a:off x="5442136" y="2548439"/>
            <a:ext cx="3381375" cy="369332"/>
          </a:xfrm>
          <a:prstGeom prst="rect">
            <a:avLst/>
          </a:prstGeom>
          <a:noFill/>
        </p:spPr>
        <p:txBody>
          <a:bodyPr wrap="none" rtlCol="0">
            <a:spAutoFit/>
          </a:bodyPr>
          <a:lstStyle/>
          <a:p>
            <a:r>
              <a:rPr lang="en-US" dirty="0" smtClean="0">
                <a:solidFill>
                  <a:schemeClr val="accent1"/>
                </a:solidFill>
              </a:rPr>
              <a:t>Array of detectors, like your retina</a:t>
            </a:r>
            <a:endParaRPr lang="en-US" dirty="0">
              <a:solidFill>
                <a:schemeClr val="accent1"/>
              </a:solidFill>
            </a:endParaRPr>
          </a:p>
        </p:txBody>
      </p:sp>
      <p:sp>
        <p:nvSpPr>
          <p:cNvPr id="17" name="TextBox 16"/>
          <p:cNvSpPr txBox="1"/>
          <p:nvPr/>
        </p:nvSpPr>
        <p:spPr>
          <a:xfrm>
            <a:off x="5442136" y="4467630"/>
            <a:ext cx="2903936" cy="369332"/>
          </a:xfrm>
          <a:prstGeom prst="rect">
            <a:avLst/>
          </a:prstGeom>
          <a:noFill/>
        </p:spPr>
        <p:txBody>
          <a:bodyPr wrap="none" rtlCol="0">
            <a:spAutoFit/>
          </a:bodyPr>
          <a:lstStyle/>
          <a:p>
            <a:r>
              <a:rPr lang="en-US" dirty="0" smtClean="0">
                <a:solidFill>
                  <a:schemeClr val="accent2"/>
                </a:solidFill>
              </a:rPr>
              <a:t>Single point source detectors</a:t>
            </a:r>
            <a:endParaRPr lang="en-US" dirty="0">
              <a:solidFill>
                <a:schemeClr val="accent2"/>
              </a:solidFill>
            </a:endParaRPr>
          </a:p>
        </p:txBody>
      </p:sp>
      <p:sp>
        <p:nvSpPr>
          <p:cNvPr id="3" name="Right Brace 2"/>
          <p:cNvSpPr/>
          <p:nvPr/>
        </p:nvSpPr>
        <p:spPr>
          <a:xfrm>
            <a:off x="4642162" y="1892277"/>
            <a:ext cx="672662" cy="1681655"/>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Right Brace 17"/>
          <p:cNvSpPr/>
          <p:nvPr/>
        </p:nvSpPr>
        <p:spPr>
          <a:xfrm>
            <a:off x="4642162" y="3811469"/>
            <a:ext cx="672662" cy="1681655"/>
          </a:xfrm>
          <a:prstGeom prst="rightBrace">
            <a:avLst/>
          </a:prstGeom>
          <a:ln w="28575"/>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3002999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Will concentrate on the following</a:t>
            </a:r>
            <a:endParaRPr lang="en-US" dirty="0"/>
          </a:p>
        </p:txBody>
      </p:sp>
      <p:sp>
        <p:nvSpPr>
          <p:cNvPr id="3" name="Content Placeholder 2"/>
          <p:cNvSpPr>
            <a:spLocks noGrp="1"/>
          </p:cNvSpPr>
          <p:nvPr>
            <p:ph sz="half" idx="1"/>
          </p:nvPr>
        </p:nvSpPr>
        <p:spPr/>
        <p:txBody>
          <a:bodyPr/>
          <a:lstStyle/>
          <a:p>
            <a:r>
              <a:rPr lang="en-US" dirty="0" smtClean="0"/>
              <a:t>CCD</a:t>
            </a:r>
          </a:p>
          <a:p>
            <a:r>
              <a:rPr lang="en-US" dirty="0" smtClean="0"/>
              <a:t>PMT</a:t>
            </a:r>
            <a:endParaRPr lang="en-US" dirty="0"/>
          </a:p>
        </p:txBody>
      </p:sp>
      <p:sp>
        <p:nvSpPr>
          <p:cNvPr id="5" name="object 6"/>
          <p:cNvSpPr/>
          <p:nvPr/>
        </p:nvSpPr>
        <p:spPr>
          <a:xfrm>
            <a:off x="4514850" y="1500448"/>
            <a:ext cx="3847753" cy="3474501"/>
          </a:xfrm>
          <a:prstGeom prst="rect">
            <a:avLst/>
          </a:prstGeom>
          <a:blipFill>
            <a:blip r:embed="rId2" cstate="print"/>
            <a:stretch>
              <a:fillRect/>
            </a:stretch>
          </a:blipFill>
        </p:spPr>
        <p:txBody>
          <a:bodyPr wrap="square" lIns="0" tIns="0" rIns="0" bIns="0" rtlCol="0"/>
          <a:lstStyle/>
          <a:p>
            <a:endParaRPr sz="1588">
              <a:solidFill>
                <a:prstClr val="black"/>
              </a:solidFill>
            </a:endParaRPr>
          </a:p>
        </p:txBody>
      </p:sp>
      <p:sp>
        <p:nvSpPr>
          <p:cNvPr id="6" name="object 7"/>
          <p:cNvSpPr/>
          <p:nvPr/>
        </p:nvSpPr>
        <p:spPr>
          <a:xfrm>
            <a:off x="714894" y="4067695"/>
            <a:ext cx="4028901" cy="2154380"/>
          </a:xfrm>
          <a:prstGeom prst="rect">
            <a:avLst/>
          </a:prstGeom>
          <a:blipFill>
            <a:blip r:embed="rId3" cstate="print"/>
            <a:stretch>
              <a:fillRect/>
            </a:stretch>
          </a:blipFill>
        </p:spPr>
        <p:txBody>
          <a:bodyPr wrap="square" lIns="0" tIns="0" rIns="0" bIns="0" rtlCol="0"/>
          <a:lstStyle/>
          <a:p>
            <a:endParaRPr sz="1588">
              <a:solidFill>
                <a:prstClr val="black"/>
              </a:solidFill>
            </a:endParaRPr>
          </a:p>
        </p:txBody>
      </p:sp>
    </p:spTree>
    <p:extLst>
      <p:ext uri="{BB962C8B-B14F-4D97-AF65-F5344CB8AC3E}">
        <p14:creationId xmlns:p14="http://schemas.microsoft.com/office/powerpoint/2010/main" val="29142898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Digital Images are made up of </a:t>
            </a:r>
            <a:r>
              <a:rPr lang="en-US" dirty="0" smtClean="0"/>
              <a:t>numbers</a:t>
            </a:r>
            <a:endParaRPr lang="en-US" dirty="0"/>
          </a:p>
        </p:txBody>
      </p:sp>
      <p:sp>
        <p:nvSpPr>
          <p:cNvPr id="7" name="object 2"/>
          <p:cNvSpPr/>
          <p:nvPr/>
        </p:nvSpPr>
        <p:spPr>
          <a:xfrm>
            <a:off x="4039984" y="436418"/>
            <a:ext cx="3808615" cy="5985162"/>
          </a:xfrm>
          <a:prstGeom prst="rect">
            <a:avLst/>
          </a:prstGeom>
          <a:blipFill>
            <a:blip r:embed="rId2" cstate="print"/>
            <a:stretch>
              <a:fillRect/>
            </a:stretch>
          </a:blipFill>
        </p:spPr>
        <p:txBody>
          <a:bodyPr wrap="square" lIns="0" tIns="0" rIns="0" bIns="0" rtlCol="0"/>
          <a:lstStyle/>
          <a:p>
            <a:endParaRPr sz="1588">
              <a:solidFill>
                <a:prstClr val="black"/>
              </a:solidFill>
            </a:endParaRPr>
          </a:p>
        </p:txBody>
      </p:sp>
    </p:spTree>
    <p:extLst>
      <p:ext uri="{BB962C8B-B14F-4D97-AF65-F5344CB8AC3E}">
        <p14:creationId xmlns:p14="http://schemas.microsoft.com/office/powerpoint/2010/main" val="18119797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lstStyle/>
          <a:p>
            <a:r>
              <a:rPr lang="en-US" dirty="0"/>
              <a:t>General </a:t>
            </a:r>
            <a:r>
              <a:rPr lang="en-US" dirty="0" smtClean="0"/>
              <a:t>Info on</a:t>
            </a:r>
            <a:r>
              <a:rPr lang="en-US" dirty="0"/>
              <a:t>	</a:t>
            </a:r>
            <a:r>
              <a:rPr lang="en-US" dirty="0" smtClean="0"/>
              <a:t>CCDs</a:t>
            </a:r>
            <a:endParaRPr lang="en-US" dirty="0"/>
          </a:p>
        </p:txBody>
      </p:sp>
      <p:sp>
        <p:nvSpPr>
          <p:cNvPr id="6" name="Content Placeholder 5"/>
          <p:cNvSpPr>
            <a:spLocks noGrp="1"/>
          </p:cNvSpPr>
          <p:nvPr>
            <p:ph idx="1"/>
          </p:nvPr>
        </p:nvSpPr>
        <p:spPr/>
        <p:txBody>
          <a:bodyPr/>
          <a:lstStyle/>
          <a:p>
            <a:r>
              <a:rPr lang="en-US" dirty="0"/>
              <a:t>Charge Coupled </a:t>
            </a:r>
            <a:r>
              <a:rPr lang="en-US" dirty="0" smtClean="0"/>
              <a:t>Device (CCD)</a:t>
            </a:r>
            <a:endParaRPr lang="en-US" dirty="0"/>
          </a:p>
          <a:p>
            <a:r>
              <a:rPr lang="en-US" dirty="0"/>
              <a:t>Silicon chip divided into a grid of pixels</a:t>
            </a:r>
          </a:p>
          <a:p>
            <a:r>
              <a:rPr lang="en-US" dirty="0"/>
              <a:t>Pixels are electric “wells”</a:t>
            </a:r>
          </a:p>
          <a:p>
            <a:r>
              <a:rPr lang="en-US" dirty="0"/>
              <a:t>Photons are converted to electrons when they impact wells</a:t>
            </a:r>
          </a:p>
          <a:p>
            <a:r>
              <a:rPr lang="en-US" dirty="0"/>
              <a:t>Wells can hold “X” number of electrons</a:t>
            </a:r>
          </a:p>
          <a:p>
            <a:r>
              <a:rPr lang="en-US" dirty="0"/>
              <a:t>Each well is read into the computer separately</a:t>
            </a:r>
          </a:p>
          <a:p>
            <a:r>
              <a:rPr lang="en-US" dirty="0"/>
              <a:t>The Dynamic Range is the number of electrons per well / read </a:t>
            </a:r>
            <a:r>
              <a:rPr lang="en-US" dirty="0" smtClean="0"/>
              <a:t>noise</a:t>
            </a:r>
            <a:endParaRPr lang="en-US" dirty="0"/>
          </a:p>
        </p:txBody>
      </p:sp>
    </p:spTree>
    <p:extLst>
      <p:ext uri="{BB962C8B-B14F-4D97-AF65-F5344CB8AC3E}">
        <p14:creationId xmlns:p14="http://schemas.microsoft.com/office/powerpoint/2010/main" val="255719841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General Info on	CCDs</a:t>
            </a:r>
          </a:p>
        </p:txBody>
      </p:sp>
      <p:sp>
        <p:nvSpPr>
          <p:cNvPr id="4" name="Content Placeholder 3"/>
          <p:cNvSpPr>
            <a:spLocks noGrp="1"/>
          </p:cNvSpPr>
          <p:nvPr>
            <p:ph sz="half" idx="1"/>
          </p:nvPr>
        </p:nvSpPr>
        <p:spPr/>
        <p:txBody>
          <a:bodyPr>
            <a:normAutofit/>
          </a:bodyPr>
          <a:lstStyle/>
          <a:p>
            <a:r>
              <a:rPr lang="en-US" dirty="0"/>
              <a:t>Different CCDs have different Quantum Efficiency (QE)</a:t>
            </a:r>
          </a:p>
          <a:p>
            <a:pPr lvl="1"/>
            <a:r>
              <a:rPr lang="en-US" dirty="0"/>
              <a:t>Think of QE as a probability factor</a:t>
            </a:r>
          </a:p>
          <a:p>
            <a:pPr lvl="1"/>
            <a:r>
              <a:rPr lang="en-US" dirty="0"/>
              <a:t>QE of 50% means 5 out of 10 photons that hit the chip will create an electron</a:t>
            </a:r>
          </a:p>
          <a:p>
            <a:pPr lvl="1"/>
            <a:r>
              <a:rPr lang="en-US" dirty="0"/>
              <a:t>QE changes at different wavelength</a:t>
            </a:r>
          </a:p>
        </p:txBody>
      </p:sp>
      <p:sp>
        <p:nvSpPr>
          <p:cNvPr id="6" name="object 4"/>
          <p:cNvSpPr/>
          <p:nvPr/>
        </p:nvSpPr>
        <p:spPr>
          <a:xfrm>
            <a:off x="4514850" y="1930725"/>
            <a:ext cx="4149628" cy="2435294"/>
          </a:xfrm>
          <a:prstGeom prst="rect">
            <a:avLst/>
          </a:prstGeom>
          <a:blipFill>
            <a:blip r:embed="rId2" cstate="print"/>
            <a:stretch>
              <a:fillRect/>
            </a:stretch>
          </a:blipFill>
        </p:spPr>
        <p:txBody>
          <a:bodyPr wrap="square" lIns="0" tIns="0" rIns="0" bIns="0" rtlCol="0"/>
          <a:lstStyle/>
          <a:p>
            <a:endParaRPr sz="1588">
              <a:solidFill>
                <a:prstClr val="black"/>
              </a:solidFill>
            </a:endParaRPr>
          </a:p>
        </p:txBody>
      </p:sp>
    </p:spTree>
    <p:extLst>
      <p:ext uri="{BB962C8B-B14F-4D97-AF65-F5344CB8AC3E}">
        <p14:creationId xmlns:p14="http://schemas.microsoft.com/office/powerpoint/2010/main" val="6486571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How do CCDs work?</a:t>
            </a:r>
          </a:p>
        </p:txBody>
      </p:sp>
      <p:sp>
        <p:nvSpPr>
          <p:cNvPr id="4" name="object 3"/>
          <p:cNvSpPr/>
          <p:nvPr/>
        </p:nvSpPr>
        <p:spPr>
          <a:xfrm>
            <a:off x="748579" y="1690689"/>
            <a:ext cx="4089428" cy="3866369"/>
          </a:xfrm>
          <a:prstGeom prst="rect">
            <a:avLst/>
          </a:prstGeom>
          <a:blipFill>
            <a:blip r:embed="rId3" cstate="print"/>
            <a:stretch>
              <a:fillRect/>
            </a:stretch>
          </a:blipFill>
        </p:spPr>
        <p:txBody>
          <a:bodyPr wrap="square" lIns="0" tIns="0" rIns="0" bIns="0" rtlCol="0"/>
          <a:lstStyle/>
          <a:p>
            <a:endParaRPr sz="1588">
              <a:solidFill>
                <a:prstClr val="black"/>
              </a:solidFill>
            </a:endParaRPr>
          </a:p>
        </p:txBody>
      </p:sp>
      <p:sp>
        <p:nvSpPr>
          <p:cNvPr id="5" name="object 4"/>
          <p:cNvSpPr/>
          <p:nvPr/>
        </p:nvSpPr>
        <p:spPr>
          <a:xfrm>
            <a:off x="5424297" y="1433115"/>
            <a:ext cx="2634892" cy="4416274"/>
          </a:xfrm>
          <a:prstGeom prst="rect">
            <a:avLst/>
          </a:prstGeom>
          <a:blipFill>
            <a:blip r:embed="rId4" cstate="print"/>
            <a:stretch>
              <a:fillRect/>
            </a:stretch>
          </a:blipFill>
        </p:spPr>
        <p:txBody>
          <a:bodyPr wrap="square" lIns="0" tIns="0" rIns="0" bIns="0" rtlCol="0"/>
          <a:lstStyle/>
          <a:p>
            <a:endParaRPr sz="1588">
              <a:solidFill>
                <a:prstClr val="black"/>
              </a:solidFill>
            </a:endParaRPr>
          </a:p>
        </p:txBody>
      </p:sp>
    </p:spTree>
    <p:extLst>
      <p:ext uri="{BB962C8B-B14F-4D97-AF65-F5344CB8AC3E}">
        <p14:creationId xmlns:p14="http://schemas.microsoft.com/office/powerpoint/2010/main" val="7736237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4000" dirty="0" smtClean="0"/>
              <a:t>Questions about last lecture?</a:t>
            </a:r>
            <a:endParaRPr lang="en-US" sz="4000" dirty="0"/>
          </a:p>
        </p:txBody>
      </p:sp>
    </p:spTree>
    <p:extLst>
      <p:ext uri="{BB962C8B-B14F-4D97-AF65-F5344CB8AC3E}">
        <p14:creationId xmlns:p14="http://schemas.microsoft.com/office/powerpoint/2010/main" val="14433496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t"/>
          <a:lstStyle/>
          <a:p>
            <a:r>
              <a:rPr lang="en-US" dirty="0"/>
              <a:t>Full Well Capacity</a:t>
            </a:r>
          </a:p>
        </p:txBody>
      </p:sp>
      <p:sp>
        <p:nvSpPr>
          <p:cNvPr id="4" name="Content Placeholder 3"/>
          <p:cNvSpPr>
            <a:spLocks noGrp="1"/>
          </p:cNvSpPr>
          <p:nvPr>
            <p:ph idx="1"/>
          </p:nvPr>
        </p:nvSpPr>
        <p:spPr/>
        <p:txBody>
          <a:bodyPr/>
          <a:lstStyle/>
          <a:p>
            <a:r>
              <a:rPr lang="en-US" dirty="0"/>
              <a:t>Pixel wells hold a limited number of electrons</a:t>
            </a:r>
          </a:p>
          <a:p>
            <a:r>
              <a:rPr lang="en-US" dirty="0"/>
              <a:t>Full Well Capacity is this limit</a:t>
            </a:r>
          </a:p>
          <a:p>
            <a:r>
              <a:rPr lang="en-US" dirty="0"/>
              <a:t>Exposure to light past the limit will not result in more signal</a:t>
            </a:r>
          </a:p>
          <a:p>
            <a:pPr marL="0" indent="0">
              <a:buNone/>
            </a:pPr>
            <a:endParaRPr lang="en-US" dirty="0"/>
          </a:p>
        </p:txBody>
      </p:sp>
    </p:spTree>
    <p:extLst>
      <p:ext uri="{BB962C8B-B14F-4D97-AF65-F5344CB8AC3E}">
        <p14:creationId xmlns:p14="http://schemas.microsoft.com/office/powerpoint/2010/main" val="3809678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Readout</a:t>
            </a:r>
          </a:p>
        </p:txBody>
      </p:sp>
      <p:sp>
        <p:nvSpPr>
          <p:cNvPr id="3" name="Content Placeholder 2"/>
          <p:cNvSpPr>
            <a:spLocks noGrp="1"/>
          </p:cNvSpPr>
          <p:nvPr>
            <p:ph idx="1"/>
          </p:nvPr>
        </p:nvSpPr>
        <p:spPr/>
        <p:txBody>
          <a:bodyPr/>
          <a:lstStyle/>
          <a:p>
            <a:r>
              <a:rPr lang="en-US" dirty="0"/>
              <a:t>Each pixel is read out one at a time</a:t>
            </a:r>
          </a:p>
          <a:p>
            <a:r>
              <a:rPr lang="en-US" dirty="0"/>
              <a:t>The Rate of readout determines the “speed” of the camera</a:t>
            </a:r>
          </a:p>
          <a:p>
            <a:r>
              <a:rPr lang="en-US" dirty="0"/>
              <a:t>1MHz camera reads out 1,000,000 pixels/ second (Typical CCD size)</a:t>
            </a:r>
          </a:p>
          <a:p>
            <a:r>
              <a:rPr lang="en-US" dirty="0"/>
              <a:t>Increased readout speeds lead to more </a:t>
            </a:r>
            <a:r>
              <a:rPr lang="en-US" dirty="0" smtClean="0"/>
              <a:t>noise</a:t>
            </a:r>
            <a:endParaRPr lang="en-US" dirty="0"/>
          </a:p>
        </p:txBody>
      </p:sp>
    </p:spTree>
    <p:extLst>
      <p:ext uri="{BB962C8B-B14F-4D97-AF65-F5344CB8AC3E}">
        <p14:creationId xmlns:p14="http://schemas.microsoft.com/office/powerpoint/2010/main" val="35345179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CCD Bit depth</a:t>
            </a:r>
          </a:p>
        </p:txBody>
      </p:sp>
      <p:sp>
        <p:nvSpPr>
          <p:cNvPr id="3" name="Content Placeholder 2"/>
          <p:cNvSpPr>
            <a:spLocks noGrp="1"/>
          </p:cNvSpPr>
          <p:nvPr>
            <p:ph idx="1"/>
          </p:nvPr>
        </p:nvSpPr>
        <p:spPr/>
        <p:txBody>
          <a:bodyPr/>
          <a:lstStyle/>
          <a:p>
            <a:r>
              <a:rPr lang="en-US" dirty="0"/>
              <a:t>Bit depth is determined by:</a:t>
            </a:r>
          </a:p>
          <a:p>
            <a:pPr lvl="1"/>
            <a:r>
              <a:rPr lang="en-US" dirty="0"/>
              <a:t>Full well Capacity/readout noise</a:t>
            </a:r>
          </a:p>
          <a:p>
            <a:pPr lvl="1"/>
            <a:r>
              <a:rPr lang="en-US" dirty="0" err="1"/>
              <a:t>eg</a:t>
            </a:r>
            <a:r>
              <a:rPr lang="en-US" dirty="0"/>
              <a:t>: 21000e/10e = 2100 gray values (this would be a 12 bit camera (4096))</a:t>
            </a:r>
          </a:p>
          <a:p>
            <a:pPr lvl="1"/>
            <a:r>
              <a:rPr lang="en-US" dirty="0"/>
              <a:t>21000e/100e = 210 gray values (8bit camera</a:t>
            </a:r>
            <a:r>
              <a:rPr lang="en-US" dirty="0" smtClean="0"/>
              <a:t>)</a:t>
            </a:r>
            <a:endParaRPr lang="en-US" dirty="0"/>
          </a:p>
          <a:p>
            <a:r>
              <a:rPr lang="en-US" dirty="0" smtClean="0"/>
              <a:t>Sample Camera bit depths</a:t>
            </a:r>
          </a:p>
          <a:p>
            <a:pPr lvl="1"/>
            <a:r>
              <a:rPr lang="en-US" dirty="0" smtClean="0"/>
              <a:t>8 bit = 2</a:t>
            </a:r>
            <a:r>
              <a:rPr lang="en-US" baseline="30000" dirty="0" smtClean="0"/>
              <a:t>8</a:t>
            </a:r>
            <a:r>
              <a:rPr lang="en-US" dirty="0" smtClean="0"/>
              <a:t> = 256</a:t>
            </a:r>
          </a:p>
          <a:p>
            <a:pPr lvl="1"/>
            <a:r>
              <a:rPr lang="en-US" dirty="0" smtClean="0"/>
              <a:t>12 bit = 2</a:t>
            </a:r>
            <a:r>
              <a:rPr lang="en-US" baseline="30000" dirty="0" smtClean="0"/>
              <a:t>12</a:t>
            </a:r>
            <a:r>
              <a:rPr lang="en-US" dirty="0" smtClean="0"/>
              <a:t> = 4,096</a:t>
            </a:r>
          </a:p>
          <a:p>
            <a:pPr lvl="1"/>
            <a:r>
              <a:rPr lang="en-US" dirty="0" smtClean="0"/>
              <a:t>16 bit = 2</a:t>
            </a:r>
            <a:r>
              <a:rPr lang="en-US" baseline="30000" dirty="0" smtClean="0"/>
              <a:t>16</a:t>
            </a:r>
            <a:r>
              <a:rPr lang="en-US" dirty="0" smtClean="0"/>
              <a:t> = 65,536</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8878" y="4001294"/>
            <a:ext cx="3057525" cy="2428875"/>
          </a:xfrm>
          <a:prstGeom prst="rect">
            <a:avLst/>
          </a:prstGeom>
        </p:spPr>
      </p:pic>
      <p:sp>
        <p:nvSpPr>
          <p:cNvPr id="5" name="Rectangle 4"/>
          <p:cNvSpPr/>
          <p:nvPr/>
        </p:nvSpPr>
        <p:spPr>
          <a:xfrm>
            <a:off x="7199586" y="6290879"/>
            <a:ext cx="672662" cy="2150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7951689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CCDs are good for quantitative measurements</a:t>
            </a:r>
          </a:p>
        </p:txBody>
      </p:sp>
      <p:sp>
        <p:nvSpPr>
          <p:cNvPr id="3" name="Content Placeholder 2"/>
          <p:cNvSpPr>
            <a:spLocks noGrp="1"/>
          </p:cNvSpPr>
          <p:nvPr>
            <p:ph idx="1"/>
          </p:nvPr>
        </p:nvSpPr>
        <p:spPr/>
        <p:txBody>
          <a:bodyPr/>
          <a:lstStyle/>
          <a:p>
            <a:r>
              <a:rPr lang="en-US" dirty="0"/>
              <a:t>Linear</a:t>
            </a:r>
          </a:p>
          <a:p>
            <a:pPr lvl="1"/>
            <a:r>
              <a:rPr lang="en-US" dirty="0" smtClean="0"/>
              <a:t>If </a:t>
            </a:r>
            <a:r>
              <a:rPr lang="en-US" dirty="0"/>
              <a:t>10 photons = 5 electrons </a:t>
            </a:r>
            <a:endParaRPr lang="en-US" dirty="0" smtClean="0"/>
          </a:p>
          <a:p>
            <a:pPr lvl="1"/>
            <a:r>
              <a:rPr lang="en-US" dirty="0" smtClean="0"/>
              <a:t>1000 </a:t>
            </a:r>
            <a:r>
              <a:rPr lang="en-US" dirty="0"/>
              <a:t>photons = 500 electrons</a:t>
            </a:r>
          </a:p>
          <a:p>
            <a:pPr marL="310419" indent="-299213">
              <a:buClr>
                <a:srgbClr val="FFFFFF"/>
              </a:buClr>
              <a:buFont typeface="Arial"/>
              <a:buChar char="•"/>
              <a:tabLst>
                <a:tab pos="310980" algn="l"/>
              </a:tabLst>
            </a:pPr>
            <a:r>
              <a:rPr lang="en-US" dirty="0">
                <a:solidFill>
                  <a:srgbClr val="FFFFFF"/>
                </a:solidFill>
                <a:cs typeface="Arial"/>
              </a:rPr>
              <a:t>Large bi</a:t>
            </a:r>
            <a:r>
              <a:rPr lang="en-US" spc="-4" dirty="0">
                <a:solidFill>
                  <a:srgbClr val="FFFFFF"/>
                </a:solidFill>
                <a:cs typeface="Arial"/>
              </a:rPr>
              <a:t>t</a:t>
            </a:r>
            <a:r>
              <a:rPr lang="en-US" dirty="0">
                <a:solidFill>
                  <a:srgbClr val="FFFFFF"/>
                </a:solidFill>
                <a:cs typeface="Arial"/>
              </a:rPr>
              <a:t>-dep</a:t>
            </a:r>
            <a:r>
              <a:rPr lang="en-US" spc="-4" dirty="0">
                <a:solidFill>
                  <a:srgbClr val="FFFFFF"/>
                </a:solidFill>
                <a:cs typeface="Arial"/>
              </a:rPr>
              <a:t>t</a:t>
            </a:r>
            <a:r>
              <a:rPr lang="en-US" dirty="0">
                <a:solidFill>
                  <a:srgbClr val="FFFFFF"/>
                </a:solidFill>
                <a:cs typeface="Arial"/>
              </a:rPr>
              <a:t>h</a:t>
            </a:r>
            <a:endParaRPr lang="en-US" dirty="0">
              <a:solidFill>
                <a:prstClr val="black"/>
              </a:solidFill>
              <a:cs typeface="Arial"/>
            </a:endParaRPr>
          </a:p>
          <a:p>
            <a:pPr marL="753057" lvl="1" indent="-342900">
              <a:spcBef>
                <a:spcPts val="600"/>
              </a:spcBef>
              <a:buClr>
                <a:srgbClr val="FFFFFF"/>
              </a:buClr>
              <a:tabLst>
                <a:tab pos="660062" algn="l"/>
              </a:tabLst>
            </a:pPr>
            <a:r>
              <a:rPr lang="en-US" dirty="0">
                <a:solidFill>
                  <a:srgbClr val="FFFFFF"/>
                </a:solidFill>
                <a:cs typeface="Arial"/>
              </a:rPr>
              <a:t>12</a:t>
            </a:r>
            <a:r>
              <a:rPr lang="en-US" spc="4" dirty="0">
                <a:solidFill>
                  <a:srgbClr val="FFFFFF"/>
                </a:solidFill>
                <a:cs typeface="Arial"/>
              </a:rPr>
              <a:t> </a:t>
            </a:r>
            <a:r>
              <a:rPr lang="en-US" dirty="0">
                <a:solidFill>
                  <a:srgbClr val="FFFFFF"/>
                </a:solidFill>
                <a:cs typeface="Arial"/>
              </a:rPr>
              <a:t>bits = 4096</a:t>
            </a:r>
            <a:r>
              <a:rPr lang="en-US" spc="4" dirty="0">
                <a:solidFill>
                  <a:srgbClr val="FFFFFF"/>
                </a:solidFill>
                <a:cs typeface="Arial"/>
              </a:rPr>
              <a:t> </a:t>
            </a:r>
            <a:r>
              <a:rPr lang="en-US" dirty="0">
                <a:solidFill>
                  <a:srgbClr val="FFFFFF"/>
                </a:solidFill>
                <a:cs typeface="Arial"/>
              </a:rPr>
              <a:t>gray values</a:t>
            </a:r>
            <a:endParaRPr lang="en-US" dirty="0">
              <a:solidFill>
                <a:prstClr val="black"/>
              </a:solidFill>
              <a:cs typeface="Arial"/>
            </a:endParaRPr>
          </a:p>
          <a:p>
            <a:pPr marL="753057" lvl="1" indent="-342900">
              <a:spcBef>
                <a:spcPts val="666"/>
              </a:spcBef>
              <a:buClr>
                <a:srgbClr val="FFFFFF"/>
              </a:buClr>
              <a:tabLst>
                <a:tab pos="660062" algn="l"/>
              </a:tabLst>
            </a:pPr>
            <a:r>
              <a:rPr lang="en-US" dirty="0">
                <a:solidFill>
                  <a:srgbClr val="FFFFFF"/>
                </a:solidFill>
                <a:cs typeface="Arial"/>
              </a:rPr>
              <a:t>14</a:t>
            </a:r>
            <a:r>
              <a:rPr lang="en-US" spc="4" dirty="0">
                <a:solidFill>
                  <a:srgbClr val="FFFFFF"/>
                </a:solidFill>
                <a:cs typeface="Arial"/>
              </a:rPr>
              <a:t> </a:t>
            </a:r>
            <a:r>
              <a:rPr lang="en-US" dirty="0">
                <a:solidFill>
                  <a:srgbClr val="FFFFFF"/>
                </a:solidFill>
                <a:cs typeface="Arial"/>
              </a:rPr>
              <a:t>bits = ~</a:t>
            </a:r>
            <a:r>
              <a:rPr lang="en-US" dirty="0" smtClean="0">
                <a:solidFill>
                  <a:srgbClr val="FFFFFF"/>
                </a:solidFill>
                <a:cs typeface="Arial"/>
              </a:rPr>
              <a:t>16,000</a:t>
            </a:r>
            <a:r>
              <a:rPr lang="en-US" spc="4" dirty="0" smtClean="0">
                <a:solidFill>
                  <a:srgbClr val="FFFFFF"/>
                </a:solidFill>
                <a:cs typeface="Arial"/>
              </a:rPr>
              <a:t> </a:t>
            </a:r>
            <a:r>
              <a:rPr lang="en-US" dirty="0">
                <a:solidFill>
                  <a:srgbClr val="FFFFFF"/>
                </a:solidFill>
                <a:cs typeface="Arial"/>
              </a:rPr>
              <a:t>gray values</a:t>
            </a:r>
            <a:endParaRPr lang="en-US" dirty="0">
              <a:solidFill>
                <a:prstClr val="black"/>
              </a:solidFill>
              <a:cs typeface="Arial"/>
            </a:endParaRPr>
          </a:p>
          <a:p>
            <a:pPr marL="753057" lvl="1" indent="-342900">
              <a:spcBef>
                <a:spcPts val="578"/>
              </a:spcBef>
              <a:buClr>
                <a:srgbClr val="FFFFFF"/>
              </a:buClr>
              <a:tabLst>
                <a:tab pos="660062" algn="l"/>
              </a:tabLst>
            </a:pPr>
            <a:r>
              <a:rPr lang="en-US" dirty="0">
                <a:solidFill>
                  <a:srgbClr val="FFFFFF"/>
                </a:solidFill>
                <a:cs typeface="Arial"/>
              </a:rPr>
              <a:t>16</a:t>
            </a:r>
            <a:r>
              <a:rPr lang="en-US" spc="4" dirty="0">
                <a:solidFill>
                  <a:srgbClr val="FFFFFF"/>
                </a:solidFill>
                <a:cs typeface="Arial"/>
              </a:rPr>
              <a:t> </a:t>
            </a:r>
            <a:r>
              <a:rPr lang="en-US" dirty="0">
                <a:solidFill>
                  <a:srgbClr val="FFFFFF"/>
                </a:solidFill>
                <a:cs typeface="Arial"/>
              </a:rPr>
              <a:t>bits = ~</a:t>
            </a:r>
            <a:r>
              <a:rPr lang="en-US" dirty="0" smtClean="0">
                <a:solidFill>
                  <a:srgbClr val="FFFFFF"/>
                </a:solidFill>
                <a:cs typeface="Arial"/>
              </a:rPr>
              <a:t>65,000</a:t>
            </a:r>
            <a:r>
              <a:rPr lang="en-US" spc="4" dirty="0" smtClean="0">
                <a:solidFill>
                  <a:srgbClr val="FFFFFF"/>
                </a:solidFill>
                <a:cs typeface="Arial"/>
              </a:rPr>
              <a:t> </a:t>
            </a:r>
            <a:r>
              <a:rPr lang="en-US" dirty="0">
                <a:solidFill>
                  <a:srgbClr val="FFFFFF"/>
                </a:solidFill>
                <a:cs typeface="Arial"/>
              </a:rPr>
              <a:t>gray values</a:t>
            </a:r>
            <a:endParaRPr lang="en-US" dirty="0">
              <a:solidFill>
                <a:prstClr val="black"/>
              </a:solidFill>
              <a:cs typeface="Arial"/>
            </a:endParaRPr>
          </a:p>
          <a:p>
            <a:endParaRPr lang="en-US" dirty="0"/>
          </a:p>
        </p:txBody>
      </p:sp>
      <p:sp>
        <p:nvSpPr>
          <p:cNvPr id="4" name="object 5"/>
          <p:cNvSpPr/>
          <p:nvPr/>
        </p:nvSpPr>
        <p:spPr>
          <a:xfrm>
            <a:off x="6188491" y="3096491"/>
            <a:ext cx="955962" cy="1213657"/>
          </a:xfrm>
          <a:prstGeom prst="rect">
            <a:avLst/>
          </a:prstGeom>
          <a:blipFill>
            <a:blip r:embed="rId2" cstate="print"/>
            <a:stretch>
              <a:fillRect/>
            </a:stretch>
          </a:blipFill>
        </p:spPr>
        <p:txBody>
          <a:bodyPr wrap="square" lIns="0" tIns="0" rIns="0" bIns="0" rtlCol="0"/>
          <a:lstStyle/>
          <a:p>
            <a:endParaRPr sz="1588">
              <a:solidFill>
                <a:prstClr val="black"/>
              </a:solidFill>
            </a:endParaRPr>
          </a:p>
        </p:txBody>
      </p:sp>
      <p:sp>
        <p:nvSpPr>
          <p:cNvPr id="5" name="object 6"/>
          <p:cNvSpPr txBox="1"/>
          <p:nvPr/>
        </p:nvSpPr>
        <p:spPr>
          <a:xfrm>
            <a:off x="6988608" y="2379122"/>
            <a:ext cx="554691" cy="319190"/>
          </a:xfrm>
          <a:prstGeom prst="rect">
            <a:avLst/>
          </a:prstGeom>
        </p:spPr>
        <p:txBody>
          <a:bodyPr vert="horz" wrap="square" lIns="0" tIns="0" rIns="0" bIns="0" rtlCol="0">
            <a:spAutoFit/>
          </a:bodyPr>
          <a:lstStyle/>
          <a:p>
            <a:pPr marL="11206"/>
            <a:r>
              <a:rPr sz="2074" spc="9" dirty="0">
                <a:solidFill>
                  <a:srgbClr val="FFFFFF"/>
                </a:solidFill>
                <a:latin typeface="Times New Roman"/>
                <a:cs typeface="Times New Roman"/>
              </a:rPr>
              <a:t>1000</a:t>
            </a:r>
            <a:endParaRPr sz="2074">
              <a:solidFill>
                <a:prstClr val="black"/>
              </a:solidFill>
              <a:latin typeface="Times New Roman"/>
              <a:cs typeface="Times New Roman"/>
            </a:endParaRPr>
          </a:p>
        </p:txBody>
      </p:sp>
      <p:sp>
        <p:nvSpPr>
          <p:cNvPr id="6" name="object 7"/>
          <p:cNvSpPr txBox="1"/>
          <p:nvPr/>
        </p:nvSpPr>
        <p:spPr>
          <a:xfrm>
            <a:off x="5592070" y="3243646"/>
            <a:ext cx="288551" cy="319190"/>
          </a:xfrm>
          <a:prstGeom prst="rect">
            <a:avLst/>
          </a:prstGeom>
        </p:spPr>
        <p:txBody>
          <a:bodyPr vert="horz" wrap="square" lIns="0" tIns="0" rIns="0" bIns="0" rtlCol="0">
            <a:spAutoFit/>
          </a:bodyPr>
          <a:lstStyle/>
          <a:p>
            <a:pPr marL="11206"/>
            <a:r>
              <a:rPr sz="2074" spc="9" dirty="0">
                <a:solidFill>
                  <a:srgbClr val="FFFFFF"/>
                </a:solidFill>
                <a:latin typeface="Times New Roman"/>
                <a:cs typeface="Times New Roman"/>
              </a:rPr>
              <a:t>72</a:t>
            </a:r>
            <a:endParaRPr sz="2074">
              <a:solidFill>
                <a:prstClr val="black"/>
              </a:solidFill>
              <a:latin typeface="Times New Roman"/>
              <a:cs typeface="Times New Roman"/>
            </a:endParaRPr>
          </a:p>
        </p:txBody>
      </p:sp>
      <p:sp>
        <p:nvSpPr>
          <p:cNvPr id="7" name="object 8"/>
          <p:cNvSpPr txBox="1"/>
          <p:nvPr/>
        </p:nvSpPr>
        <p:spPr>
          <a:xfrm>
            <a:off x="6257087" y="4773188"/>
            <a:ext cx="155762" cy="319190"/>
          </a:xfrm>
          <a:prstGeom prst="rect">
            <a:avLst/>
          </a:prstGeom>
        </p:spPr>
        <p:txBody>
          <a:bodyPr vert="horz" wrap="square" lIns="0" tIns="0" rIns="0" bIns="0" rtlCol="0">
            <a:spAutoFit/>
          </a:bodyPr>
          <a:lstStyle/>
          <a:p>
            <a:pPr marL="11206"/>
            <a:r>
              <a:rPr sz="2074" spc="9" dirty="0">
                <a:solidFill>
                  <a:srgbClr val="FFFFFF"/>
                </a:solidFill>
                <a:latin typeface="Times New Roman"/>
                <a:cs typeface="Times New Roman"/>
              </a:rPr>
              <a:t>7</a:t>
            </a:r>
            <a:endParaRPr sz="2074">
              <a:solidFill>
                <a:prstClr val="black"/>
              </a:solidFill>
              <a:latin typeface="Times New Roman"/>
              <a:cs typeface="Times New Roman"/>
            </a:endParaRPr>
          </a:p>
        </p:txBody>
      </p:sp>
      <p:sp>
        <p:nvSpPr>
          <p:cNvPr id="8" name="object 9"/>
          <p:cNvSpPr txBox="1"/>
          <p:nvPr/>
        </p:nvSpPr>
        <p:spPr>
          <a:xfrm>
            <a:off x="7321115" y="4706686"/>
            <a:ext cx="155762" cy="319190"/>
          </a:xfrm>
          <a:prstGeom prst="rect">
            <a:avLst/>
          </a:prstGeom>
        </p:spPr>
        <p:txBody>
          <a:bodyPr vert="horz" wrap="square" lIns="0" tIns="0" rIns="0" bIns="0" rtlCol="0">
            <a:spAutoFit/>
          </a:bodyPr>
          <a:lstStyle/>
          <a:p>
            <a:pPr marL="11206"/>
            <a:r>
              <a:rPr sz="2074" spc="9" dirty="0">
                <a:solidFill>
                  <a:srgbClr val="FFFFFF"/>
                </a:solidFill>
                <a:latin typeface="Times New Roman"/>
                <a:cs typeface="Times New Roman"/>
              </a:rPr>
              <a:t>0</a:t>
            </a:r>
            <a:endParaRPr sz="2074">
              <a:solidFill>
                <a:prstClr val="black"/>
              </a:solidFill>
              <a:latin typeface="Times New Roman"/>
              <a:cs typeface="Times New Roman"/>
            </a:endParaRPr>
          </a:p>
        </p:txBody>
      </p:sp>
      <p:sp>
        <p:nvSpPr>
          <p:cNvPr id="9" name="object 10"/>
          <p:cNvSpPr/>
          <p:nvPr/>
        </p:nvSpPr>
        <p:spPr>
          <a:xfrm>
            <a:off x="6599574" y="2697204"/>
            <a:ext cx="653303" cy="979954"/>
          </a:xfrm>
          <a:custGeom>
            <a:avLst/>
            <a:gdLst/>
            <a:ahLst/>
            <a:cxnLst/>
            <a:rect l="l" t="t" r="r" b="b"/>
            <a:pathLst>
              <a:path w="740409" h="1110614">
                <a:moveTo>
                  <a:pt x="740126" y="0"/>
                </a:moveTo>
                <a:lnTo>
                  <a:pt x="0" y="1110190"/>
                </a:lnTo>
              </a:path>
            </a:pathLst>
          </a:custGeom>
          <a:ln w="9421">
            <a:solidFill>
              <a:srgbClr val="76D6FF"/>
            </a:solidFill>
          </a:ln>
        </p:spPr>
        <p:txBody>
          <a:bodyPr wrap="square" lIns="0" tIns="0" rIns="0" bIns="0" rtlCol="0"/>
          <a:lstStyle/>
          <a:p>
            <a:endParaRPr sz="1588">
              <a:solidFill>
                <a:prstClr val="black"/>
              </a:solidFill>
            </a:endParaRPr>
          </a:p>
        </p:txBody>
      </p:sp>
      <p:sp>
        <p:nvSpPr>
          <p:cNvPr id="10" name="object 11"/>
          <p:cNvSpPr/>
          <p:nvPr/>
        </p:nvSpPr>
        <p:spPr>
          <a:xfrm>
            <a:off x="6587278" y="3621452"/>
            <a:ext cx="64994" cy="73959"/>
          </a:xfrm>
          <a:custGeom>
            <a:avLst/>
            <a:gdLst/>
            <a:ahLst/>
            <a:cxnLst/>
            <a:rect l="l" t="t" r="r" b="b"/>
            <a:pathLst>
              <a:path w="73659" h="83820">
                <a:moveTo>
                  <a:pt x="10450" y="0"/>
                </a:moveTo>
                <a:lnTo>
                  <a:pt x="0" y="83612"/>
                </a:lnTo>
                <a:lnTo>
                  <a:pt x="73162" y="41807"/>
                </a:lnTo>
                <a:lnTo>
                  <a:pt x="10450" y="0"/>
                </a:lnTo>
                <a:close/>
              </a:path>
            </a:pathLst>
          </a:custGeom>
          <a:solidFill>
            <a:srgbClr val="76D6FF"/>
          </a:solidFill>
        </p:spPr>
        <p:txBody>
          <a:bodyPr wrap="square" lIns="0" tIns="0" rIns="0" bIns="0" rtlCol="0"/>
          <a:lstStyle/>
          <a:p>
            <a:endParaRPr sz="1588">
              <a:solidFill>
                <a:prstClr val="black"/>
              </a:solidFill>
            </a:endParaRPr>
          </a:p>
        </p:txBody>
      </p:sp>
      <p:sp>
        <p:nvSpPr>
          <p:cNvPr id="11" name="object 12"/>
          <p:cNvSpPr/>
          <p:nvPr/>
        </p:nvSpPr>
        <p:spPr>
          <a:xfrm>
            <a:off x="6321839" y="4115905"/>
            <a:ext cx="0" cy="643218"/>
          </a:xfrm>
          <a:custGeom>
            <a:avLst/>
            <a:gdLst/>
            <a:ahLst/>
            <a:cxnLst/>
            <a:rect l="l" t="t" r="r" b="b"/>
            <a:pathLst>
              <a:path h="728979">
                <a:moveTo>
                  <a:pt x="0" y="728939"/>
                </a:moveTo>
                <a:lnTo>
                  <a:pt x="0" y="0"/>
                </a:lnTo>
              </a:path>
            </a:pathLst>
          </a:custGeom>
          <a:ln w="9421">
            <a:solidFill>
              <a:srgbClr val="55995D"/>
            </a:solidFill>
          </a:ln>
        </p:spPr>
        <p:txBody>
          <a:bodyPr wrap="square" lIns="0" tIns="0" rIns="0" bIns="0" rtlCol="0"/>
          <a:lstStyle/>
          <a:p>
            <a:endParaRPr sz="1588">
              <a:solidFill>
                <a:prstClr val="black"/>
              </a:solidFill>
            </a:endParaRPr>
          </a:p>
        </p:txBody>
      </p:sp>
      <p:sp>
        <p:nvSpPr>
          <p:cNvPr id="12" name="object 13"/>
          <p:cNvSpPr/>
          <p:nvPr/>
        </p:nvSpPr>
        <p:spPr>
          <a:xfrm>
            <a:off x="6288588" y="4093738"/>
            <a:ext cx="66675" cy="66675"/>
          </a:xfrm>
          <a:custGeom>
            <a:avLst/>
            <a:gdLst/>
            <a:ahLst/>
            <a:cxnLst/>
            <a:rect l="l" t="t" r="r" b="b"/>
            <a:pathLst>
              <a:path w="75565" h="75564">
                <a:moveTo>
                  <a:pt x="37684" y="0"/>
                </a:moveTo>
                <a:lnTo>
                  <a:pt x="0" y="75369"/>
                </a:lnTo>
                <a:lnTo>
                  <a:pt x="75369" y="75369"/>
                </a:lnTo>
                <a:lnTo>
                  <a:pt x="37684" y="0"/>
                </a:lnTo>
                <a:close/>
              </a:path>
            </a:pathLst>
          </a:custGeom>
          <a:solidFill>
            <a:srgbClr val="55995D"/>
          </a:solidFill>
        </p:spPr>
        <p:txBody>
          <a:bodyPr wrap="square" lIns="0" tIns="0" rIns="0" bIns="0" rtlCol="0"/>
          <a:lstStyle/>
          <a:p>
            <a:endParaRPr sz="1588">
              <a:solidFill>
                <a:prstClr val="black"/>
              </a:solidFill>
            </a:endParaRPr>
          </a:p>
        </p:txBody>
      </p:sp>
      <p:sp>
        <p:nvSpPr>
          <p:cNvPr id="13" name="object 14"/>
          <p:cNvSpPr/>
          <p:nvPr/>
        </p:nvSpPr>
        <p:spPr>
          <a:xfrm>
            <a:off x="5922629" y="3429088"/>
            <a:ext cx="379879" cy="189940"/>
          </a:xfrm>
          <a:custGeom>
            <a:avLst/>
            <a:gdLst/>
            <a:ahLst/>
            <a:cxnLst/>
            <a:rect l="l" t="t" r="r" b="b"/>
            <a:pathLst>
              <a:path w="430529" h="215264">
                <a:moveTo>
                  <a:pt x="0" y="0"/>
                </a:moveTo>
                <a:lnTo>
                  <a:pt x="429967" y="214983"/>
                </a:lnTo>
              </a:path>
            </a:pathLst>
          </a:custGeom>
          <a:ln w="9421">
            <a:solidFill>
              <a:srgbClr val="0048AA"/>
            </a:solidFill>
          </a:ln>
        </p:spPr>
        <p:txBody>
          <a:bodyPr wrap="square" lIns="0" tIns="0" rIns="0" bIns="0" rtlCol="0"/>
          <a:lstStyle/>
          <a:p>
            <a:endParaRPr sz="1588">
              <a:solidFill>
                <a:prstClr val="black"/>
              </a:solidFill>
            </a:endParaRPr>
          </a:p>
        </p:txBody>
      </p:sp>
      <p:sp>
        <p:nvSpPr>
          <p:cNvPr id="14" name="object 15"/>
          <p:cNvSpPr/>
          <p:nvPr/>
        </p:nvSpPr>
        <p:spPr>
          <a:xfrm>
            <a:off x="6247487" y="3569214"/>
            <a:ext cx="74519" cy="59951"/>
          </a:xfrm>
          <a:custGeom>
            <a:avLst/>
            <a:gdLst/>
            <a:ahLst/>
            <a:cxnLst/>
            <a:rect l="l" t="t" r="r" b="b"/>
            <a:pathLst>
              <a:path w="84454" h="67945">
                <a:moveTo>
                  <a:pt x="33705" y="0"/>
                </a:moveTo>
                <a:lnTo>
                  <a:pt x="0" y="67411"/>
                </a:lnTo>
                <a:lnTo>
                  <a:pt x="84264" y="67411"/>
                </a:lnTo>
                <a:lnTo>
                  <a:pt x="33705" y="0"/>
                </a:lnTo>
                <a:close/>
              </a:path>
            </a:pathLst>
          </a:custGeom>
          <a:solidFill>
            <a:srgbClr val="0048AA"/>
          </a:solidFill>
        </p:spPr>
        <p:txBody>
          <a:bodyPr wrap="square" lIns="0" tIns="0" rIns="0" bIns="0" rtlCol="0"/>
          <a:lstStyle/>
          <a:p>
            <a:endParaRPr sz="1588">
              <a:solidFill>
                <a:prstClr val="black"/>
              </a:solidFill>
            </a:endParaRPr>
          </a:p>
        </p:txBody>
      </p:sp>
      <p:sp>
        <p:nvSpPr>
          <p:cNvPr id="15" name="object 16"/>
          <p:cNvSpPr/>
          <p:nvPr/>
        </p:nvSpPr>
        <p:spPr>
          <a:xfrm>
            <a:off x="7062935" y="4246635"/>
            <a:ext cx="256615" cy="512669"/>
          </a:xfrm>
          <a:custGeom>
            <a:avLst/>
            <a:gdLst/>
            <a:ahLst/>
            <a:cxnLst/>
            <a:rect l="l" t="t" r="r" b="b"/>
            <a:pathLst>
              <a:path w="290829" h="581025">
                <a:moveTo>
                  <a:pt x="290390" y="580779"/>
                </a:moveTo>
                <a:lnTo>
                  <a:pt x="0" y="0"/>
                </a:lnTo>
              </a:path>
            </a:pathLst>
          </a:custGeom>
          <a:ln w="9421">
            <a:solidFill>
              <a:srgbClr val="F3E700"/>
            </a:solidFill>
          </a:ln>
        </p:spPr>
        <p:txBody>
          <a:bodyPr wrap="square" lIns="0" tIns="0" rIns="0" bIns="0" rtlCol="0"/>
          <a:lstStyle/>
          <a:p>
            <a:endParaRPr sz="1588">
              <a:solidFill>
                <a:prstClr val="black"/>
              </a:solidFill>
            </a:endParaRPr>
          </a:p>
        </p:txBody>
      </p:sp>
      <p:sp>
        <p:nvSpPr>
          <p:cNvPr id="16" name="object 17"/>
          <p:cNvSpPr/>
          <p:nvPr/>
        </p:nvSpPr>
        <p:spPr>
          <a:xfrm>
            <a:off x="7053023" y="4226808"/>
            <a:ext cx="59951" cy="74519"/>
          </a:xfrm>
          <a:custGeom>
            <a:avLst/>
            <a:gdLst/>
            <a:ahLst/>
            <a:cxnLst/>
            <a:rect l="l" t="t" r="r" b="b"/>
            <a:pathLst>
              <a:path w="67945" h="84454">
                <a:moveTo>
                  <a:pt x="0" y="0"/>
                </a:moveTo>
                <a:lnTo>
                  <a:pt x="0" y="84264"/>
                </a:lnTo>
                <a:lnTo>
                  <a:pt x="67411" y="50558"/>
                </a:lnTo>
                <a:lnTo>
                  <a:pt x="0" y="0"/>
                </a:lnTo>
                <a:close/>
              </a:path>
            </a:pathLst>
          </a:custGeom>
          <a:solidFill>
            <a:srgbClr val="F3E700"/>
          </a:solidFill>
        </p:spPr>
        <p:txBody>
          <a:bodyPr wrap="square" lIns="0" tIns="0" rIns="0" bIns="0" rtlCol="0"/>
          <a:lstStyle/>
          <a:p>
            <a:endParaRPr sz="1588">
              <a:solidFill>
                <a:prstClr val="black"/>
              </a:solidFill>
            </a:endParaRPr>
          </a:p>
        </p:txBody>
      </p:sp>
    </p:spTree>
    <p:extLst>
      <p:ext uri="{BB962C8B-B14F-4D97-AF65-F5344CB8AC3E}">
        <p14:creationId xmlns:p14="http://schemas.microsoft.com/office/powerpoint/2010/main" val="297373841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Sensitivity </a:t>
            </a:r>
            <a:r>
              <a:rPr lang="en-US" dirty="0" smtClean="0"/>
              <a:t>and CCDs</a:t>
            </a:r>
            <a:endParaRPr lang="en-US" dirty="0"/>
          </a:p>
        </p:txBody>
      </p:sp>
      <p:sp>
        <p:nvSpPr>
          <p:cNvPr id="3" name="Content Placeholder 2"/>
          <p:cNvSpPr>
            <a:spLocks noGrp="1"/>
          </p:cNvSpPr>
          <p:nvPr>
            <p:ph idx="1"/>
          </p:nvPr>
        </p:nvSpPr>
        <p:spPr/>
        <p:txBody>
          <a:bodyPr/>
          <a:lstStyle/>
          <a:p>
            <a:r>
              <a:rPr lang="en-US" dirty="0"/>
              <a:t>High QE = more signal</a:t>
            </a:r>
          </a:p>
          <a:p>
            <a:r>
              <a:rPr lang="en-US" dirty="0"/>
              <a:t>High noise means you have to get more signal to detect something</a:t>
            </a:r>
          </a:p>
          <a:p>
            <a:r>
              <a:rPr lang="en-US" dirty="0"/>
              <a:t>Sensitivity = </a:t>
            </a:r>
            <a:r>
              <a:rPr lang="en-US" dirty="0" smtClean="0"/>
              <a:t>signal/noise</a:t>
            </a:r>
            <a:endParaRPr lang="en-US" dirty="0"/>
          </a:p>
        </p:txBody>
      </p:sp>
    </p:spTree>
    <p:extLst>
      <p:ext uri="{BB962C8B-B14F-4D97-AF65-F5344CB8AC3E}">
        <p14:creationId xmlns:p14="http://schemas.microsoft.com/office/powerpoint/2010/main" val="84222603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Noise</a:t>
            </a:r>
          </a:p>
        </p:txBody>
      </p:sp>
      <p:sp>
        <p:nvSpPr>
          <p:cNvPr id="3" name="Content Placeholder 2"/>
          <p:cNvSpPr>
            <a:spLocks noGrp="1"/>
          </p:cNvSpPr>
          <p:nvPr>
            <p:ph idx="1"/>
          </p:nvPr>
        </p:nvSpPr>
        <p:spPr/>
        <p:txBody>
          <a:bodyPr/>
          <a:lstStyle/>
          <a:p>
            <a:r>
              <a:rPr lang="en-US" dirty="0"/>
              <a:t>Shot noise</a:t>
            </a:r>
          </a:p>
          <a:p>
            <a:pPr lvl="1"/>
            <a:r>
              <a:rPr lang="en-US" dirty="0"/>
              <a:t>Random fluctuations in the photon population</a:t>
            </a:r>
          </a:p>
          <a:p>
            <a:r>
              <a:rPr lang="en-US" dirty="0"/>
              <a:t>Dark current</a:t>
            </a:r>
          </a:p>
          <a:p>
            <a:pPr lvl="1"/>
            <a:r>
              <a:rPr lang="en-US" dirty="0"/>
              <a:t>Noise caused by spontaneous electron formation/accumulation in the wells (usually due to heat)</a:t>
            </a:r>
          </a:p>
          <a:p>
            <a:r>
              <a:rPr lang="en-US" dirty="0"/>
              <a:t>Readout noise</a:t>
            </a:r>
          </a:p>
          <a:p>
            <a:pPr lvl="1"/>
            <a:r>
              <a:rPr lang="en-US" dirty="0"/>
              <a:t>Grainy noise you see when you expose the chip with no light</a:t>
            </a:r>
          </a:p>
          <a:p>
            <a:endParaRPr lang="en-US" dirty="0"/>
          </a:p>
        </p:txBody>
      </p:sp>
    </p:spTree>
    <p:extLst>
      <p:ext uri="{BB962C8B-B14F-4D97-AF65-F5344CB8AC3E}">
        <p14:creationId xmlns:p14="http://schemas.microsoft.com/office/powerpoint/2010/main" val="27148307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Dark Current </a:t>
            </a:r>
            <a:r>
              <a:rPr lang="en-US" dirty="0" smtClean="0"/>
              <a:t>noise and</a:t>
            </a:r>
            <a:r>
              <a:rPr lang="en-US" dirty="0"/>
              <a:t> </a:t>
            </a:r>
            <a:r>
              <a:rPr lang="en-US" dirty="0" smtClean="0"/>
              <a:t>Cooling</a:t>
            </a:r>
            <a:endParaRPr lang="en-US" dirty="0"/>
          </a:p>
        </p:txBody>
      </p:sp>
      <p:sp>
        <p:nvSpPr>
          <p:cNvPr id="4" name="object 3"/>
          <p:cNvSpPr/>
          <p:nvPr/>
        </p:nvSpPr>
        <p:spPr>
          <a:xfrm>
            <a:off x="628650" y="2032463"/>
            <a:ext cx="7467944" cy="3243730"/>
          </a:xfrm>
          <a:prstGeom prst="rect">
            <a:avLst/>
          </a:prstGeom>
          <a:blipFill>
            <a:blip r:embed="rId2" cstate="print"/>
            <a:stretch>
              <a:fillRect/>
            </a:stretch>
          </a:blipFill>
        </p:spPr>
        <p:txBody>
          <a:bodyPr wrap="square" lIns="0" tIns="0" rIns="0" bIns="0" rtlCol="0"/>
          <a:lstStyle/>
          <a:p>
            <a:endParaRPr sz="1588" dirty="0">
              <a:solidFill>
                <a:prstClr val="black"/>
              </a:solidFill>
            </a:endParaRPr>
          </a:p>
        </p:txBody>
      </p:sp>
      <p:sp>
        <p:nvSpPr>
          <p:cNvPr id="5" name="TextBox 4"/>
          <p:cNvSpPr txBox="1"/>
          <p:nvPr/>
        </p:nvSpPr>
        <p:spPr>
          <a:xfrm>
            <a:off x="2638098" y="4109547"/>
            <a:ext cx="527709" cy="461665"/>
          </a:xfrm>
          <a:prstGeom prst="rect">
            <a:avLst/>
          </a:prstGeom>
          <a:noFill/>
        </p:spPr>
        <p:txBody>
          <a:bodyPr wrap="none" rtlCol="0">
            <a:spAutoFit/>
          </a:bodyPr>
          <a:lstStyle/>
          <a:p>
            <a:r>
              <a:rPr lang="en-US" sz="2400" dirty="0" smtClean="0">
                <a:latin typeface="Arial" panose="020B0604020202020204" pitchFamily="34" charset="0"/>
                <a:cs typeface="Arial" panose="020B0604020202020204" pitchFamily="34" charset="0"/>
              </a:rPr>
              <a:t>20</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3749092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Types of </a:t>
            </a:r>
            <a:r>
              <a:rPr lang="en-US" dirty="0" smtClean="0"/>
              <a:t>CCDs</a:t>
            </a:r>
            <a:endParaRPr lang="en-US" dirty="0"/>
          </a:p>
        </p:txBody>
      </p:sp>
      <p:sp>
        <p:nvSpPr>
          <p:cNvPr id="3" name="Content Placeholder 2"/>
          <p:cNvSpPr>
            <a:spLocks noGrp="1"/>
          </p:cNvSpPr>
          <p:nvPr>
            <p:ph idx="1"/>
          </p:nvPr>
        </p:nvSpPr>
        <p:spPr/>
        <p:txBody>
          <a:bodyPr/>
          <a:lstStyle/>
          <a:p>
            <a:r>
              <a:rPr lang="en-US" dirty="0"/>
              <a:t>Full frame transfer</a:t>
            </a:r>
          </a:p>
          <a:p>
            <a:r>
              <a:rPr lang="en-US" dirty="0"/>
              <a:t>Frame transfer</a:t>
            </a:r>
          </a:p>
          <a:p>
            <a:r>
              <a:rPr lang="en-US" dirty="0"/>
              <a:t>Interline transfer</a:t>
            </a:r>
          </a:p>
          <a:p>
            <a:r>
              <a:rPr lang="en-US" dirty="0"/>
              <a:t>Back thinned (Back illuminated</a:t>
            </a:r>
            <a:r>
              <a:rPr lang="en-US" dirty="0" smtClean="0"/>
              <a:t>)</a:t>
            </a:r>
            <a:endParaRPr lang="en-US" dirty="0"/>
          </a:p>
        </p:txBody>
      </p:sp>
      <p:sp>
        <p:nvSpPr>
          <p:cNvPr id="4" name="object 3"/>
          <p:cNvSpPr/>
          <p:nvPr/>
        </p:nvSpPr>
        <p:spPr>
          <a:xfrm>
            <a:off x="440438" y="4204138"/>
            <a:ext cx="8074912" cy="1668753"/>
          </a:xfrm>
          <a:prstGeom prst="rect">
            <a:avLst/>
          </a:prstGeom>
          <a:blipFill>
            <a:blip r:embed="rId2" cstate="print"/>
            <a:stretch>
              <a:fillRect/>
            </a:stretch>
          </a:blipFill>
        </p:spPr>
        <p:txBody>
          <a:bodyPr wrap="square" lIns="0" tIns="0" rIns="0" bIns="0" rtlCol="0"/>
          <a:lstStyle/>
          <a:p>
            <a:endParaRPr sz="1588">
              <a:solidFill>
                <a:prstClr val="black"/>
              </a:solidFill>
            </a:endParaRPr>
          </a:p>
        </p:txBody>
      </p:sp>
    </p:spTree>
    <p:extLst>
      <p:ext uri="{BB962C8B-B14F-4D97-AF65-F5344CB8AC3E}">
        <p14:creationId xmlns:p14="http://schemas.microsoft.com/office/powerpoint/2010/main" val="318941789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Full </a:t>
            </a:r>
            <a:r>
              <a:rPr lang="en-US" dirty="0" smtClean="0"/>
              <a:t>Frame Transfer</a:t>
            </a:r>
            <a:endParaRPr lang="en-US" dirty="0"/>
          </a:p>
        </p:txBody>
      </p:sp>
      <p:sp>
        <p:nvSpPr>
          <p:cNvPr id="3" name="Content Placeholder 2"/>
          <p:cNvSpPr>
            <a:spLocks noGrp="1"/>
          </p:cNvSpPr>
          <p:nvPr>
            <p:ph idx="1"/>
          </p:nvPr>
        </p:nvSpPr>
        <p:spPr/>
        <p:txBody>
          <a:bodyPr/>
          <a:lstStyle/>
          <a:p>
            <a:r>
              <a:rPr lang="en-US" dirty="0"/>
              <a:t>All pixels on the chip are exposed and read</a:t>
            </a:r>
          </a:p>
          <a:p>
            <a:r>
              <a:rPr lang="en-US" dirty="0"/>
              <a:t>Highest effective resolution</a:t>
            </a:r>
          </a:p>
          <a:p>
            <a:r>
              <a:rPr lang="en-US" dirty="0" smtClean="0"/>
              <a:t>Slow</a:t>
            </a:r>
          </a:p>
          <a:p>
            <a:r>
              <a:rPr lang="en-US" dirty="0" smtClean="0"/>
              <a:t>Require their own shutter</a:t>
            </a:r>
            <a:endParaRPr lang="en-US" dirty="0"/>
          </a:p>
        </p:txBody>
      </p:sp>
    </p:spTree>
    <p:extLst>
      <p:ext uri="{BB962C8B-B14F-4D97-AF65-F5344CB8AC3E}">
        <p14:creationId xmlns:p14="http://schemas.microsoft.com/office/powerpoint/2010/main" val="36168225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Frame Transfer</a:t>
            </a:r>
            <a:endParaRPr lang="en-US" dirty="0"/>
          </a:p>
        </p:txBody>
      </p:sp>
      <p:sp>
        <p:nvSpPr>
          <p:cNvPr id="3" name="Content Placeholder 2"/>
          <p:cNvSpPr>
            <a:spLocks noGrp="1"/>
          </p:cNvSpPr>
          <p:nvPr>
            <p:ph idx="1"/>
          </p:nvPr>
        </p:nvSpPr>
        <p:spPr/>
        <p:txBody>
          <a:bodyPr/>
          <a:lstStyle/>
          <a:p>
            <a:r>
              <a:rPr lang="en-US" dirty="0"/>
              <a:t>Half of the pixels on the chip are exposed and read</a:t>
            </a:r>
          </a:p>
          <a:p>
            <a:pPr lvl="1"/>
            <a:r>
              <a:rPr lang="en-US" dirty="0" smtClean="0"/>
              <a:t>Other </a:t>
            </a:r>
            <a:r>
              <a:rPr lang="en-US" dirty="0"/>
              <a:t>half is covered with a mask</a:t>
            </a:r>
          </a:p>
          <a:p>
            <a:r>
              <a:rPr lang="en-US" dirty="0"/>
              <a:t>Faster</a:t>
            </a:r>
          </a:p>
          <a:p>
            <a:r>
              <a:rPr lang="en-US" dirty="0"/>
              <a:t>Don’t require their own </a:t>
            </a:r>
            <a:r>
              <a:rPr lang="en-US" dirty="0" smtClean="0"/>
              <a:t>shutter</a:t>
            </a:r>
            <a:endParaRPr lang="en-US" dirty="0"/>
          </a:p>
        </p:txBody>
      </p:sp>
      <p:graphicFrame>
        <p:nvGraphicFramePr>
          <p:cNvPr id="4" name="object 4"/>
          <p:cNvGraphicFramePr>
            <a:graphicFrameLocks noGrp="1"/>
          </p:cNvGraphicFramePr>
          <p:nvPr>
            <p:extLst>
              <p:ext uri="{D42A27DB-BD31-4B8C-83A1-F6EECF244321}">
                <p14:modId xmlns:p14="http://schemas.microsoft.com/office/powerpoint/2010/main" val="3210059114"/>
              </p:ext>
            </p:extLst>
          </p:nvPr>
        </p:nvGraphicFramePr>
        <p:xfrm>
          <a:off x="3269720" y="4124259"/>
          <a:ext cx="2327563" cy="2183476"/>
        </p:xfrm>
        <a:graphic>
          <a:graphicData uri="http://schemas.openxmlformats.org/drawingml/2006/table">
            <a:tbl>
              <a:tblPr firstRow="1" bandRow="1">
                <a:tableStyleId>{2D5ABB26-0587-4C30-8999-92F81FD0307C}</a:tableStyleId>
              </a:tblPr>
              <a:tblGrid>
                <a:gridCol w="1197032"/>
                <a:gridCol w="1130531"/>
              </a:tblGrid>
              <a:tr h="423582">
                <a:tc>
                  <a:txBody>
                    <a:bodyPr/>
                    <a:lstStyle/>
                    <a:p>
                      <a:endParaRPr sz="2800" dirty="0">
                        <a:latin typeface="Arial"/>
                        <a:cs typeface="Arial"/>
                      </a:endParaRPr>
                    </a:p>
                  </a:txBody>
                  <a:tcPr marL="0" marR="0" marT="0" marB="0">
                    <a:lnL w="9421">
                      <a:solidFill>
                        <a:srgbClr val="FFFFFF"/>
                      </a:solidFill>
                      <a:prstDash val="solid"/>
                    </a:lnL>
                    <a:lnR w="9421">
                      <a:solidFill>
                        <a:srgbClr val="FFFFFF"/>
                      </a:solidFill>
                      <a:prstDash val="solid"/>
                    </a:lnR>
                    <a:lnT w="9421">
                      <a:solidFill>
                        <a:srgbClr val="FFFFFF"/>
                      </a:solidFill>
                      <a:prstDash val="solid"/>
                    </a:lnT>
                    <a:lnB w="9421">
                      <a:solidFill>
                        <a:srgbClr val="FFFFFF"/>
                      </a:solidFill>
                      <a:prstDash val="solid"/>
                    </a:lnB>
                    <a:solidFill>
                      <a:srgbClr val="407AAA"/>
                    </a:solidFill>
                  </a:tcPr>
                </a:tc>
                <a:tc>
                  <a:txBody>
                    <a:bodyPr/>
                    <a:lstStyle/>
                    <a:p>
                      <a:endParaRPr sz="2800" dirty="0">
                        <a:latin typeface="Arial"/>
                        <a:cs typeface="Arial"/>
                      </a:endParaRPr>
                    </a:p>
                  </a:txBody>
                  <a:tcPr marL="0" marR="0" marT="0" marB="0">
                    <a:lnL w="9421">
                      <a:solidFill>
                        <a:srgbClr val="FFFFFF"/>
                      </a:solidFill>
                      <a:prstDash val="solid"/>
                    </a:lnL>
                    <a:lnB w="9421">
                      <a:solidFill>
                        <a:srgbClr val="FFFFFF"/>
                      </a:solidFill>
                      <a:prstDash val="solid"/>
                    </a:lnB>
                    <a:noFill/>
                  </a:tcPr>
                </a:tc>
              </a:tr>
              <a:tr h="1330036">
                <a:tc>
                  <a:txBody>
                    <a:bodyPr/>
                    <a:lstStyle/>
                    <a:p>
                      <a:endParaRPr sz="2800" dirty="0">
                        <a:latin typeface="Arial"/>
                        <a:cs typeface="Arial"/>
                      </a:endParaRPr>
                    </a:p>
                  </a:txBody>
                  <a:tcPr marL="0" marR="0" marT="0" marB="0">
                    <a:lnL w="9421">
                      <a:solidFill>
                        <a:srgbClr val="FFFFFF"/>
                      </a:solidFill>
                      <a:prstDash val="solid"/>
                    </a:lnL>
                    <a:lnR w="9421">
                      <a:solidFill>
                        <a:srgbClr val="FFFFFF"/>
                      </a:solidFill>
                      <a:prstDash val="solid"/>
                    </a:lnR>
                    <a:lnT w="9421">
                      <a:solidFill>
                        <a:srgbClr val="FFFFFF"/>
                      </a:solidFill>
                      <a:prstDash val="solid"/>
                    </a:lnT>
                    <a:lnB w="9421">
                      <a:solidFill>
                        <a:srgbClr val="FFFFFF"/>
                      </a:solidFill>
                      <a:prstDash val="solid"/>
                    </a:lnB>
                    <a:solidFill>
                      <a:srgbClr val="407AAA"/>
                    </a:solidFill>
                  </a:tcPr>
                </a:tc>
                <a:tc>
                  <a:txBody>
                    <a:bodyPr/>
                    <a:lstStyle/>
                    <a:p>
                      <a:endParaRPr sz="2800" dirty="0">
                        <a:latin typeface="Arial"/>
                        <a:cs typeface="Arial"/>
                      </a:endParaRPr>
                    </a:p>
                  </a:txBody>
                  <a:tcPr marL="0" marR="0" marT="0" marB="0">
                    <a:lnL w="9421">
                      <a:solidFill>
                        <a:srgbClr val="FFFFFF"/>
                      </a:solidFill>
                      <a:prstDash val="solid"/>
                    </a:lnL>
                    <a:lnR w="9421">
                      <a:solidFill>
                        <a:srgbClr val="FFFFFF"/>
                      </a:solidFill>
                      <a:prstDash val="solid"/>
                    </a:lnR>
                    <a:lnT w="9421">
                      <a:solidFill>
                        <a:srgbClr val="FFFFFF"/>
                      </a:solidFill>
                      <a:prstDash val="solid"/>
                    </a:lnT>
                    <a:lnB w="9421">
                      <a:solidFill>
                        <a:srgbClr val="FFFFFF"/>
                      </a:solidFill>
                      <a:prstDash val="solid"/>
                    </a:lnB>
                    <a:solidFill>
                      <a:srgbClr val="0048AA"/>
                    </a:solidFill>
                  </a:tcPr>
                </a:tc>
              </a:tr>
              <a:tr h="423582">
                <a:tc>
                  <a:txBody>
                    <a:bodyPr/>
                    <a:lstStyle/>
                    <a:p>
                      <a:endParaRPr sz="2800">
                        <a:latin typeface="Arial"/>
                        <a:cs typeface="Arial"/>
                      </a:endParaRPr>
                    </a:p>
                  </a:txBody>
                  <a:tcPr marL="0" marR="0" marT="0" marB="0">
                    <a:lnL w="9421">
                      <a:solidFill>
                        <a:srgbClr val="FFFFFF"/>
                      </a:solidFill>
                      <a:prstDash val="solid"/>
                    </a:lnL>
                    <a:lnR w="9421">
                      <a:solidFill>
                        <a:srgbClr val="FFFFFF"/>
                      </a:solidFill>
                      <a:prstDash val="solid"/>
                    </a:lnR>
                    <a:lnT w="9421">
                      <a:solidFill>
                        <a:srgbClr val="FFFFFF"/>
                      </a:solidFill>
                      <a:prstDash val="solid"/>
                    </a:lnT>
                    <a:lnB w="9421">
                      <a:solidFill>
                        <a:srgbClr val="FFFFFF"/>
                      </a:solidFill>
                      <a:prstDash val="solid"/>
                    </a:lnB>
                    <a:solidFill>
                      <a:srgbClr val="407AAA"/>
                    </a:solidFill>
                  </a:tcPr>
                </a:tc>
                <a:tc>
                  <a:txBody>
                    <a:bodyPr/>
                    <a:lstStyle/>
                    <a:p>
                      <a:endParaRPr sz="2800" dirty="0">
                        <a:latin typeface="Arial"/>
                        <a:cs typeface="Arial"/>
                      </a:endParaRPr>
                    </a:p>
                  </a:txBody>
                  <a:tcPr marL="0" marR="0" marT="0" marB="0">
                    <a:lnL w="9421">
                      <a:solidFill>
                        <a:srgbClr val="FFFFFF"/>
                      </a:solidFill>
                      <a:prstDash val="solid"/>
                    </a:lnL>
                    <a:lnT w="9421">
                      <a:solidFill>
                        <a:srgbClr val="FFFFFF"/>
                      </a:solidFill>
                      <a:prstDash val="solid"/>
                    </a:lnT>
                    <a:noFill/>
                  </a:tcPr>
                </a:tc>
              </a:tr>
            </a:tbl>
          </a:graphicData>
        </a:graphic>
      </p:graphicFrame>
    </p:spTree>
    <p:extLst>
      <p:ext uri="{BB962C8B-B14F-4D97-AF65-F5344CB8AC3E}">
        <p14:creationId xmlns:p14="http://schemas.microsoft.com/office/powerpoint/2010/main" val="29716447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normAutofit/>
          </a:bodyPr>
          <a:lstStyle/>
          <a:p>
            <a:r>
              <a:rPr lang="en-US" sz="4000" dirty="0" smtClean="0"/>
              <a:t>Two types </a:t>
            </a:r>
            <a:r>
              <a:rPr lang="en-US" sz="4000" dirty="0"/>
              <a:t>of </a:t>
            </a:r>
            <a:r>
              <a:rPr lang="en-US" sz="4000" dirty="0" smtClean="0"/>
              <a:t>illumination</a:t>
            </a:r>
            <a:endParaRPr lang="en-US" sz="4000" dirty="0"/>
          </a:p>
        </p:txBody>
      </p:sp>
      <p:sp>
        <p:nvSpPr>
          <p:cNvPr id="6" name="Content Placeholder 5"/>
          <p:cNvSpPr>
            <a:spLocks noGrp="1"/>
          </p:cNvSpPr>
          <p:nvPr>
            <p:ph idx="1"/>
          </p:nvPr>
        </p:nvSpPr>
        <p:spPr/>
        <p:txBody>
          <a:bodyPr>
            <a:normAutofit/>
          </a:bodyPr>
          <a:lstStyle/>
          <a:p>
            <a:r>
              <a:rPr lang="en-US" dirty="0"/>
              <a:t>Critical</a:t>
            </a:r>
          </a:p>
          <a:p>
            <a:pPr lvl="1"/>
            <a:r>
              <a:rPr lang="en-US" dirty="0"/>
              <a:t>Focus the light source directly on the specimen</a:t>
            </a:r>
          </a:p>
          <a:p>
            <a:pPr lvl="1"/>
            <a:r>
              <a:rPr lang="en-US" dirty="0"/>
              <a:t>Only illuminates a part of the field of view</a:t>
            </a:r>
          </a:p>
          <a:p>
            <a:pPr lvl="1"/>
            <a:r>
              <a:rPr lang="en-US" dirty="0"/>
              <a:t>High intensity applications only (</a:t>
            </a:r>
            <a:r>
              <a:rPr lang="en-US" dirty="0" smtClean="0"/>
              <a:t>VE-DIC</a:t>
            </a:r>
            <a:r>
              <a:rPr lang="en-US" dirty="0"/>
              <a:t>)</a:t>
            </a:r>
          </a:p>
          <a:p>
            <a:r>
              <a:rPr lang="en-US" dirty="0" err="1"/>
              <a:t>Köhler</a:t>
            </a:r>
            <a:endParaRPr lang="en-US" dirty="0"/>
          </a:p>
          <a:p>
            <a:pPr lvl="1"/>
            <a:r>
              <a:rPr lang="en-US" dirty="0"/>
              <a:t>Light source out of focus at specimen</a:t>
            </a:r>
          </a:p>
          <a:p>
            <a:pPr lvl="1"/>
            <a:r>
              <a:rPr lang="en-US" dirty="0"/>
              <a:t>Most prevalent</a:t>
            </a:r>
          </a:p>
          <a:p>
            <a:pPr lvl="1"/>
            <a:r>
              <a:rPr lang="en-US" dirty="0" smtClean="0"/>
              <a:t>The technique you must learn and use</a:t>
            </a:r>
            <a:endParaRPr lang="en-US" dirty="0"/>
          </a:p>
        </p:txBody>
      </p:sp>
    </p:spTree>
    <p:extLst>
      <p:ext uri="{BB962C8B-B14F-4D97-AF65-F5344CB8AC3E}">
        <p14:creationId xmlns:p14="http://schemas.microsoft.com/office/powerpoint/2010/main" val="36136551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Interline Transfer</a:t>
            </a:r>
            <a:endParaRPr lang="en-US" dirty="0"/>
          </a:p>
        </p:txBody>
      </p:sp>
      <p:sp>
        <p:nvSpPr>
          <p:cNvPr id="3" name="Content Placeholder 2"/>
          <p:cNvSpPr>
            <a:spLocks noGrp="1"/>
          </p:cNvSpPr>
          <p:nvPr>
            <p:ph idx="1"/>
          </p:nvPr>
        </p:nvSpPr>
        <p:spPr/>
        <p:txBody>
          <a:bodyPr/>
          <a:lstStyle/>
          <a:p>
            <a:r>
              <a:rPr lang="en-US" dirty="0"/>
              <a:t>Half of the pixels on the chip are exposed and read</a:t>
            </a:r>
          </a:p>
          <a:p>
            <a:pPr lvl="1"/>
            <a:r>
              <a:rPr lang="en-US" dirty="0" smtClean="0"/>
              <a:t>Other </a:t>
            </a:r>
            <a:r>
              <a:rPr lang="en-US" dirty="0"/>
              <a:t>half is covered with a mask</a:t>
            </a:r>
          </a:p>
          <a:p>
            <a:r>
              <a:rPr lang="en-US" dirty="0"/>
              <a:t>Fastest</a:t>
            </a:r>
          </a:p>
          <a:p>
            <a:r>
              <a:rPr lang="en-US" dirty="0"/>
              <a:t>Don’t require their own </a:t>
            </a:r>
            <a:r>
              <a:rPr lang="en-US" dirty="0" smtClean="0"/>
              <a:t>shutter</a:t>
            </a:r>
            <a:endParaRPr lang="en-US" dirty="0"/>
          </a:p>
        </p:txBody>
      </p:sp>
      <p:grpSp>
        <p:nvGrpSpPr>
          <p:cNvPr id="26" name="Group 25"/>
          <p:cNvGrpSpPr/>
          <p:nvPr/>
        </p:nvGrpSpPr>
        <p:grpSpPr>
          <a:xfrm>
            <a:off x="3228395" y="4531435"/>
            <a:ext cx="2460812" cy="1330138"/>
            <a:chOff x="2776450" y="4626031"/>
            <a:chExt cx="2460812" cy="1330138"/>
          </a:xfrm>
        </p:grpSpPr>
        <p:sp>
          <p:nvSpPr>
            <p:cNvPr id="4" name="object 4"/>
            <p:cNvSpPr/>
            <p:nvPr/>
          </p:nvSpPr>
          <p:spPr>
            <a:xfrm>
              <a:off x="2842952" y="4659283"/>
              <a:ext cx="2328022" cy="66675"/>
            </a:xfrm>
            <a:custGeom>
              <a:avLst/>
              <a:gdLst/>
              <a:ahLst/>
              <a:cxnLst/>
              <a:rect l="l" t="t" r="r" b="b"/>
              <a:pathLst>
                <a:path w="2638425" h="75564">
                  <a:moveTo>
                    <a:pt x="0" y="75368"/>
                  </a:moveTo>
                  <a:lnTo>
                    <a:pt x="2637905" y="75368"/>
                  </a:lnTo>
                  <a:lnTo>
                    <a:pt x="2637905" y="0"/>
                  </a:lnTo>
                  <a:lnTo>
                    <a:pt x="0" y="0"/>
                  </a:lnTo>
                  <a:lnTo>
                    <a:pt x="0" y="75368"/>
                  </a:lnTo>
                  <a:close/>
                </a:path>
              </a:pathLst>
            </a:custGeom>
            <a:solidFill>
              <a:srgbClr val="0048AA"/>
            </a:solidFill>
          </p:spPr>
          <p:txBody>
            <a:bodyPr wrap="square" lIns="0" tIns="0" rIns="0" bIns="0" rtlCol="0"/>
            <a:lstStyle/>
            <a:p>
              <a:endParaRPr sz="1588">
                <a:solidFill>
                  <a:prstClr val="black"/>
                </a:solidFill>
              </a:endParaRPr>
            </a:p>
          </p:txBody>
        </p:sp>
        <p:sp>
          <p:nvSpPr>
            <p:cNvPr id="5" name="object 5"/>
            <p:cNvSpPr/>
            <p:nvPr/>
          </p:nvSpPr>
          <p:spPr>
            <a:xfrm>
              <a:off x="2842952" y="4792286"/>
              <a:ext cx="2328022" cy="66675"/>
            </a:xfrm>
            <a:custGeom>
              <a:avLst/>
              <a:gdLst/>
              <a:ahLst/>
              <a:cxnLst/>
              <a:rect l="l" t="t" r="r" b="b"/>
              <a:pathLst>
                <a:path w="2638425" h="75564">
                  <a:moveTo>
                    <a:pt x="0" y="75368"/>
                  </a:moveTo>
                  <a:lnTo>
                    <a:pt x="2637905" y="75368"/>
                  </a:lnTo>
                  <a:lnTo>
                    <a:pt x="2637905" y="0"/>
                  </a:lnTo>
                  <a:lnTo>
                    <a:pt x="0" y="0"/>
                  </a:lnTo>
                  <a:lnTo>
                    <a:pt x="0" y="75368"/>
                  </a:lnTo>
                  <a:close/>
                </a:path>
              </a:pathLst>
            </a:custGeom>
            <a:solidFill>
              <a:srgbClr val="0048AA"/>
            </a:solidFill>
          </p:spPr>
          <p:txBody>
            <a:bodyPr wrap="square" lIns="0" tIns="0" rIns="0" bIns="0" rtlCol="0"/>
            <a:lstStyle/>
            <a:p>
              <a:endParaRPr sz="1588">
                <a:solidFill>
                  <a:prstClr val="black"/>
                </a:solidFill>
              </a:endParaRPr>
            </a:p>
          </p:txBody>
        </p:sp>
        <p:sp>
          <p:nvSpPr>
            <p:cNvPr id="6" name="object 6"/>
            <p:cNvSpPr/>
            <p:nvPr/>
          </p:nvSpPr>
          <p:spPr>
            <a:xfrm>
              <a:off x="2842952" y="4925290"/>
              <a:ext cx="2328022" cy="66675"/>
            </a:xfrm>
            <a:custGeom>
              <a:avLst/>
              <a:gdLst/>
              <a:ahLst/>
              <a:cxnLst/>
              <a:rect l="l" t="t" r="r" b="b"/>
              <a:pathLst>
                <a:path w="2638425" h="75564">
                  <a:moveTo>
                    <a:pt x="0" y="75368"/>
                  </a:moveTo>
                  <a:lnTo>
                    <a:pt x="2637905" y="75368"/>
                  </a:lnTo>
                  <a:lnTo>
                    <a:pt x="2637905" y="0"/>
                  </a:lnTo>
                  <a:lnTo>
                    <a:pt x="0" y="0"/>
                  </a:lnTo>
                  <a:lnTo>
                    <a:pt x="0" y="75368"/>
                  </a:lnTo>
                  <a:close/>
                </a:path>
              </a:pathLst>
            </a:custGeom>
            <a:solidFill>
              <a:srgbClr val="0048AA"/>
            </a:solidFill>
          </p:spPr>
          <p:txBody>
            <a:bodyPr wrap="square" lIns="0" tIns="0" rIns="0" bIns="0" rtlCol="0"/>
            <a:lstStyle/>
            <a:p>
              <a:endParaRPr sz="1588">
                <a:solidFill>
                  <a:prstClr val="black"/>
                </a:solidFill>
              </a:endParaRPr>
            </a:p>
          </p:txBody>
        </p:sp>
        <p:sp>
          <p:nvSpPr>
            <p:cNvPr id="7" name="object 7"/>
            <p:cNvSpPr/>
            <p:nvPr/>
          </p:nvSpPr>
          <p:spPr>
            <a:xfrm>
              <a:off x="2842952" y="5058293"/>
              <a:ext cx="2328022" cy="66675"/>
            </a:xfrm>
            <a:custGeom>
              <a:avLst/>
              <a:gdLst/>
              <a:ahLst/>
              <a:cxnLst/>
              <a:rect l="l" t="t" r="r" b="b"/>
              <a:pathLst>
                <a:path w="2638425" h="75564">
                  <a:moveTo>
                    <a:pt x="0" y="75368"/>
                  </a:moveTo>
                  <a:lnTo>
                    <a:pt x="2637905" y="75368"/>
                  </a:lnTo>
                  <a:lnTo>
                    <a:pt x="2637905" y="0"/>
                  </a:lnTo>
                  <a:lnTo>
                    <a:pt x="0" y="0"/>
                  </a:lnTo>
                  <a:lnTo>
                    <a:pt x="0" y="75368"/>
                  </a:lnTo>
                  <a:close/>
                </a:path>
              </a:pathLst>
            </a:custGeom>
            <a:solidFill>
              <a:srgbClr val="0048AA"/>
            </a:solidFill>
          </p:spPr>
          <p:txBody>
            <a:bodyPr wrap="square" lIns="0" tIns="0" rIns="0" bIns="0" rtlCol="0"/>
            <a:lstStyle/>
            <a:p>
              <a:endParaRPr sz="1588">
                <a:solidFill>
                  <a:prstClr val="black"/>
                </a:solidFill>
              </a:endParaRPr>
            </a:p>
          </p:txBody>
        </p:sp>
        <p:sp>
          <p:nvSpPr>
            <p:cNvPr id="8" name="object 8"/>
            <p:cNvSpPr/>
            <p:nvPr/>
          </p:nvSpPr>
          <p:spPr>
            <a:xfrm>
              <a:off x="2842952" y="5191297"/>
              <a:ext cx="2328022" cy="66675"/>
            </a:xfrm>
            <a:custGeom>
              <a:avLst/>
              <a:gdLst/>
              <a:ahLst/>
              <a:cxnLst/>
              <a:rect l="l" t="t" r="r" b="b"/>
              <a:pathLst>
                <a:path w="2638425" h="75564">
                  <a:moveTo>
                    <a:pt x="0" y="75368"/>
                  </a:moveTo>
                  <a:lnTo>
                    <a:pt x="2637905" y="75368"/>
                  </a:lnTo>
                  <a:lnTo>
                    <a:pt x="2637905" y="0"/>
                  </a:lnTo>
                  <a:lnTo>
                    <a:pt x="0" y="0"/>
                  </a:lnTo>
                  <a:lnTo>
                    <a:pt x="0" y="75368"/>
                  </a:lnTo>
                  <a:close/>
                </a:path>
              </a:pathLst>
            </a:custGeom>
            <a:solidFill>
              <a:srgbClr val="0048AA"/>
            </a:solidFill>
          </p:spPr>
          <p:txBody>
            <a:bodyPr wrap="square" lIns="0" tIns="0" rIns="0" bIns="0" rtlCol="0"/>
            <a:lstStyle/>
            <a:p>
              <a:endParaRPr sz="1588">
                <a:solidFill>
                  <a:prstClr val="black"/>
                </a:solidFill>
              </a:endParaRPr>
            </a:p>
          </p:txBody>
        </p:sp>
        <p:sp>
          <p:nvSpPr>
            <p:cNvPr id="9" name="object 9"/>
            <p:cNvSpPr/>
            <p:nvPr/>
          </p:nvSpPr>
          <p:spPr>
            <a:xfrm>
              <a:off x="2842952" y="5324301"/>
              <a:ext cx="2328022" cy="66675"/>
            </a:xfrm>
            <a:custGeom>
              <a:avLst/>
              <a:gdLst/>
              <a:ahLst/>
              <a:cxnLst/>
              <a:rect l="l" t="t" r="r" b="b"/>
              <a:pathLst>
                <a:path w="2638425" h="75564">
                  <a:moveTo>
                    <a:pt x="0" y="75368"/>
                  </a:moveTo>
                  <a:lnTo>
                    <a:pt x="2637905" y="75368"/>
                  </a:lnTo>
                  <a:lnTo>
                    <a:pt x="2637905" y="0"/>
                  </a:lnTo>
                  <a:lnTo>
                    <a:pt x="0" y="0"/>
                  </a:lnTo>
                  <a:lnTo>
                    <a:pt x="0" y="75368"/>
                  </a:lnTo>
                  <a:close/>
                </a:path>
              </a:pathLst>
            </a:custGeom>
            <a:solidFill>
              <a:srgbClr val="0048AA"/>
            </a:solidFill>
          </p:spPr>
          <p:txBody>
            <a:bodyPr wrap="square" lIns="0" tIns="0" rIns="0" bIns="0" rtlCol="0"/>
            <a:lstStyle/>
            <a:p>
              <a:endParaRPr sz="1588">
                <a:solidFill>
                  <a:prstClr val="black"/>
                </a:solidFill>
              </a:endParaRPr>
            </a:p>
          </p:txBody>
        </p:sp>
        <p:sp>
          <p:nvSpPr>
            <p:cNvPr id="10" name="object 10"/>
            <p:cNvSpPr/>
            <p:nvPr/>
          </p:nvSpPr>
          <p:spPr>
            <a:xfrm>
              <a:off x="2842952" y="5457304"/>
              <a:ext cx="2328022" cy="66675"/>
            </a:xfrm>
            <a:custGeom>
              <a:avLst/>
              <a:gdLst/>
              <a:ahLst/>
              <a:cxnLst/>
              <a:rect l="l" t="t" r="r" b="b"/>
              <a:pathLst>
                <a:path w="2638425" h="75564">
                  <a:moveTo>
                    <a:pt x="0" y="75368"/>
                  </a:moveTo>
                  <a:lnTo>
                    <a:pt x="2637905" y="75368"/>
                  </a:lnTo>
                  <a:lnTo>
                    <a:pt x="2637905" y="0"/>
                  </a:lnTo>
                  <a:lnTo>
                    <a:pt x="0" y="0"/>
                  </a:lnTo>
                  <a:lnTo>
                    <a:pt x="0" y="75368"/>
                  </a:lnTo>
                  <a:close/>
                </a:path>
              </a:pathLst>
            </a:custGeom>
            <a:solidFill>
              <a:srgbClr val="0048AA"/>
            </a:solidFill>
          </p:spPr>
          <p:txBody>
            <a:bodyPr wrap="square" lIns="0" tIns="0" rIns="0" bIns="0" rtlCol="0"/>
            <a:lstStyle/>
            <a:p>
              <a:endParaRPr sz="1588">
                <a:solidFill>
                  <a:prstClr val="black"/>
                </a:solidFill>
              </a:endParaRPr>
            </a:p>
          </p:txBody>
        </p:sp>
        <p:sp>
          <p:nvSpPr>
            <p:cNvPr id="11" name="object 11"/>
            <p:cNvSpPr/>
            <p:nvPr/>
          </p:nvSpPr>
          <p:spPr>
            <a:xfrm>
              <a:off x="2842952" y="5590308"/>
              <a:ext cx="2328022" cy="66675"/>
            </a:xfrm>
            <a:custGeom>
              <a:avLst/>
              <a:gdLst/>
              <a:ahLst/>
              <a:cxnLst/>
              <a:rect l="l" t="t" r="r" b="b"/>
              <a:pathLst>
                <a:path w="2638425" h="75564">
                  <a:moveTo>
                    <a:pt x="0" y="75368"/>
                  </a:moveTo>
                  <a:lnTo>
                    <a:pt x="2637905" y="75368"/>
                  </a:lnTo>
                  <a:lnTo>
                    <a:pt x="2637905" y="0"/>
                  </a:lnTo>
                  <a:lnTo>
                    <a:pt x="0" y="0"/>
                  </a:lnTo>
                  <a:lnTo>
                    <a:pt x="0" y="75368"/>
                  </a:lnTo>
                  <a:close/>
                </a:path>
              </a:pathLst>
            </a:custGeom>
            <a:solidFill>
              <a:srgbClr val="0048AA"/>
            </a:solidFill>
          </p:spPr>
          <p:txBody>
            <a:bodyPr wrap="square" lIns="0" tIns="0" rIns="0" bIns="0" rtlCol="0"/>
            <a:lstStyle/>
            <a:p>
              <a:endParaRPr sz="1588">
                <a:solidFill>
                  <a:prstClr val="black"/>
                </a:solidFill>
              </a:endParaRPr>
            </a:p>
          </p:txBody>
        </p:sp>
        <p:sp>
          <p:nvSpPr>
            <p:cNvPr id="12" name="object 12"/>
            <p:cNvSpPr/>
            <p:nvPr/>
          </p:nvSpPr>
          <p:spPr>
            <a:xfrm>
              <a:off x="2842952" y="5723311"/>
              <a:ext cx="2328022" cy="66675"/>
            </a:xfrm>
            <a:custGeom>
              <a:avLst/>
              <a:gdLst/>
              <a:ahLst/>
              <a:cxnLst/>
              <a:rect l="l" t="t" r="r" b="b"/>
              <a:pathLst>
                <a:path w="2638425" h="75565">
                  <a:moveTo>
                    <a:pt x="0" y="75368"/>
                  </a:moveTo>
                  <a:lnTo>
                    <a:pt x="2637905" y="75368"/>
                  </a:lnTo>
                  <a:lnTo>
                    <a:pt x="2637905" y="0"/>
                  </a:lnTo>
                  <a:lnTo>
                    <a:pt x="0" y="0"/>
                  </a:lnTo>
                  <a:lnTo>
                    <a:pt x="0" y="75368"/>
                  </a:lnTo>
                  <a:close/>
                </a:path>
              </a:pathLst>
            </a:custGeom>
            <a:solidFill>
              <a:srgbClr val="0048AA"/>
            </a:solidFill>
          </p:spPr>
          <p:txBody>
            <a:bodyPr wrap="square" lIns="0" tIns="0" rIns="0" bIns="0" rtlCol="0"/>
            <a:lstStyle/>
            <a:p>
              <a:endParaRPr sz="1588">
                <a:solidFill>
                  <a:prstClr val="black"/>
                </a:solidFill>
              </a:endParaRPr>
            </a:p>
          </p:txBody>
        </p:sp>
        <p:sp>
          <p:nvSpPr>
            <p:cNvPr id="13" name="object 13"/>
            <p:cNvSpPr/>
            <p:nvPr/>
          </p:nvSpPr>
          <p:spPr>
            <a:xfrm>
              <a:off x="2842952" y="5856315"/>
              <a:ext cx="2328022" cy="66675"/>
            </a:xfrm>
            <a:custGeom>
              <a:avLst/>
              <a:gdLst/>
              <a:ahLst/>
              <a:cxnLst/>
              <a:rect l="l" t="t" r="r" b="b"/>
              <a:pathLst>
                <a:path w="2638425" h="75565">
                  <a:moveTo>
                    <a:pt x="0" y="75368"/>
                  </a:moveTo>
                  <a:lnTo>
                    <a:pt x="2637905" y="75368"/>
                  </a:lnTo>
                  <a:lnTo>
                    <a:pt x="2637905" y="0"/>
                  </a:lnTo>
                  <a:lnTo>
                    <a:pt x="0" y="0"/>
                  </a:lnTo>
                  <a:lnTo>
                    <a:pt x="0" y="75368"/>
                  </a:lnTo>
                  <a:close/>
                </a:path>
              </a:pathLst>
            </a:custGeom>
            <a:solidFill>
              <a:srgbClr val="0048AA"/>
            </a:solidFill>
          </p:spPr>
          <p:txBody>
            <a:bodyPr wrap="square" lIns="0" tIns="0" rIns="0" bIns="0" rtlCol="0"/>
            <a:lstStyle/>
            <a:p>
              <a:endParaRPr sz="1588">
                <a:solidFill>
                  <a:prstClr val="black"/>
                </a:solidFill>
              </a:endParaRPr>
            </a:p>
          </p:txBody>
        </p:sp>
        <p:sp>
          <p:nvSpPr>
            <p:cNvPr id="14" name="object 14"/>
            <p:cNvSpPr/>
            <p:nvPr/>
          </p:nvSpPr>
          <p:spPr>
            <a:xfrm>
              <a:off x="2842952" y="4626031"/>
              <a:ext cx="2328022" cy="1330138"/>
            </a:xfrm>
            <a:custGeom>
              <a:avLst/>
              <a:gdLst/>
              <a:ahLst/>
              <a:cxnLst/>
              <a:rect l="l" t="t" r="r" b="b"/>
              <a:pathLst>
                <a:path w="2638425" h="1507490">
                  <a:moveTo>
                    <a:pt x="0" y="0"/>
                  </a:moveTo>
                  <a:lnTo>
                    <a:pt x="2637905" y="0"/>
                  </a:lnTo>
                  <a:lnTo>
                    <a:pt x="2637905" y="1507374"/>
                  </a:lnTo>
                  <a:lnTo>
                    <a:pt x="0" y="1507374"/>
                  </a:lnTo>
                  <a:lnTo>
                    <a:pt x="0" y="0"/>
                  </a:lnTo>
                  <a:close/>
                </a:path>
              </a:pathLst>
            </a:custGeom>
            <a:ln w="9421">
              <a:solidFill>
                <a:srgbClr val="FFFFFF"/>
              </a:solidFill>
            </a:ln>
          </p:spPr>
          <p:txBody>
            <a:bodyPr wrap="square" lIns="0" tIns="0" rIns="0" bIns="0" rtlCol="0"/>
            <a:lstStyle/>
            <a:p>
              <a:endParaRPr sz="1588">
                <a:solidFill>
                  <a:prstClr val="black"/>
                </a:solidFill>
              </a:endParaRPr>
            </a:p>
          </p:txBody>
        </p:sp>
        <p:sp>
          <p:nvSpPr>
            <p:cNvPr id="15" name="object 15"/>
            <p:cNvSpPr/>
            <p:nvPr/>
          </p:nvSpPr>
          <p:spPr>
            <a:xfrm>
              <a:off x="2776450" y="4626031"/>
              <a:ext cx="2460812" cy="0"/>
            </a:xfrm>
            <a:custGeom>
              <a:avLst/>
              <a:gdLst/>
              <a:ahLst/>
              <a:cxnLst/>
              <a:rect l="l" t="t" r="r" b="b"/>
              <a:pathLst>
                <a:path w="2788920">
                  <a:moveTo>
                    <a:pt x="0" y="0"/>
                  </a:moveTo>
                  <a:lnTo>
                    <a:pt x="2788642" y="0"/>
                  </a:lnTo>
                </a:path>
              </a:pathLst>
            </a:custGeom>
            <a:ln w="75368">
              <a:solidFill>
                <a:srgbClr val="407AAA"/>
              </a:solidFill>
            </a:ln>
          </p:spPr>
          <p:txBody>
            <a:bodyPr wrap="square" lIns="0" tIns="0" rIns="0" bIns="0" rtlCol="0"/>
            <a:lstStyle/>
            <a:p>
              <a:endParaRPr sz="1588">
                <a:solidFill>
                  <a:prstClr val="black"/>
                </a:solidFill>
              </a:endParaRPr>
            </a:p>
          </p:txBody>
        </p:sp>
        <p:sp>
          <p:nvSpPr>
            <p:cNvPr id="16" name="object 16"/>
            <p:cNvSpPr/>
            <p:nvPr/>
          </p:nvSpPr>
          <p:spPr>
            <a:xfrm>
              <a:off x="2776450" y="4759035"/>
              <a:ext cx="2460812" cy="0"/>
            </a:xfrm>
            <a:custGeom>
              <a:avLst/>
              <a:gdLst/>
              <a:ahLst/>
              <a:cxnLst/>
              <a:rect l="l" t="t" r="r" b="b"/>
              <a:pathLst>
                <a:path w="2788920">
                  <a:moveTo>
                    <a:pt x="0" y="0"/>
                  </a:moveTo>
                  <a:lnTo>
                    <a:pt x="2788642" y="0"/>
                  </a:lnTo>
                </a:path>
              </a:pathLst>
            </a:custGeom>
            <a:ln w="75368">
              <a:solidFill>
                <a:srgbClr val="407AAA"/>
              </a:solidFill>
            </a:ln>
          </p:spPr>
          <p:txBody>
            <a:bodyPr wrap="square" lIns="0" tIns="0" rIns="0" bIns="0" rtlCol="0"/>
            <a:lstStyle/>
            <a:p>
              <a:endParaRPr sz="1588">
                <a:solidFill>
                  <a:prstClr val="black"/>
                </a:solidFill>
              </a:endParaRPr>
            </a:p>
          </p:txBody>
        </p:sp>
        <p:sp>
          <p:nvSpPr>
            <p:cNvPr id="17" name="object 17"/>
            <p:cNvSpPr/>
            <p:nvPr/>
          </p:nvSpPr>
          <p:spPr>
            <a:xfrm>
              <a:off x="2776450" y="4892038"/>
              <a:ext cx="2460812" cy="0"/>
            </a:xfrm>
            <a:custGeom>
              <a:avLst/>
              <a:gdLst/>
              <a:ahLst/>
              <a:cxnLst/>
              <a:rect l="l" t="t" r="r" b="b"/>
              <a:pathLst>
                <a:path w="2788920">
                  <a:moveTo>
                    <a:pt x="0" y="0"/>
                  </a:moveTo>
                  <a:lnTo>
                    <a:pt x="2788642" y="0"/>
                  </a:lnTo>
                </a:path>
              </a:pathLst>
            </a:custGeom>
            <a:ln w="75368">
              <a:solidFill>
                <a:srgbClr val="407AAA"/>
              </a:solidFill>
            </a:ln>
          </p:spPr>
          <p:txBody>
            <a:bodyPr wrap="square" lIns="0" tIns="0" rIns="0" bIns="0" rtlCol="0"/>
            <a:lstStyle/>
            <a:p>
              <a:endParaRPr sz="1588">
                <a:solidFill>
                  <a:prstClr val="black"/>
                </a:solidFill>
              </a:endParaRPr>
            </a:p>
          </p:txBody>
        </p:sp>
        <p:sp>
          <p:nvSpPr>
            <p:cNvPr id="18" name="object 18"/>
            <p:cNvSpPr/>
            <p:nvPr/>
          </p:nvSpPr>
          <p:spPr>
            <a:xfrm>
              <a:off x="2776450" y="5025042"/>
              <a:ext cx="2460812" cy="0"/>
            </a:xfrm>
            <a:custGeom>
              <a:avLst/>
              <a:gdLst/>
              <a:ahLst/>
              <a:cxnLst/>
              <a:rect l="l" t="t" r="r" b="b"/>
              <a:pathLst>
                <a:path w="2788920">
                  <a:moveTo>
                    <a:pt x="0" y="0"/>
                  </a:moveTo>
                  <a:lnTo>
                    <a:pt x="2788642" y="0"/>
                  </a:lnTo>
                </a:path>
              </a:pathLst>
            </a:custGeom>
            <a:ln w="75368">
              <a:solidFill>
                <a:srgbClr val="407AAA"/>
              </a:solidFill>
            </a:ln>
          </p:spPr>
          <p:txBody>
            <a:bodyPr wrap="square" lIns="0" tIns="0" rIns="0" bIns="0" rtlCol="0"/>
            <a:lstStyle/>
            <a:p>
              <a:endParaRPr sz="1588">
                <a:solidFill>
                  <a:prstClr val="black"/>
                </a:solidFill>
              </a:endParaRPr>
            </a:p>
          </p:txBody>
        </p:sp>
        <p:sp>
          <p:nvSpPr>
            <p:cNvPr id="19" name="object 19"/>
            <p:cNvSpPr/>
            <p:nvPr/>
          </p:nvSpPr>
          <p:spPr>
            <a:xfrm>
              <a:off x="2776450" y="5158046"/>
              <a:ext cx="2460812" cy="0"/>
            </a:xfrm>
            <a:custGeom>
              <a:avLst/>
              <a:gdLst/>
              <a:ahLst/>
              <a:cxnLst/>
              <a:rect l="l" t="t" r="r" b="b"/>
              <a:pathLst>
                <a:path w="2788920">
                  <a:moveTo>
                    <a:pt x="0" y="0"/>
                  </a:moveTo>
                  <a:lnTo>
                    <a:pt x="2788642" y="0"/>
                  </a:lnTo>
                </a:path>
              </a:pathLst>
            </a:custGeom>
            <a:ln w="75368">
              <a:solidFill>
                <a:srgbClr val="407AAA"/>
              </a:solidFill>
            </a:ln>
          </p:spPr>
          <p:txBody>
            <a:bodyPr wrap="square" lIns="0" tIns="0" rIns="0" bIns="0" rtlCol="0"/>
            <a:lstStyle/>
            <a:p>
              <a:endParaRPr sz="1588">
                <a:solidFill>
                  <a:prstClr val="black"/>
                </a:solidFill>
              </a:endParaRPr>
            </a:p>
          </p:txBody>
        </p:sp>
        <p:sp>
          <p:nvSpPr>
            <p:cNvPr id="20" name="object 20"/>
            <p:cNvSpPr/>
            <p:nvPr/>
          </p:nvSpPr>
          <p:spPr>
            <a:xfrm>
              <a:off x="2776450" y="5291050"/>
              <a:ext cx="2460812" cy="0"/>
            </a:xfrm>
            <a:custGeom>
              <a:avLst/>
              <a:gdLst/>
              <a:ahLst/>
              <a:cxnLst/>
              <a:rect l="l" t="t" r="r" b="b"/>
              <a:pathLst>
                <a:path w="2788920">
                  <a:moveTo>
                    <a:pt x="0" y="0"/>
                  </a:moveTo>
                  <a:lnTo>
                    <a:pt x="2788642" y="0"/>
                  </a:lnTo>
                </a:path>
              </a:pathLst>
            </a:custGeom>
            <a:ln w="75368">
              <a:solidFill>
                <a:srgbClr val="407AAA"/>
              </a:solidFill>
            </a:ln>
          </p:spPr>
          <p:txBody>
            <a:bodyPr wrap="square" lIns="0" tIns="0" rIns="0" bIns="0" rtlCol="0"/>
            <a:lstStyle/>
            <a:p>
              <a:endParaRPr sz="1588">
                <a:solidFill>
                  <a:prstClr val="black"/>
                </a:solidFill>
              </a:endParaRPr>
            </a:p>
          </p:txBody>
        </p:sp>
        <p:sp>
          <p:nvSpPr>
            <p:cNvPr id="21" name="object 21"/>
            <p:cNvSpPr/>
            <p:nvPr/>
          </p:nvSpPr>
          <p:spPr>
            <a:xfrm>
              <a:off x="2776450" y="5424053"/>
              <a:ext cx="2460812" cy="0"/>
            </a:xfrm>
            <a:custGeom>
              <a:avLst/>
              <a:gdLst/>
              <a:ahLst/>
              <a:cxnLst/>
              <a:rect l="l" t="t" r="r" b="b"/>
              <a:pathLst>
                <a:path w="2788920">
                  <a:moveTo>
                    <a:pt x="0" y="0"/>
                  </a:moveTo>
                  <a:lnTo>
                    <a:pt x="2788642" y="0"/>
                  </a:lnTo>
                </a:path>
              </a:pathLst>
            </a:custGeom>
            <a:ln w="75368">
              <a:solidFill>
                <a:srgbClr val="407AAA"/>
              </a:solidFill>
            </a:ln>
          </p:spPr>
          <p:txBody>
            <a:bodyPr wrap="square" lIns="0" tIns="0" rIns="0" bIns="0" rtlCol="0"/>
            <a:lstStyle/>
            <a:p>
              <a:endParaRPr sz="1588">
                <a:solidFill>
                  <a:prstClr val="black"/>
                </a:solidFill>
              </a:endParaRPr>
            </a:p>
          </p:txBody>
        </p:sp>
        <p:sp>
          <p:nvSpPr>
            <p:cNvPr id="22" name="object 22"/>
            <p:cNvSpPr/>
            <p:nvPr/>
          </p:nvSpPr>
          <p:spPr>
            <a:xfrm>
              <a:off x="2776450" y="5557057"/>
              <a:ext cx="2460812" cy="0"/>
            </a:xfrm>
            <a:custGeom>
              <a:avLst/>
              <a:gdLst/>
              <a:ahLst/>
              <a:cxnLst/>
              <a:rect l="l" t="t" r="r" b="b"/>
              <a:pathLst>
                <a:path w="2788920">
                  <a:moveTo>
                    <a:pt x="0" y="0"/>
                  </a:moveTo>
                  <a:lnTo>
                    <a:pt x="2788642" y="0"/>
                  </a:lnTo>
                </a:path>
              </a:pathLst>
            </a:custGeom>
            <a:ln w="75368">
              <a:solidFill>
                <a:srgbClr val="407AAA"/>
              </a:solidFill>
            </a:ln>
          </p:spPr>
          <p:txBody>
            <a:bodyPr wrap="square" lIns="0" tIns="0" rIns="0" bIns="0" rtlCol="0"/>
            <a:lstStyle/>
            <a:p>
              <a:endParaRPr sz="1588">
                <a:solidFill>
                  <a:prstClr val="black"/>
                </a:solidFill>
              </a:endParaRPr>
            </a:p>
          </p:txBody>
        </p:sp>
        <p:sp>
          <p:nvSpPr>
            <p:cNvPr id="23" name="object 23"/>
            <p:cNvSpPr/>
            <p:nvPr/>
          </p:nvSpPr>
          <p:spPr>
            <a:xfrm>
              <a:off x="2776450" y="5690060"/>
              <a:ext cx="2460812" cy="0"/>
            </a:xfrm>
            <a:custGeom>
              <a:avLst/>
              <a:gdLst/>
              <a:ahLst/>
              <a:cxnLst/>
              <a:rect l="l" t="t" r="r" b="b"/>
              <a:pathLst>
                <a:path w="2788920">
                  <a:moveTo>
                    <a:pt x="0" y="0"/>
                  </a:moveTo>
                  <a:lnTo>
                    <a:pt x="2788642" y="0"/>
                  </a:lnTo>
                </a:path>
              </a:pathLst>
            </a:custGeom>
            <a:ln w="75368">
              <a:solidFill>
                <a:srgbClr val="407AAA"/>
              </a:solidFill>
            </a:ln>
          </p:spPr>
          <p:txBody>
            <a:bodyPr wrap="square" lIns="0" tIns="0" rIns="0" bIns="0" rtlCol="0"/>
            <a:lstStyle/>
            <a:p>
              <a:endParaRPr sz="1588">
                <a:solidFill>
                  <a:prstClr val="black"/>
                </a:solidFill>
              </a:endParaRPr>
            </a:p>
          </p:txBody>
        </p:sp>
        <p:sp>
          <p:nvSpPr>
            <p:cNvPr id="24" name="object 24"/>
            <p:cNvSpPr/>
            <p:nvPr/>
          </p:nvSpPr>
          <p:spPr>
            <a:xfrm>
              <a:off x="2776450" y="5823064"/>
              <a:ext cx="2460812" cy="0"/>
            </a:xfrm>
            <a:custGeom>
              <a:avLst/>
              <a:gdLst/>
              <a:ahLst/>
              <a:cxnLst/>
              <a:rect l="l" t="t" r="r" b="b"/>
              <a:pathLst>
                <a:path w="2788920">
                  <a:moveTo>
                    <a:pt x="0" y="0"/>
                  </a:moveTo>
                  <a:lnTo>
                    <a:pt x="2788642" y="0"/>
                  </a:lnTo>
                </a:path>
              </a:pathLst>
            </a:custGeom>
            <a:ln w="75368">
              <a:solidFill>
                <a:srgbClr val="407AAA"/>
              </a:solidFill>
            </a:ln>
          </p:spPr>
          <p:txBody>
            <a:bodyPr wrap="square" lIns="0" tIns="0" rIns="0" bIns="0" rtlCol="0"/>
            <a:lstStyle/>
            <a:p>
              <a:endParaRPr sz="1588">
                <a:solidFill>
                  <a:prstClr val="black"/>
                </a:solidFill>
              </a:endParaRPr>
            </a:p>
          </p:txBody>
        </p:sp>
        <p:sp>
          <p:nvSpPr>
            <p:cNvPr id="25" name="object 25"/>
            <p:cNvSpPr/>
            <p:nvPr/>
          </p:nvSpPr>
          <p:spPr>
            <a:xfrm>
              <a:off x="2776450" y="5956068"/>
              <a:ext cx="2460812" cy="0"/>
            </a:xfrm>
            <a:custGeom>
              <a:avLst/>
              <a:gdLst/>
              <a:ahLst/>
              <a:cxnLst/>
              <a:rect l="l" t="t" r="r" b="b"/>
              <a:pathLst>
                <a:path w="2788920">
                  <a:moveTo>
                    <a:pt x="0" y="0"/>
                  </a:moveTo>
                  <a:lnTo>
                    <a:pt x="2788642" y="0"/>
                  </a:lnTo>
                </a:path>
              </a:pathLst>
            </a:custGeom>
            <a:ln w="75368">
              <a:solidFill>
                <a:srgbClr val="407AAA"/>
              </a:solidFill>
            </a:ln>
          </p:spPr>
          <p:txBody>
            <a:bodyPr wrap="square" lIns="0" tIns="0" rIns="0" bIns="0" rtlCol="0"/>
            <a:lstStyle/>
            <a:p>
              <a:endParaRPr sz="1588">
                <a:solidFill>
                  <a:prstClr val="black"/>
                </a:solidFill>
              </a:endParaRPr>
            </a:p>
          </p:txBody>
        </p:sp>
      </p:grpSp>
    </p:spTree>
    <p:extLst>
      <p:ext uri="{BB962C8B-B14F-4D97-AF65-F5344CB8AC3E}">
        <p14:creationId xmlns:p14="http://schemas.microsoft.com/office/powerpoint/2010/main" val="353326367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chor="t"/>
          <a:lstStyle/>
          <a:p>
            <a:r>
              <a:rPr lang="en-US" dirty="0"/>
              <a:t>Interline Transfer</a:t>
            </a:r>
          </a:p>
        </p:txBody>
      </p:sp>
      <p:sp>
        <p:nvSpPr>
          <p:cNvPr id="5" name="Content Placeholder 4"/>
          <p:cNvSpPr>
            <a:spLocks noGrp="1"/>
          </p:cNvSpPr>
          <p:nvPr>
            <p:ph sz="half" idx="1"/>
          </p:nvPr>
        </p:nvSpPr>
        <p:spPr/>
        <p:txBody>
          <a:bodyPr/>
          <a:lstStyle/>
          <a:p>
            <a:r>
              <a:rPr lang="en-US" dirty="0"/>
              <a:t>Seems like a bad idea to cover every other row of pixels</a:t>
            </a:r>
          </a:p>
          <a:p>
            <a:r>
              <a:rPr lang="en-US" dirty="0"/>
              <a:t>Lose resolution and information</a:t>
            </a:r>
          </a:p>
          <a:p>
            <a:r>
              <a:rPr lang="en-US" dirty="0" smtClean="0"/>
              <a:t>Clever ways to get around this</a:t>
            </a:r>
            <a:endParaRPr lang="en-US" dirty="0"/>
          </a:p>
        </p:txBody>
      </p:sp>
      <p:sp>
        <p:nvSpPr>
          <p:cNvPr id="7" name="object 4"/>
          <p:cNvSpPr/>
          <p:nvPr/>
        </p:nvSpPr>
        <p:spPr>
          <a:xfrm>
            <a:off x="4838008" y="1605548"/>
            <a:ext cx="3325090" cy="2437014"/>
          </a:xfrm>
          <a:prstGeom prst="rect">
            <a:avLst/>
          </a:prstGeom>
          <a:blipFill>
            <a:blip r:embed="rId3" cstate="print"/>
            <a:stretch>
              <a:fillRect/>
            </a:stretch>
          </a:blipFill>
        </p:spPr>
        <p:txBody>
          <a:bodyPr wrap="square" lIns="0" tIns="0" rIns="0" bIns="0" rtlCol="0"/>
          <a:lstStyle/>
          <a:p>
            <a:endParaRPr sz="1588">
              <a:solidFill>
                <a:prstClr val="black"/>
              </a:solidFill>
            </a:endParaRPr>
          </a:p>
        </p:txBody>
      </p:sp>
      <p:sp>
        <p:nvSpPr>
          <p:cNvPr id="8" name="object 5"/>
          <p:cNvSpPr/>
          <p:nvPr/>
        </p:nvSpPr>
        <p:spPr>
          <a:xfrm>
            <a:off x="4838008" y="4066114"/>
            <a:ext cx="3325090" cy="2114203"/>
          </a:xfrm>
          <a:prstGeom prst="rect">
            <a:avLst/>
          </a:prstGeom>
          <a:blipFill>
            <a:blip r:embed="rId4" cstate="print"/>
            <a:stretch>
              <a:fillRect/>
            </a:stretch>
          </a:blipFill>
        </p:spPr>
        <p:txBody>
          <a:bodyPr wrap="square" lIns="0" tIns="0" rIns="0" bIns="0" rtlCol="0"/>
          <a:lstStyle/>
          <a:p>
            <a:endParaRPr sz="1588">
              <a:solidFill>
                <a:prstClr val="black"/>
              </a:solidFill>
            </a:endParaRPr>
          </a:p>
        </p:txBody>
      </p:sp>
    </p:spTree>
    <p:extLst>
      <p:ext uri="{BB962C8B-B14F-4D97-AF65-F5344CB8AC3E}">
        <p14:creationId xmlns:p14="http://schemas.microsoft.com/office/powerpoint/2010/main" val="1195336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t"/>
          <a:lstStyle/>
          <a:p>
            <a:r>
              <a:rPr lang="en-US" dirty="0"/>
              <a:t>Back Thinned</a:t>
            </a:r>
          </a:p>
        </p:txBody>
      </p:sp>
      <p:sp>
        <p:nvSpPr>
          <p:cNvPr id="6" name="Content Placeholder 5"/>
          <p:cNvSpPr>
            <a:spLocks noGrp="1"/>
          </p:cNvSpPr>
          <p:nvPr>
            <p:ph idx="1"/>
          </p:nvPr>
        </p:nvSpPr>
        <p:spPr>
          <a:xfrm>
            <a:off x="628650" y="1321128"/>
            <a:ext cx="7886700" cy="4351338"/>
          </a:xfrm>
        </p:spPr>
        <p:txBody>
          <a:bodyPr/>
          <a:lstStyle/>
          <a:p>
            <a:r>
              <a:rPr lang="en-US" dirty="0"/>
              <a:t>Expose light to the BACK of the chip</a:t>
            </a:r>
          </a:p>
          <a:p>
            <a:r>
              <a:rPr lang="en-US" dirty="0"/>
              <a:t>Highest QE’s</a:t>
            </a:r>
          </a:p>
          <a:p>
            <a:r>
              <a:rPr lang="en-US" dirty="0"/>
              <a:t>Big pixels (need more mag to get full resolution)</a:t>
            </a:r>
          </a:p>
          <a:p>
            <a:r>
              <a:rPr lang="en-US" dirty="0"/>
              <a:t>Usually frame transfer type</a:t>
            </a:r>
          </a:p>
          <a:p>
            <a:r>
              <a:rPr lang="en-US" dirty="0"/>
              <a:t>Don’t require their own </a:t>
            </a:r>
            <a:r>
              <a:rPr lang="en-US" dirty="0" smtClean="0"/>
              <a:t>shutter</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9750" y="3818539"/>
            <a:ext cx="5524500" cy="2857500"/>
          </a:xfrm>
          <a:prstGeom prst="rect">
            <a:avLst/>
          </a:prstGeom>
        </p:spPr>
      </p:pic>
    </p:spTree>
    <p:extLst>
      <p:ext uri="{BB962C8B-B14F-4D97-AF65-F5344CB8AC3E}">
        <p14:creationId xmlns:p14="http://schemas.microsoft.com/office/powerpoint/2010/main" val="412626291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Intensified	</a:t>
            </a:r>
            <a:r>
              <a:rPr lang="en-US" dirty="0" smtClean="0"/>
              <a:t>CCDs</a:t>
            </a:r>
            <a:endParaRPr lang="en-US" dirty="0"/>
          </a:p>
        </p:txBody>
      </p:sp>
      <p:sp>
        <p:nvSpPr>
          <p:cNvPr id="3" name="Content Placeholder 2"/>
          <p:cNvSpPr>
            <a:spLocks noGrp="1"/>
          </p:cNvSpPr>
          <p:nvPr>
            <p:ph idx="1"/>
          </p:nvPr>
        </p:nvSpPr>
        <p:spPr/>
        <p:txBody>
          <a:bodyPr>
            <a:normAutofit/>
          </a:bodyPr>
          <a:lstStyle/>
          <a:p>
            <a:r>
              <a:rPr lang="en-US" dirty="0"/>
              <a:t>Amplify before the CCD chip</a:t>
            </a:r>
          </a:p>
          <a:p>
            <a:pPr lvl="1"/>
            <a:r>
              <a:rPr lang="en-US" dirty="0"/>
              <a:t>Traditional intensifiers (phototube type)</a:t>
            </a:r>
          </a:p>
          <a:p>
            <a:pPr lvl="1"/>
            <a:r>
              <a:rPr lang="en-US" dirty="0"/>
              <a:t>Electron Bombardment</a:t>
            </a:r>
          </a:p>
          <a:p>
            <a:pPr lvl="1"/>
            <a:r>
              <a:rPr lang="en-US" dirty="0"/>
              <a:t>Each type have limited lifetime, are expensive, and not linear</a:t>
            </a:r>
          </a:p>
          <a:p>
            <a:r>
              <a:rPr lang="en-US" dirty="0"/>
              <a:t>Amplify during the readout</a:t>
            </a:r>
          </a:p>
          <a:p>
            <a:pPr lvl="1"/>
            <a:r>
              <a:rPr lang="en-US" dirty="0"/>
              <a:t>Electron multiplication (Cascade) CCD</a:t>
            </a:r>
          </a:p>
          <a:p>
            <a:pPr lvl="2"/>
            <a:r>
              <a:rPr lang="en-US" dirty="0"/>
              <a:t>Amplify the electrons after each pixel is readout</a:t>
            </a:r>
          </a:p>
          <a:p>
            <a:pPr lvl="2"/>
            <a:r>
              <a:rPr lang="en-US" dirty="0"/>
              <a:t>Expensive, but linear and last as long as a non- amplified camera</a:t>
            </a:r>
          </a:p>
          <a:p>
            <a:endParaRPr lang="en-US" dirty="0"/>
          </a:p>
        </p:txBody>
      </p:sp>
    </p:spTree>
    <p:extLst>
      <p:ext uri="{BB962C8B-B14F-4D97-AF65-F5344CB8AC3E}">
        <p14:creationId xmlns:p14="http://schemas.microsoft.com/office/powerpoint/2010/main" val="7793533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A</a:t>
            </a:r>
            <a:r>
              <a:rPr lang="en-US" spc="-4" dirty="0"/>
              <a:t>t</a:t>
            </a:r>
            <a:r>
              <a:rPr lang="en-US" spc="-18" dirty="0"/>
              <a:t>t</a:t>
            </a:r>
            <a:r>
              <a:rPr lang="en-US" dirty="0"/>
              <a:t>ribu</a:t>
            </a:r>
            <a:r>
              <a:rPr lang="en-US" spc="-18" dirty="0"/>
              <a:t>t</a:t>
            </a:r>
            <a:r>
              <a:rPr lang="en-US" dirty="0"/>
              <a:t>es</a:t>
            </a:r>
            <a:r>
              <a:rPr lang="en-US" spc="-4" dirty="0"/>
              <a:t> </a:t>
            </a:r>
            <a:r>
              <a:rPr lang="en-US" dirty="0"/>
              <a:t>o</a:t>
            </a:r>
            <a:r>
              <a:rPr lang="en-US" spc="-13" dirty="0"/>
              <a:t>f</a:t>
            </a:r>
            <a:r>
              <a:rPr lang="en-US" spc="-4" dirty="0"/>
              <a:t> </a:t>
            </a:r>
            <a:r>
              <a:rPr lang="en-US" dirty="0"/>
              <a:t>most</a:t>
            </a:r>
            <a:r>
              <a:rPr lang="en-US" spc="-4" dirty="0"/>
              <a:t> </a:t>
            </a:r>
            <a:r>
              <a:rPr lang="en-US" dirty="0"/>
              <a:t>CCDs</a:t>
            </a:r>
          </a:p>
        </p:txBody>
      </p:sp>
      <p:sp>
        <p:nvSpPr>
          <p:cNvPr id="3" name="Content Placeholder 2"/>
          <p:cNvSpPr>
            <a:spLocks noGrp="1"/>
          </p:cNvSpPr>
          <p:nvPr>
            <p:ph idx="1"/>
          </p:nvPr>
        </p:nvSpPr>
        <p:spPr/>
        <p:txBody>
          <a:bodyPr/>
          <a:lstStyle/>
          <a:p>
            <a:r>
              <a:rPr lang="en-US" dirty="0" smtClean="0"/>
              <a:t>Binning (example 2 X 2)</a:t>
            </a:r>
            <a:endParaRPr lang="en-US" dirty="0"/>
          </a:p>
          <a:p>
            <a:pPr lvl="1"/>
            <a:r>
              <a:rPr lang="en-US" dirty="0"/>
              <a:t>Increases intensity by a factor of 4 without increasing noise</a:t>
            </a:r>
          </a:p>
          <a:p>
            <a:pPr lvl="1"/>
            <a:r>
              <a:rPr lang="en-US" dirty="0"/>
              <a:t>Lowers resolution 2 fold in x and y</a:t>
            </a:r>
          </a:p>
          <a:p>
            <a:pPr lvl="1"/>
            <a:r>
              <a:rPr lang="en-US" dirty="0"/>
              <a:t>Speeds up transfer (fewer pixels</a:t>
            </a:r>
            <a:r>
              <a:rPr lang="en-US" dirty="0" smtClean="0"/>
              <a:t>)</a:t>
            </a:r>
            <a:endParaRPr lang="en-US" dirty="0"/>
          </a:p>
        </p:txBody>
      </p:sp>
    </p:spTree>
    <p:extLst>
      <p:ext uri="{BB962C8B-B14F-4D97-AF65-F5344CB8AC3E}">
        <p14:creationId xmlns:p14="http://schemas.microsoft.com/office/powerpoint/2010/main" val="275314147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a:t>Binning</a:t>
            </a:r>
          </a:p>
        </p:txBody>
      </p:sp>
      <p:sp>
        <p:nvSpPr>
          <p:cNvPr id="5" name="object 3"/>
          <p:cNvSpPr/>
          <p:nvPr/>
        </p:nvSpPr>
        <p:spPr>
          <a:xfrm>
            <a:off x="914400" y="1500448"/>
            <a:ext cx="4156363" cy="4156362"/>
          </a:xfrm>
          <a:prstGeom prst="rect">
            <a:avLst/>
          </a:prstGeom>
          <a:blipFill>
            <a:blip r:embed="rId2" cstate="print"/>
            <a:stretch>
              <a:fillRect/>
            </a:stretch>
          </a:blipFill>
        </p:spPr>
        <p:txBody>
          <a:bodyPr wrap="square" lIns="0" tIns="0" rIns="0" bIns="0" rtlCol="0"/>
          <a:lstStyle/>
          <a:p>
            <a:endParaRPr sz="1588">
              <a:solidFill>
                <a:prstClr val="black"/>
              </a:solidFill>
            </a:endParaRPr>
          </a:p>
        </p:txBody>
      </p:sp>
      <p:sp>
        <p:nvSpPr>
          <p:cNvPr id="6" name="object 4"/>
          <p:cNvSpPr/>
          <p:nvPr/>
        </p:nvSpPr>
        <p:spPr>
          <a:xfrm>
            <a:off x="5370021" y="635924"/>
            <a:ext cx="3067396" cy="5536275"/>
          </a:xfrm>
          <a:prstGeom prst="rect">
            <a:avLst/>
          </a:prstGeom>
          <a:blipFill>
            <a:blip r:embed="rId3" cstate="print"/>
            <a:stretch>
              <a:fillRect/>
            </a:stretch>
          </a:blipFill>
        </p:spPr>
        <p:txBody>
          <a:bodyPr wrap="square" lIns="0" tIns="0" rIns="0" bIns="0" rtlCol="0"/>
          <a:lstStyle/>
          <a:p>
            <a:endParaRPr sz="1588">
              <a:solidFill>
                <a:prstClr val="black"/>
              </a:solidFill>
            </a:endParaRPr>
          </a:p>
        </p:txBody>
      </p:sp>
    </p:spTree>
    <p:extLst>
      <p:ext uri="{BB962C8B-B14F-4D97-AF65-F5344CB8AC3E}">
        <p14:creationId xmlns:p14="http://schemas.microsoft.com/office/powerpoint/2010/main" val="45067003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600" dirty="0"/>
              <a:t>Magnification and Detector </a:t>
            </a:r>
            <a:r>
              <a:rPr lang="en-US" sz="3600" dirty="0" smtClean="0"/>
              <a:t>Resolution</a:t>
            </a:r>
            <a:endParaRPr lang="en-US" sz="3600" dirty="0"/>
          </a:p>
        </p:txBody>
      </p:sp>
      <p:sp>
        <p:nvSpPr>
          <p:cNvPr id="3" name="Content Placeholder 2"/>
          <p:cNvSpPr>
            <a:spLocks noGrp="1"/>
          </p:cNvSpPr>
          <p:nvPr>
            <p:ph idx="1"/>
          </p:nvPr>
        </p:nvSpPr>
        <p:spPr/>
        <p:txBody>
          <a:bodyPr>
            <a:normAutofit/>
          </a:bodyPr>
          <a:lstStyle/>
          <a:p>
            <a:r>
              <a:rPr lang="en-US" sz="2000" dirty="0"/>
              <a:t>Need enough mag to match the detector</a:t>
            </a:r>
          </a:p>
          <a:p>
            <a:pPr lvl="1"/>
            <a:r>
              <a:rPr lang="en-US" sz="1600" dirty="0"/>
              <a:t>The </a:t>
            </a:r>
            <a:r>
              <a:rPr lang="en-US" sz="1600" dirty="0" err="1"/>
              <a:t>Nyquist</a:t>
            </a:r>
            <a:r>
              <a:rPr lang="en-US" sz="1600" dirty="0"/>
              <a:t> criterion requires a sampling interval equal to twice the highest specimen spatial frequency</a:t>
            </a:r>
          </a:p>
          <a:p>
            <a:pPr lvl="1"/>
            <a:r>
              <a:rPr lang="en-US" sz="1600" dirty="0"/>
              <a:t>Microscope Magnification = (3*Pixel-width)/resolution = (3*6.7 m) / 0.27 = 74.4x</a:t>
            </a:r>
          </a:p>
          <a:p>
            <a:r>
              <a:rPr lang="en-US" sz="2000" dirty="0"/>
              <a:t>But intensity of light goes down (by 1/mag^2 !!) with increased </a:t>
            </a:r>
            <a:r>
              <a:rPr lang="en-US" sz="2000" dirty="0" smtClean="0"/>
              <a:t>mag</a:t>
            </a:r>
            <a:endParaRPr lang="en-US" sz="2000" dirty="0"/>
          </a:p>
        </p:txBody>
      </p:sp>
      <p:grpSp>
        <p:nvGrpSpPr>
          <p:cNvPr id="4" name="Group 3"/>
          <p:cNvGrpSpPr/>
          <p:nvPr/>
        </p:nvGrpSpPr>
        <p:grpSpPr>
          <a:xfrm>
            <a:off x="714894" y="3894512"/>
            <a:ext cx="7049630" cy="2261325"/>
            <a:chOff x="714894" y="3894512"/>
            <a:chExt cx="7049630" cy="2261325"/>
          </a:xfrm>
        </p:grpSpPr>
        <p:sp>
          <p:nvSpPr>
            <p:cNvPr id="5" name="object 4"/>
            <p:cNvSpPr/>
            <p:nvPr/>
          </p:nvSpPr>
          <p:spPr>
            <a:xfrm>
              <a:off x="714894" y="3894512"/>
              <a:ext cx="598954" cy="532279"/>
            </a:xfrm>
            <a:custGeom>
              <a:avLst/>
              <a:gdLst/>
              <a:ahLst/>
              <a:cxnLst/>
              <a:rect l="l" t="t" r="r" b="b"/>
              <a:pathLst>
                <a:path w="678815"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6" name="object 5"/>
            <p:cNvSpPr/>
            <p:nvPr/>
          </p:nvSpPr>
          <p:spPr>
            <a:xfrm>
              <a:off x="714894" y="3894512"/>
              <a:ext cx="598954" cy="532279"/>
            </a:xfrm>
            <a:custGeom>
              <a:avLst/>
              <a:gdLst/>
              <a:ahLst/>
              <a:cxnLst/>
              <a:rect l="l" t="t" r="r" b="b"/>
              <a:pathLst>
                <a:path w="678815"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7" name="object 6"/>
            <p:cNvSpPr/>
            <p:nvPr/>
          </p:nvSpPr>
          <p:spPr>
            <a:xfrm>
              <a:off x="1313411"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8" name="object 7"/>
            <p:cNvSpPr/>
            <p:nvPr/>
          </p:nvSpPr>
          <p:spPr>
            <a:xfrm>
              <a:off x="1313411"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9" name="object 8"/>
            <p:cNvSpPr/>
            <p:nvPr/>
          </p:nvSpPr>
          <p:spPr>
            <a:xfrm>
              <a:off x="1911928"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0" name="object 9"/>
            <p:cNvSpPr/>
            <p:nvPr/>
          </p:nvSpPr>
          <p:spPr>
            <a:xfrm>
              <a:off x="1911927"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1" name="object 10"/>
            <p:cNvSpPr/>
            <p:nvPr/>
          </p:nvSpPr>
          <p:spPr>
            <a:xfrm>
              <a:off x="2510444"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2" name="object 11"/>
            <p:cNvSpPr/>
            <p:nvPr/>
          </p:nvSpPr>
          <p:spPr>
            <a:xfrm>
              <a:off x="2510444"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3" name="object 12"/>
            <p:cNvSpPr/>
            <p:nvPr/>
          </p:nvSpPr>
          <p:spPr>
            <a:xfrm>
              <a:off x="3108961"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4" name="object 13"/>
            <p:cNvSpPr/>
            <p:nvPr/>
          </p:nvSpPr>
          <p:spPr>
            <a:xfrm>
              <a:off x="3108960"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5" name="object 14"/>
            <p:cNvSpPr/>
            <p:nvPr/>
          </p:nvSpPr>
          <p:spPr>
            <a:xfrm>
              <a:off x="3707477"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6" name="object 15"/>
            <p:cNvSpPr/>
            <p:nvPr/>
          </p:nvSpPr>
          <p:spPr>
            <a:xfrm>
              <a:off x="3707477"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7" name="object 16"/>
            <p:cNvSpPr/>
            <p:nvPr/>
          </p:nvSpPr>
          <p:spPr>
            <a:xfrm>
              <a:off x="4305992"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8" name="object 17"/>
            <p:cNvSpPr/>
            <p:nvPr/>
          </p:nvSpPr>
          <p:spPr>
            <a:xfrm>
              <a:off x="4305992"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9" name="object 18"/>
            <p:cNvSpPr/>
            <p:nvPr/>
          </p:nvSpPr>
          <p:spPr>
            <a:xfrm>
              <a:off x="847898" y="4027516"/>
              <a:ext cx="200025" cy="200025"/>
            </a:xfrm>
            <a:custGeom>
              <a:avLst/>
              <a:gdLst/>
              <a:ahLst/>
              <a:cxnLst/>
              <a:rect l="l" t="t" r="r" b="b"/>
              <a:pathLst>
                <a:path w="226694" h="226695">
                  <a:moveTo>
                    <a:pt x="113053" y="0"/>
                  </a:moveTo>
                  <a:lnTo>
                    <a:pt x="63433" y="11442"/>
                  </a:lnTo>
                  <a:lnTo>
                    <a:pt x="30292" y="36034"/>
                  </a:lnTo>
                  <a:lnTo>
                    <a:pt x="8098" y="70954"/>
                  </a:lnTo>
                  <a:lnTo>
                    <a:pt x="0" y="113052"/>
                  </a:lnTo>
                  <a:lnTo>
                    <a:pt x="328" y="121735"/>
                  </a:lnTo>
                  <a:lnTo>
                    <a:pt x="11442" y="162672"/>
                  </a:lnTo>
                  <a:lnTo>
                    <a:pt x="36035" y="195813"/>
                  </a:lnTo>
                  <a:lnTo>
                    <a:pt x="70955" y="218007"/>
                  </a:lnTo>
                  <a:lnTo>
                    <a:pt x="113053" y="226105"/>
                  </a:lnTo>
                  <a:lnTo>
                    <a:pt x="121736" y="225777"/>
                  </a:lnTo>
                  <a:lnTo>
                    <a:pt x="162673" y="214662"/>
                  </a:lnTo>
                  <a:lnTo>
                    <a:pt x="195813" y="190070"/>
                  </a:lnTo>
                  <a:lnTo>
                    <a:pt x="218008" y="155150"/>
                  </a:lnTo>
                  <a:lnTo>
                    <a:pt x="226106" y="113052"/>
                  </a:lnTo>
                  <a:lnTo>
                    <a:pt x="225777" y="104369"/>
                  </a:lnTo>
                  <a:lnTo>
                    <a:pt x="214663" y="63432"/>
                  </a:lnTo>
                  <a:lnTo>
                    <a:pt x="190071" y="30291"/>
                  </a:lnTo>
                  <a:lnTo>
                    <a:pt x="155151" y="8097"/>
                  </a:lnTo>
                  <a:lnTo>
                    <a:pt x="113053" y="0"/>
                  </a:lnTo>
                  <a:close/>
                </a:path>
              </a:pathLst>
            </a:custGeom>
            <a:solidFill>
              <a:srgbClr val="FF2600"/>
            </a:solidFill>
          </p:spPr>
          <p:txBody>
            <a:bodyPr wrap="square" lIns="0" tIns="0" rIns="0" bIns="0" rtlCol="0"/>
            <a:lstStyle/>
            <a:p>
              <a:endParaRPr sz="1588">
                <a:solidFill>
                  <a:prstClr val="black"/>
                </a:solidFill>
              </a:endParaRPr>
            </a:p>
          </p:txBody>
        </p:sp>
        <p:sp>
          <p:nvSpPr>
            <p:cNvPr id="20" name="object 19"/>
            <p:cNvSpPr/>
            <p:nvPr/>
          </p:nvSpPr>
          <p:spPr>
            <a:xfrm>
              <a:off x="847898" y="4027515"/>
              <a:ext cx="200025" cy="200025"/>
            </a:xfrm>
            <a:custGeom>
              <a:avLst/>
              <a:gdLst/>
              <a:ahLst/>
              <a:cxnLst/>
              <a:rect l="l" t="t" r="r" b="b"/>
              <a:pathLst>
                <a:path w="226694" h="226695">
                  <a:moveTo>
                    <a:pt x="0" y="113053"/>
                  </a:moveTo>
                  <a:lnTo>
                    <a:pt x="938" y="98417"/>
                  </a:lnTo>
                  <a:lnTo>
                    <a:pt x="3676" y="84345"/>
                  </a:lnTo>
                  <a:lnTo>
                    <a:pt x="21522" y="46683"/>
                  </a:lnTo>
                  <a:lnTo>
                    <a:pt x="51364" y="18298"/>
                  </a:lnTo>
                  <a:lnTo>
                    <a:pt x="90052" y="2341"/>
                  </a:lnTo>
                  <a:lnTo>
                    <a:pt x="113053" y="0"/>
                  </a:lnTo>
                  <a:lnTo>
                    <a:pt x="127688" y="938"/>
                  </a:lnTo>
                  <a:lnTo>
                    <a:pt x="167744" y="14085"/>
                  </a:lnTo>
                  <a:lnTo>
                    <a:pt x="199571" y="40278"/>
                  </a:lnTo>
                  <a:lnTo>
                    <a:pt x="220021" y="76367"/>
                  </a:lnTo>
                  <a:lnTo>
                    <a:pt x="226106" y="113053"/>
                  </a:lnTo>
                  <a:lnTo>
                    <a:pt x="225167" y="127688"/>
                  </a:lnTo>
                  <a:lnTo>
                    <a:pt x="222429" y="141760"/>
                  </a:lnTo>
                  <a:lnTo>
                    <a:pt x="204583" y="179422"/>
                  </a:lnTo>
                  <a:lnTo>
                    <a:pt x="174741" y="207807"/>
                  </a:lnTo>
                  <a:lnTo>
                    <a:pt x="136053" y="223764"/>
                  </a:lnTo>
                  <a:lnTo>
                    <a:pt x="113053" y="226106"/>
                  </a:lnTo>
                  <a:lnTo>
                    <a:pt x="98417" y="225167"/>
                  </a:lnTo>
                  <a:lnTo>
                    <a:pt x="84345" y="222429"/>
                  </a:lnTo>
                  <a:lnTo>
                    <a:pt x="46683" y="204583"/>
                  </a:lnTo>
                  <a:lnTo>
                    <a:pt x="18298" y="174741"/>
                  </a:lnTo>
                  <a:lnTo>
                    <a:pt x="2341" y="136053"/>
                  </a:lnTo>
                  <a:lnTo>
                    <a:pt x="0" y="113053"/>
                  </a:lnTo>
                  <a:close/>
                </a:path>
              </a:pathLst>
            </a:custGeom>
            <a:ln w="9421">
              <a:solidFill>
                <a:srgbClr val="FF2600"/>
              </a:solidFill>
            </a:ln>
          </p:spPr>
          <p:txBody>
            <a:bodyPr wrap="square" lIns="0" tIns="0" rIns="0" bIns="0" rtlCol="0"/>
            <a:lstStyle/>
            <a:p>
              <a:endParaRPr sz="1588">
                <a:solidFill>
                  <a:prstClr val="black"/>
                </a:solidFill>
              </a:endParaRPr>
            </a:p>
          </p:txBody>
        </p:sp>
        <p:sp>
          <p:nvSpPr>
            <p:cNvPr id="21" name="object 20"/>
            <p:cNvSpPr/>
            <p:nvPr/>
          </p:nvSpPr>
          <p:spPr>
            <a:xfrm>
              <a:off x="1180407" y="4094018"/>
              <a:ext cx="200025" cy="200025"/>
            </a:xfrm>
            <a:custGeom>
              <a:avLst/>
              <a:gdLst/>
              <a:ahLst/>
              <a:cxnLst/>
              <a:rect l="l" t="t" r="r" b="b"/>
              <a:pathLst>
                <a:path w="226694" h="226695">
                  <a:moveTo>
                    <a:pt x="113053" y="0"/>
                  </a:moveTo>
                  <a:lnTo>
                    <a:pt x="63433" y="11443"/>
                  </a:lnTo>
                  <a:lnTo>
                    <a:pt x="30292" y="36035"/>
                  </a:lnTo>
                  <a:lnTo>
                    <a:pt x="8098" y="70955"/>
                  </a:lnTo>
                  <a:lnTo>
                    <a:pt x="0" y="113052"/>
                  </a:lnTo>
                  <a:lnTo>
                    <a:pt x="328" y="121735"/>
                  </a:lnTo>
                  <a:lnTo>
                    <a:pt x="11442" y="162672"/>
                  </a:lnTo>
                  <a:lnTo>
                    <a:pt x="36035" y="195813"/>
                  </a:lnTo>
                  <a:lnTo>
                    <a:pt x="70955" y="218007"/>
                  </a:lnTo>
                  <a:lnTo>
                    <a:pt x="113053" y="226105"/>
                  </a:lnTo>
                  <a:lnTo>
                    <a:pt x="121735" y="225777"/>
                  </a:lnTo>
                  <a:lnTo>
                    <a:pt x="162672" y="214662"/>
                  </a:lnTo>
                  <a:lnTo>
                    <a:pt x="195813" y="190070"/>
                  </a:lnTo>
                  <a:lnTo>
                    <a:pt x="218007" y="155150"/>
                  </a:lnTo>
                  <a:lnTo>
                    <a:pt x="226106" y="113052"/>
                  </a:lnTo>
                  <a:lnTo>
                    <a:pt x="225777" y="104370"/>
                  </a:lnTo>
                  <a:lnTo>
                    <a:pt x="214663" y="63433"/>
                  </a:lnTo>
                  <a:lnTo>
                    <a:pt x="190070" y="30292"/>
                  </a:lnTo>
                  <a:lnTo>
                    <a:pt x="155151" y="8098"/>
                  </a:lnTo>
                  <a:lnTo>
                    <a:pt x="113053" y="0"/>
                  </a:lnTo>
                  <a:close/>
                </a:path>
              </a:pathLst>
            </a:custGeom>
            <a:solidFill>
              <a:srgbClr val="FF2600"/>
            </a:solidFill>
          </p:spPr>
          <p:txBody>
            <a:bodyPr wrap="square" lIns="0" tIns="0" rIns="0" bIns="0" rtlCol="0"/>
            <a:lstStyle/>
            <a:p>
              <a:endParaRPr sz="1588">
                <a:solidFill>
                  <a:prstClr val="black"/>
                </a:solidFill>
              </a:endParaRPr>
            </a:p>
          </p:txBody>
        </p:sp>
        <p:sp>
          <p:nvSpPr>
            <p:cNvPr id="22" name="object 21"/>
            <p:cNvSpPr/>
            <p:nvPr/>
          </p:nvSpPr>
          <p:spPr>
            <a:xfrm>
              <a:off x="1180407" y="4094018"/>
              <a:ext cx="200025" cy="200025"/>
            </a:xfrm>
            <a:custGeom>
              <a:avLst/>
              <a:gdLst/>
              <a:ahLst/>
              <a:cxnLst/>
              <a:rect l="l" t="t" r="r" b="b"/>
              <a:pathLst>
                <a:path w="226694" h="226695">
                  <a:moveTo>
                    <a:pt x="0" y="113053"/>
                  </a:moveTo>
                  <a:lnTo>
                    <a:pt x="938" y="98417"/>
                  </a:lnTo>
                  <a:lnTo>
                    <a:pt x="3676" y="84345"/>
                  </a:lnTo>
                  <a:lnTo>
                    <a:pt x="21522" y="46683"/>
                  </a:lnTo>
                  <a:lnTo>
                    <a:pt x="51364" y="18298"/>
                  </a:lnTo>
                  <a:lnTo>
                    <a:pt x="90052" y="2341"/>
                  </a:lnTo>
                  <a:lnTo>
                    <a:pt x="113053" y="0"/>
                  </a:lnTo>
                  <a:lnTo>
                    <a:pt x="127688" y="938"/>
                  </a:lnTo>
                  <a:lnTo>
                    <a:pt x="167744" y="14085"/>
                  </a:lnTo>
                  <a:lnTo>
                    <a:pt x="199571" y="40278"/>
                  </a:lnTo>
                  <a:lnTo>
                    <a:pt x="220021" y="76367"/>
                  </a:lnTo>
                  <a:lnTo>
                    <a:pt x="226106" y="113053"/>
                  </a:lnTo>
                  <a:lnTo>
                    <a:pt x="225167" y="127688"/>
                  </a:lnTo>
                  <a:lnTo>
                    <a:pt x="222429" y="141760"/>
                  </a:lnTo>
                  <a:lnTo>
                    <a:pt x="204583" y="179422"/>
                  </a:lnTo>
                  <a:lnTo>
                    <a:pt x="174741" y="207807"/>
                  </a:lnTo>
                  <a:lnTo>
                    <a:pt x="136053" y="223764"/>
                  </a:lnTo>
                  <a:lnTo>
                    <a:pt x="113053" y="226106"/>
                  </a:lnTo>
                  <a:lnTo>
                    <a:pt x="98417" y="225167"/>
                  </a:lnTo>
                  <a:lnTo>
                    <a:pt x="84345" y="222429"/>
                  </a:lnTo>
                  <a:lnTo>
                    <a:pt x="46683" y="204583"/>
                  </a:lnTo>
                  <a:lnTo>
                    <a:pt x="18298" y="174741"/>
                  </a:lnTo>
                  <a:lnTo>
                    <a:pt x="2341" y="136053"/>
                  </a:lnTo>
                  <a:lnTo>
                    <a:pt x="0" y="113053"/>
                  </a:lnTo>
                  <a:close/>
                </a:path>
              </a:pathLst>
            </a:custGeom>
            <a:ln w="9421">
              <a:solidFill>
                <a:srgbClr val="FF2600"/>
              </a:solidFill>
            </a:ln>
          </p:spPr>
          <p:txBody>
            <a:bodyPr wrap="square" lIns="0" tIns="0" rIns="0" bIns="0" rtlCol="0"/>
            <a:lstStyle/>
            <a:p>
              <a:endParaRPr sz="1588">
                <a:solidFill>
                  <a:prstClr val="black"/>
                </a:solidFill>
              </a:endParaRPr>
            </a:p>
          </p:txBody>
        </p:sp>
        <p:sp>
          <p:nvSpPr>
            <p:cNvPr id="23" name="object 22"/>
            <p:cNvSpPr/>
            <p:nvPr/>
          </p:nvSpPr>
          <p:spPr>
            <a:xfrm>
              <a:off x="3574473" y="4759036"/>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24" name="object 23"/>
            <p:cNvSpPr/>
            <p:nvPr/>
          </p:nvSpPr>
          <p:spPr>
            <a:xfrm>
              <a:off x="3574472" y="4759035"/>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25" name="object 24"/>
            <p:cNvSpPr/>
            <p:nvPr/>
          </p:nvSpPr>
          <p:spPr>
            <a:xfrm>
              <a:off x="4172989" y="4759036"/>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26" name="object 25"/>
            <p:cNvSpPr/>
            <p:nvPr/>
          </p:nvSpPr>
          <p:spPr>
            <a:xfrm>
              <a:off x="4172989" y="4759035"/>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27" name="object 26"/>
            <p:cNvSpPr/>
            <p:nvPr/>
          </p:nvSpPr>
          <p:spPr>
            <a:xfrm>
              <a:off x="4771505" y="4759036"/>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28" name="object 27"/>
            <p:cNvSpPr/>
            <p:nvPr/>
          </p:nvSpPr>
          <p:spPr>
            <a:xfrm>
              <a:off x="4771505" y="4759035"/>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29" name="object 28"/>
            <p:cNvSpPr/>
            <p:nvPr/>
          </p:nvSpPr>
          <p:spPr>
            <a:xfrm>
              <a:off x="5370022" y="4759036"/>
              <a:ext cx="598954" cy="532279"/>
            </a:xfrm>
            <a:custGeom>
              <a:avLst/>
              <a:gdLst/>
              <a:ahLst/>
              <a:cxnLst/>
              <a:rect l="l" t="t" r="r" b="b"/>
              <a:pathLst>
                <a:path w="678815"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30" name="object 29"/>
            <p:cNvSpPr/>
            <p:nvPr/>
          </p:nvSpPr>
          <p:spPr>
            <a:xfrm>
              <a:off x="5370022" y="4759035"/>
              <a:ext cx="598954" cy="532279"/>
            </a:xfrm>
            <a:custGeom>
              <a:avLst/>
              <a:gdLst/>
              <a:ahLst/>
              <a:cxnLst/>
              <a:rect l="l" t="t" r="r" b="b"/>
              <a:pathLst>
                <a:path w="678815"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31" name="object 30"/>
            <p:cNvSpPr/>
            <p:nvPr/>
          </p:nvSpPr>
          <p:spPr>
            <a:xfrm>
              <a:off x="5968538" y="4759036"/>
              <a:ext cx="598954" cy="532279"/>
            </a:xfrm>
            <a:custGeom>
              <a:avLst/>
              <a:gdLst/>
              <a:ahLst/>
              <a:cxnLst/>
              <a:rect l="l" t="t" r="r" b="b"/>
              <a:pathLst>
                <a:path w="678815"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32" name="object 31"/>
            <p:cNvSpPr/>
            <p:nvPr/>
          </p:nvSpPr>
          <p:spPr>
            <a:xfrm>
              <a:off x="5968538" y="4759035"/>
              <a:ext cx="598954" cy="532279"/>
            </a:xfrm>
            <a:custGeom>
              <a:avLst/>
              <a:gdLst/>
              <a:ahLst/>
              <a:cxnLst/>
              <a:rect l="l" t="t" r="r" b="b"/>
              <a:pathLst>
                <a:path w="678815"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33" name="object 32"/>
            <p:cNvSpPr/>
            <p:nvPr/>
          </p:nvSpPr>
          <p:spPr>
            <a:xfrm>
              <a:off x="6567054" y="4759036"/>
              <a:ext cx="598954" cy="532279"/>
            </a:xfrm>
            <a:custGeom>
              <a:avLst/>
              <a:gdLst/>
              <a:ahLst/>
              <a:cxnLst/>
              <a:rect l="l" t="t" r="r" b="b"/>
              <a:pathLst>
                <a:path w="678815"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34" name="object 33"/>
            <p:cNvSpPr/>
            <p:nvPr/>
          </p:nvSpPr>
          <p:spPr>
            <a:xfrm>
              <a:off x="6567054" y="4759035"/>
              <a:ext cx="598954" cy="532279"/>
            </a:xfrm>
            <a:custGeom>
              <a:avLst/>
              <a:gdLst/>
              <a:ahLst/>
              <a:cxnLst/>
              <a:rect l="l" t="t" r="r" b="b"/>
              <a:pathLst>
                <a:path w="678815"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35" name="object 34"/>
            <p:cNvSpPr/>
            <p:nvPr/>
          </p:nvSpPr>
          <p:spPr>
            <a:xfrm>
              <a:off x="7165570" y="4759036"/>
              <a:ext cx="598954" cy="532279"/>
            </a:xfrm>
            <a:custGeom>
              <a:avLst/>
              <a:gdLst/>
              <a:ahLst/>
              <a:cxnLst/>
              <a:rect l="l" t="t" r="r" b="b"/>
              <a:pathLst>
                <a:path w="678815"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36" name="object 35"/>
            <p:cNvSpPr/>
            <p:nvPr/>
          </p:nvSpPr>
          <p:spPr>
            <a:xfrm>
              <a:off x="7165570" y="4759035"/>
              <a:ext cx="598954" cy="532279"/>
            </a:xfrm>
            <a:custGeom>
              <a:avLst/>
              <a:gdLst/>
              <a:ahLst/>
              <a:cxnLst/>
              <a:rect l="l" t="t" r="r" b="b"/>
              <a:pathLst>
                <a:path w="678815"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37" name="object 36"/>
            <p:cNvSpPr/>
            <p:nvPr/>
          </p:nvSpPr>
          <p:spPr>
            <a:xfrm>
              <a:off x="3707476" y="4892039"/>
              <a:ext cx="200025" cy="200025"/>
            </a:xfrm>
            <a:custGeom>
              <a:avLst/>
              <a:gdLst/>
              <a:ahLst/>
              <a:cxnLst/>
              <a:rect l="l" t="t" r="r" b="b"/>
              <a:pathLst>
                <a:path w="226695" h="226695">
                  <a:moveTo>
                    <a:pt x="113052" y="0"/>
                  </a:moveTo>
                  <a:lnTo>
                    <a:pt x="63432" y="11443"/>
                  </a:lnTo>
                  <a:lnTo>
                    <a:pt x="30292" y="36035"/>
                  </a:lnTo>
                  <a:lnTo>
                    <a:pt x="8098" y="70955"/>
                  </a:lnTo>
                  <a:lnTo>
                    <a:pt x="0" y="113054"/>
                  </a:lnTo>
                  <a:lnTo>
                    <a:pt x="328" y="121736"/>
                  </a:lnTo>
                  <a:lnTo>
                    <a:pt x="11442" y="162673"/>
                  </a:lnTo>
                  <a:lnTo>
                    <a:pt x="36035" y="195814"/>
                  </a:lnTo>
                  <a:lnTo>
                    <a:pt x="70955" y="218008"/>
                  </a:lnTo>
                  <a:lnTo>
                    <a:pt x="113052" y="226106"/>
                  </a:lnTo>
                  <a:lnTo>
                    <a:pt x="121735" y="225778"/>
                  </a:lnTo>
                  <a:lnTo>
                    <a:pt x="162672" y="214664"/>
                  </a:lnTo>
                  <a:lnTo>
                    <a:pt x="195813" y="190071"/>
                  </a:lnTo>
                  <a:lnTo>
                    <a:pt x="218007" y="155151"/>
                  </a:lnTo>
                  <a:lnTo>
                    <a:pt x="226105" y="113054"/>
                  </a:lnTo>
                  <a:lnTo>
                    <a:pt x="225777" y="104370"/>
                  </a:lnTo>
                  <a:lnTo>
                    <a:pt x="214662" y="63433"/>
                  </a:lnTo>
                  <a:lnTo>
                    <a:pt x="190070" y="30292"/>
                  </a:lnTo>
                  <a:lnTo>
                    <a:pt x="155150" y="8098"/>
                  </a:lnTo>
                  <a:lnTo>
                    <a:pt x="113052" y="0"/>
                  </a:lnTo>
                  <a:close/>
                </a:path>
              </a:pathLst>
            </a:custGeom>
            <a:solidFill>
              <a:srgbClr val="FF2600"/>
            </a:solidFill>
          </p:spPr>
          <p:txBody>
            <a:bodyPr wrap="square" lIns="0" tIns="0" rIns="0" bIns="0" rtlCol="0"/>
            <a:lstStyle/>
            <a:p>
              <a:endParaRPr sz="1588">
                <a:solidFill>
                  <a:prstClr val="black"/>
                </a:solidFill>
              </a:endParaRPr>
            </a:p>
          </p:txBody>
        </p:sp>
        <p:sp>
          <p:nvSpPr>
            <p:cNvPr id="38" name="object 37"/>
            <p:cNvSpPr/>
            <p:nvPr/>
          </p:nvSpPr>
          <p:spPr>
            <a:xfrm>
              <a:off x="3707476" y="4892039"/>
              <a:ext cx="200025" cy="200025"/>
            </a:xfrm>
            <a:custGeom>
              <a:avLst/>
              <a:gdLst/>
              <a:ahLst/>
              <a:cxnLst/>
              <a:rect l="l" t="t" r="r" b="b"/>
              <a:pathLst>
                <a:path w="226695" h="226695">
                  <a:moveTo>
                    <a:pt x="0" y="113053"/>
                  </a:moveTo>
                  <a:lnTo>
                    <a:pt x="938" y="98417"/>
                  </a:lnTo>
                  <a:lnTo>
                    <a:pt x="3676" y="84345"/>
                  </a:lnTo>
                  <a:lnTo>
                    <a:pt x="21522" y="46683"/>
                  </a:lnTo>
                  <a:lnTo>
                    <a:pt x="51364" y="18298"/>
                  </a:lnTo>
                  <a:lnTo>
                    <a:pt x="90052" y="2341"/>
                  </a:lnTo>
                  <a:lnTo>
                    <a:pt x="113053" y="0"/>
                  </a:lnTo>
                  <a:lnTo>
                    <a:pt x="127688" y="938"/>
                  </a:lnTo>
                  <a:lnTo>
                    <a:pt x="167744" y="14085"/>
                  </a:lnTo>
                  <a:lnTo>
                    <a:pt x="199571" y="40278"/>
                  </a:lnTo>
                  <a:lnTo>
                    <a:pt x="220021" y="76367"/>
                  </a:lnTo>
                  <a:lnTo>
                    <a:pt x="226106" y="113053"/>
                  </a:lnTo>
                  <a:lnTo>
                    <a:pt x="225167" y="127688"/>
                  </a:lnTo>
                  <a:lnTo>
                    <a:pt x="222429" y="141760"/>
                  </a:lnTo>
                  <a:lnTo>
                    <a:pt x="204583" y="179422"/>
                  </a:lnTo>
                  <a:lnTo>
                    <a:pt x="174741" y="207807"/>
                  </a:lnTo>
                  <a:lnTo>
                    <a:pt x="136053" y="223764"/>
                  </a:lnTo>
                  <a:lnTo>
                    <a:pt x="113053" y="226106"/>
                  </a:lnTo>
                  <a:lnTo>
                    <a:pt x="98417" y="225167"/>
                  </a:lnTo>
                  <a:lnTo>
                    <a:pt x="84345" y="222429"/>
                  </a:lnTo>
                  <a:lnTo>
                    <a:pt x="46683" y="204583"/>
                  </a:lnTo>
                  <a:lnTo>
                    <a:pt x="18298" y="174741"/>
                  </a:lnTo>
                  <a:lnTo>
                    <a:pt x="2341" y="136053"/>
                  </a:lnTo>
                  <a:lnTo>
                    <a:pt x="0" y="113053"/>
                  </a:lnTo>
                  <a:close/>
                </a:path>
              </a:pathLst>
            </a:custGeom>
            <a:ln w="9421">
              <a:solidFill>
                <a:srgbClr val="FF2600"/>
              </a:solidFill>
            </a:ln>
          </p:spPr>
          <p:txBody>
            <a:bodyPr wrap="square" lIns="0" tIns="0" rIns="0" bIns="0" rtlCol="0"/>
            <a:lstStyle/>
            <a:p>
              <a:endParaRPr sz="1588">
                <a:solidFill>
                  <a:prstClr val="black"/>
                </a:solidFill>
              </a:endParaRPr>
            </a:p>
          </p:txBody>
        </p:sp>
        <p:sp>
          <p:nvSpPr>
            <p:cNvPr id="39" name="object 38"/>
            <p:cNvSpPr/>
            <p:nvPr/>
          </p:nvSpPr>
          <p:spPr>
            <a:xfrm>
              <a:off x="4372493" y="4958542"/>
              <a:ext cx="200025" cy="200025"/>
            </a:xfrm>
            <a:custGeom>
              <a:avLst/>
              <a:gdLst/>
              <a:ahLst/>
              <a:cxnLst/>
              <a:rect l="l" t="t" r="r" b="b"/>
              <a:pathLst>
                <a:path w="226695" h="226695">
                  <a:moveTo>
                    <a:pt x="113052" y="0"/>
                  </a:moveTo>
                  <a:lnTo>
                    <a:pt x="63433" y="11442"/>
                  </a:lnTo>
                  <a:lnTo>
                    <a:pt x="30292" y="36035"/>
                  </a:lnTo>
                  <a:lnTo>
                    <a:pt x="8098" y="70955"/>
                  </a:lnTo>
                  <a:lnTo>
                    <a:pt x="0" y="113052"/>
                  </a:lnTo>
                  <a:lnTo>
                    <a:pt x="328" y="121735"/>
                  </a:lnTo>
                  <a:lnTo>
                    <a:pt x="11442" y="162672"/>
                  </a:lnTo>
                  <a:lnTo>
                    <a:pt x="36035" y="195813"/>
                  </a:lnTo>
                  <a:lnTo>
                    <a:pt x="70955" y="218007"/>
                  </a:lnTo>
                  <a:lnTo>
                    <a:pt x="113052" y="226105"/>
                  </a:lnTo>
                  <a:lnTo>
                    <a:pt x="121736" y="225777"/>
                  </a:lnTo>
                  <a:lnTo>
                    <a:pt x="162673" y="214662"/>
                  </a:lnTo>
                  <a:lnTo>
                    <a:pt x="195814" y="190070"/>
                  </a:lnTo>
                  <a:lnTo>
                    <a:pt x="218008" y="155150"/>
                  </a:lnTo>
                  <a:lnTo>
                    <a:pt x="226106" y="113052"/>
                  </a:lnTo>
                  <a:lnTo>
                    <a:pt x="225778" y="104369"/>
                  </a:lnTo>
                  <a:lnTo>
                    <a:pt x="214663" y="63432"/>
                  </a:lnTo>
                  <a:lnTo>
                    <a:pt x="190071" y="30292"/>
                  </a:lnTo>
                  <a:lnTo>
                    <a:pt x="155151" y="8098"/>
                  </a:lnTo>
                  <a:lnTo>
                    <a:pt x="113052" y="0"/>
                  </a:lnTo>
                  <a:close/>
                </a:path>
              </a:pathLst>
            </a:custGeom>
            <a:solidFill>
              <a:srgbClr val="FF2600"/>
            </a:solidFill>
          </p:spPr>
          <p:txBody>
            <a:bodyPr wrap="square" lIns="0" tIns="0" rIns="0" bIns="0" rtlCol="0"/>
            <a:lstStyle/>
            <a:p>
              <a:endParaRPr sz="1588">
                <a:solidFill>
                  <a:prstClr val="black"/>
                </a:solidFill>
              </a:endParaRPr>
            </a:p>
          </p:txBody>
        </p:sp>
        <p:sp>
          <p:nvSpPr>
            <p:cNvPr id="40" name="object 39"/>
            <p:cNvSpPr/>
            <p:nvPr/>
          </p:nvSpPr>
          <p:spPr>
            <a:xfrm>
              <a:off x="4372494" y="4958541"/>
              <a:ext cx="200025" cy="200025"/>
            </a:xfrm>
            <a:custGeom>
              <a:avLst/>
              <a:gdLst/>
              <a:ahLst/>
              <a:cxnLst/>
              <a:rect l="l" t="t" r="r" b="b"/>
              <a:pathLst>
                <a:path w="226695" h="226695">
                  <a:moveTo>
                    <a:pt x="0" y="113053"/>
                  </a:moveTo>
                  <a:lnTo>
                    <a:pt x="938" y="98417"/>
                  </a:lnTo>
                  <a:lnTo>
                    <a:pt x="3676" y="84345"/>
                  </a:lnTo>
                  <a:lnTo>
                    <a:pt x="21522" y="46683"/>
                  </a:lnTo>
                  <a:lnTo>
                    <a:pt x="51364" y="18298"/>
                  </a:lnTo>
                  <a:lnTo>
                    <a:pt x="90052" y="2341"/>
                  </a:lnTo>
                  <a:lnTo>
                    <a:pt x="113053" y="0"/>
                  </a:lnTo>
                  <a:lnTo>
                    <a:pt x="127688" y="938"/>
                  </a:lnTo>
                  <a:lnTo>
                    <a:pt x="167744" y="14085"/>
                  </a:lnTo>
                  <a:lnTo>
                    <a:pt x="199571" y="40278"/>
                  </a:lnTo>
                  <a:lnTo>
                    <a:pt x="220021" y="76367"/>
                  </a:lnTo>
                  <a:lnTo>
                    <a:pt x="226106" y="113053"/>
                  </a:lnTo>
                  <a:lnTo>
                    <a:pt x="225167" y="127688"/>
                  </a:lnTo>
                  <a:lnTo>
                    <a:pt x="222429" y="141760"/>
                  </a:lnTo>
                  <a:lnTo>
                    <a:pt x="204583" y="179422"/>
                  </a:lnTo>
                  <a:lnTo>
                    <a:pt x="174741" y="207807"/>
                  </a:lnTo>
                  <a:lnTo>
                    <a:pt x="136053" y="223764"/>
                  </a:lnTo>
                  <a:lnTo>
                    <a:pt x="113053" y="226106"/>
                  </a:lnTo>
                  <a:lnTo>
                    <a:pt x="98417" y="225167"/>
                  </a:lnTo>
                  <a:lnTo>
                    <a:pt x="84345" y="222429"/>
                  </a:lnTo>
                  <a:lnTo>
                    <a:pt x="46683" y="204583"/>
                  </a:lnTo>
                  <a:lnTo>
                    <a:pt x="18298" y="174741"/>
                  </a:lnTo>
                  <a:lnTo>
                    <a:pt x="2341" y="136053"/>
                  </a:lnTo>
                  <a:lnTo>
                    <a:pt x="0" y="113053"/>
                  </a:lnTo>
                  <a:close/>
                </a:path>
              </a:pathLst>
            </a:custGeom>
            <a:ln w="9421">
              <a:solidFill>
                <a:srgbClr val="FF2600"/>
              </a:solidFill>
            </a:ln>
          </p:spPr>
          <p:txBody>
            <a:bodyPr wrap="square" lIns="0" tIns="0" rIns="0" bIns="0" rtlCol="0"/>
            <a:lstStyle/>
            <a:p>
              <a:endParaRPr sz="1588">
                <a:solidFill>
                  <a:prstClr val="black"/>
                </a:solidFill>
              </a:endParaRPr>
            </a:p>
          </p:txBody>
        </p:sp>
        <p:sp>
          <p:nvSpPr>
            <p:cNvPr id="41" name="object 40"/>
            <p:cNvSpPr/>
            <p:nvPr/>
          </p:nvSpPr>
          <p:spPr>
            <a:xfrm>
              <a:off x="1313411" y="5623558"/>
              <a:ext cx="598954" cy="532279"/>
            </a:xfrm>
            <a:custGeom>
              <a:avLst/>
              <a:gdLst/>
              <a:ahLst/>
              <a:cxnLst/>
              <a:rect l="l" t="t" r="r" b="b"/>
              <a:pathLst>
                <a:path w="678814" h="603250">
                  <a:moveTo>
                    <a:pt x="0" y="0"/>
                  </a:moveTo>
                  <a:lnTo>
                    <a:pt x="678318" y="0"/>
                  </a:lnTo>
                  <a:lnTo>
                    <a:pt x="678318" y="602950"/>
                  </a:lnTo>
                  <a:lnTo>
                    <a:pt x="0" y="602950"/>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42" name="object 41"/>
            <p:cNvSpPr/>
            <p:nvPr/>
          </p:nvSpPr>
          <p:spPr>
            <a:xfrm>
              <a:off x="1313411" y="5623558"/>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43" name="object 42"/>
            <p:cNvSpPr/>
            <p:nvPr/>
          </p:nvSpPr>
          <p:spPr>
            <a:xfrm>
              <a:off x="1911928" y="5623558"/>
              <a:ext cx="598954" cy="532279"/>
            </a:xfrm>
            <a:custGeom>
              <a:avLst/>
              <a:gdLst/>
              <a:ahLst/>
              <a:cxnLst/>
              <a:rect l="l" t="t" r="r" b="b"/>
              <a:pathLst>
                <a:path w="678814" h="603250">
                  <a:moveTo>
                    <a:pt x="0" y="0"/>
                  </a:moveTo>
                  <a:lnTo>
                    <a:pt x="678318" y="0"/>
                  </a:lnTo>
                  <a:lnTo>
                    <a:pt x="678318" y="602950"/>
                  </a:lnTo>
                  <a:lnTo>
                    <a:pt x="0" y="602950"/>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44" name="object 43"/>
            <p:cNvSpPr/>
            <p:nvPr/>
          </p:nvSpPr>
          <p:spPr>
            <a:xfrm>
              <a:off x="1911927" y="5623558"/>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45" name="object 44"/>
            <p:cNvSpPr/>
            <p:nvPr/>
          </p:nvSpPr>
          <p:spPr>
            <a:xfrm>
              <a:off x="2510444" y="5623558"/>
              <a:ext cx="598954" cy="532279"/>
            </a:xfrm>
            <a:custGeom>
              <a:avLst/>
              <a:gdLst/>
              <a:ahLst/>
              <a:cxnLst/>
              <a:rect l="l" t="t" r="r" b="b"/>
              <a:pathLst>
                <a:path w="678814" h="603250">
                  <a:moveTo>
                    <a:pt x="0" y="0"/>
                  </a:moveTo>
                  <a:lnTo>
                    <a:pt x="678318" y="0"/>
                  </a:lnTo>
                  <a:lnTo>
                    <a:pt x="678318" y="602950"/>
                  </a:lnTo>
                  <a:lnTo>
                    <a:pt x="0" y="602950"/>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46" name="object 45"/>
            <p:cNvSpPr/>
            <p:nvPr/>
          </p:nvSpPr>
          <p:spPr>
            <a:xfrm>
              <a:off x="2510444" y="5623558"/>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47" name="object 46"/>
            <p:cNvSpPr/>
            <p:nvPr/>
          </p:nvSpPr>
          <p:spPr>
            <a:xfrm>
              <a:off x="3108961" y="5623558"/>
              <a:ext cx="598954" cy="532279"/>
            </a:xfrm>
            <a:custGeom>
              <a:avLst/>
              <a:gdLst/>
              <a:ahLst/>
              <a:cxnLst/>
              <a:rect l="l" t="t" r="r" b="b"/>
              <a:pathLst>
                <a:path w="678814" h="603250">
                  <a:moveTo>
                    <a:pt x="0" y="0"/>
                  </a:moveTo>
                  <a:lnTo>
                    <a:pt x="678318" y="0"/>
                  </a:lnTo>
                  <a:lnTo>
                    <a:pt x="678318" y="602950"/>
                  </a:lnTo>
                  <a:lnTo>
                    <a:pt x="0" y="602950"/>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48" name="object 47"/>
            <p:cNvSpPr/>
            <p:nvPr/>
          </p:nvSpPr>
          <p:spPr>
            <a:xfrm>
              <a:off x="3108960" y="5623558"/>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49" name="object 48"/>
            <p:cNvSpPr/>
            <p:nvPr/>
          </p:nvSpPr>
          <p:spPr>
            <a:xfrm>
              <a:off x="3707477" y="5623558"/>
              <a:ext cx="598954" cy="532279"/>
            </a:xfrm>
            <a:custGeom>
              <a:avLst/>
              <a:gdLst/>
              <a:ahLst/>
              <a:cxnLst/>
              <a:rect l="l" t="t" r="r" b="b"/>
              <a:pathLst>
                <a:path w="678814" h="603250">
                  <a:moveTo>
                    <a:pt x="0" y="0"/>
                  </a:moveTo>
                  <a:lnTo>
                    <a:pt x="678318" y="0"/>
                  </a:lnTo>
                  <a:lnTo>
                    <a:pt x="678318" y="602950"/>
                  </a:lnTo>
                  <a:lnTo>
                    <a:pt x="0" y="602950"/>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50" name="object 49"/>
            <p:cNvSpPr/>
            <p:nvPr/>
          </p:nvSpPr>
          <p:spPr>
            <a:xfrm>
              <a:off x="3707477" y="5623558"/>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51" name="object 50"/>
            <p:cNvSpPr/>
            <p:nvPr/>
          </p:nvSpPr>
          <p:spPr>
            <a:xfrm>
              <a:off x="4305992" y="5623558"/>
              <a:ext cx="598954" cy="532279"/>
            </a:xfrm>
            <a:custGeom>
              <a:avLst/>
              <a:gdLst/>
              <a:ahLst/>
              <a:cxnLst/>
              <a:rect l="l" t="t" r="r" b="b"/>
              <a:pathLst>
                <a:path w="678814" h="603250">
                  <a:moveTo>
                    <a:pt x="0" y="0"/>
                  </a:moveTo>
                  <a:lnTo>
                    <a:pt x="678318" y="0"/>
                  </a:lnTo>
                  <a:lnTo>
                    <a:pt x="678318" y="602950"/>
                  </a:lnTo>
                  <a:lnTo>
                    <a:pt x="0" y="602950"/>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52" name="object 51"/>
            <p:cNvSpPr/>
            <p:nvPr/>
          </p:nvSpPr>
          <p:spPr>
            <a:xfrm>
              <a:off x="4305992" y="5623558"/>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53" name="object 52"/>
            <p:cNvSpPr/>
            <p:nvPr/>
          </p:nvSpPr>
          <p:spPr>
            <a:xfrm>
              <a:off x="4904509" y="5623558"/>
              <a:ext cx="598954" cy="532279"/>
            </a:xfrm>
            <a:custGeom>
              <a:avLst/>
              <a:gdLst/>
              <a:ahLst/>
              <a:cxnLst/>
              <a:rect l="l" t="t" r="r" b="b"/>
              <a:pathLst>
                <a:path w="678814" h="603250">
                  <a:moveTo>
                    <a:pt x="0" y="0"/>
                  </a:moveTo>
                  <a:lnTo>
                    <a:pt x="678318" y="0"/>
                  </a:lnTo>
                  <a:lnTo>
                    <a:pt x="678318" y="602950"/>
                  </a:lnTo>
                  <a:lnTo>
                    <a:pt x="0" y="602950"/>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54" name="object 53"/>
            <p:cNvSpPr/>
            <p:nvPr/>
          </p:nvSpPr>
          <p:spPr>
            <a:xfrm>
              <a:off x="4904509" y="5623558"/>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55" name="object 54"/>
            <p:cNvSpPr/>
            <p:nvPr/>
          </p:nvSpPr>
          <p:spPr>
            <a:xfrm>
              <a:off x="1446415" y="5756563"/>
              <a:ext cx="200025" cy="200025"/>
            </a:xfrm>
            <a:custGeom>
              <a:avLst/>
              <a:gdLst/>
              <a:ahLst/>
              <a:cxnLst/>
              <a:rect l="l" t="t" r="r" b="b"/>
              <a:pathLst>
                <a:path w="226694" h="226695">
                  <a:moveTo>
                    <a:pt x="113052" y="0"/>
                  </a:moveTo>
                  <a:lnTo>
                    <a:pt x="63432" y="11442"/>
                  </a:lnTo>
                  <a:lnTo>
                    <a:pt x="30291" y="36035"/>
                  </a:lnTo>
                  <a:lnTo>
                    <a:pt x="8097" y="70955"/>
                  </a:lnTo>
                  <a:lnTo>
                    <a:pt x="0" y="113053"/>
                  </a:lnTo>
                  <a:lnTo>
                    <a:pt x="328" y="121736"/>
                  </a:lnTo>
                  <a:lnTo>
                    <a:pt x="11442" y="162673"/>
                  </a:lnTo>
                  <a:lnTo>
                    <a:pt x="36034" y="195813"/>
                  </a:lnTo>
                  <a:lnTo>
                    <a:pt x="70954" y="218008"/>
                  </a:lnTo>
                  <a:lnTo>
                    <a:pt x="113052" y="226106"/>
                  </a:lnTo>
                  <a:lnTo>
                    <a:pt x="121735" y="225777"/>
                  </a:lnTo>
                  <a:lnTo>
                    <a:pt x="162672" y="214663"/>
                  </a:lnTo>
                  <a:lnTo>
                    <a:pt x="195813" y="190071"/>
                  </a:lnTo>
                  <a:lnTo>
                    <a:pt x="218007" y="155151"/>
                  </a:lnTo>
                  <a:lnTo>
                    <a:pt x="226105" y="113053"/>
                  </a:lnTo>
                  <a:lnTo>
                    <a:pt x="225777" y="104370"/>
                  </a:lnTo>
                  <a:lnTo>
                    <a:pt x="214662" y="63433"/>
                  </a:lnTo>
                  <a:lnTo>
                    <a:pt x="190070" y="30292"/>
                  </a:lnTo>
                  <a:lnTo>
                    <a:pt x="155150" y="8098"/>
                  </a:lnTo>
                  <a:lnTo>
                    <a:pt x="113052" y="0"/>
                  </a:lnTo>
                  <a:close/>
                </a:path>
              </a:pathLst>
            </a:custGeom>
            <a:solidFill>
              <a:srgbClr val="FF2600"/>
            </a:solidFill>
          </p:spPr>
          <p:txBody>
            <a:bodyPr wrap="square" lIns="0" tIns="0" rIns="0" bIns="0" rtlCol="0"/>
            <a:lstStyle/>
            <a:p>
              <a:endParaRPr sz="1588">
                <a:solidFill>
                  <a:prstClr val="black"/>
                </a:solidFill>
              </a:endParaRPr>
            </a:p>
          </p:txBody>
        </p:sp>
        <p:sp>
          <p:nvSpPr>
            <p:cNvPr id="56" name="object 55"/>
            <p:cNvSpPr/>
            <p:nvPr/>
          </p:nvSpPr>
          <p:spPr>
            <a:xfrm>
              <a:off x="1446414" y="5756563"/>
              <a:ext cx="200025" cy="200025"/>
            </a:xfrm>
            <a:custGeom>
              <a:avLst/>
              <a:gdLst/>
              <a:ahLst/>
              <a:cxnLst/>
              <a:rect l="l" t="t" r="r" b="b"/>
              <a:pathLst>
                <a:path w="226694" h="226695">
                  <a:moveTo>
                    <a:pt x="0" y="113053"/>
                  </a:moveTo>
                  <a:lnTo>
                    <a:pt x="938" y="98417"/>
                  </a:lnTo>
                  <a:lnTo>
                    <a:pt x="3676" y="84345"/>
                  </a:lnTo>
                  <a:lnTo>
                    <a:pt x="21522" y="46683"/>
                  </a:lnTo>
                  <a:lnTo>
                    <a:pt x="51364" y="18298"/>
                  </a:lnTo>
                  <a:lnTo>
                    <a:pt x="90052" y="2341"/>
                  </a:lnTo>
                  <a:lnTo>
                    <a:pt x="113052" y="0"/>
                  </a:lnTo>
                  <a:lnTo>
                    <a:pt x="127688" y="938"/>
                  </a:lnTo>
                  <a:lnTo>
                    <a:pt x="167743" y="14085"/>
                  </a:lnTo>
                  <a:lnTo>
                    <a:pt x="199571" y="40278"/>
                  </a:lnTo>
                  <a:lnTo>
                    <a:pt x="220020" y="76367"/>
                  </a:lnTo>
                  <a:lnTo>
                    <a:pt x="226106" y="113053"/>
                  </a:lnTo>
                  <a:lnTo>
                    <a:pt x="225167" y="127688"/>
                  </a:lnTo>
                  <a:lnTo>
                    <a:pt x="222429" y="141760"/>
                  </a:lnTo>
                  <a:lnTo>
                    <a:pt x="204583" y="179422"/>
                  </a:lnTo>
                  <a:lnTo>
                    <a:pt x="174741" y="207807"/>
                  </a:lnTo>
                  <a:lnTo>
                    <a:pt x="136053" y="223764"/>
                  </a:lnTo>
                  <a:lnTo>
                    <a:pt x="113052" y="226106"/>
                  </a:lnTo>
                  <a:lnTo>
                    <a:pt x="98417" y="225167"/>
                  </a:lnTo>
                  <a:lnTo>
                    <a:pt x="84345" y="222429"/>
                  </a:lnTo>
                  <a:lnTo>
                    <a:pt x="46683" y="204583"/>
                  </a:lnTo>
                  <a:lnTo>
                    <a:pt x="18298" y="174741"/>
                  </a:lnTo>
                  <a:lnTo>
                    <a:pt x="2341" y="136053"/>
                  </a:lnTo>
                  <a:lnTo>
                    <a:pt x="0" y="113053"/>
                  </a:lnTo>
                  <a:close/>
                </a:path>
              </a:pathLst>
            </a:custGeom>
            <a:ln w="9421">
              <a:solidFill>
                <a:srgbClr val="FF2600"/>
              </a:solidFill>
            </a:ln>
          </p:spPr>
          <p:txBody>
            <a:bodyPr wrap="square" lIns="0" tIns="0" rIns="0" bIns="0" rtlCol="0"/>
            <a:lstStyle/>
            <a:p>
              <a:endParaRPr sz="1588">
                <a:solidFill>
                  <a:prstClr val="black"/>
                </a:solidFill>
              </a:endParaRPr>
            </a:p>
          </p:txBody>
        </p:sp>
        <p:sp>
          <p:nvSpPr>
            <p:cNvPr id="57" name="object 56"/>
            <p:cNvSpPr/>
            <p:nvPr/>
          </p:nvSpPr>
          <p:spPr>
            <a:xfrm>
              <a:off x="2776451" y="5756563"/>
              <a:ext cx="200025" cy="200025"/>
            </a:xfrm>
            <a:custGeom>
              <a:avLst/>
              <a:gdLst/>
              <a:ahLst/>
              <a:cxnLst/>
              <a:rect l="l" t="t" r="r" b="b"/>
              <a:pathLst>
                <a:path w="226694" h="226695">
                  <a:moveTo>
                    <a:pt x="113052" y="0"/>
                  </a:moveTo>
                  <a:lnTo>
                    <a:pt x="63432" y="11442"/>
                  </a:lnTo>
                  <a:lnTo>
                    <a:pt x="30291" y="36035"/>
                  </a:lnTo>
                  <a:lnTo>
                    <a:pt x="8097" y="70955"/>
                  </a:lnTo>
                  <a:lnTo>
                    <a:pt x="0" y="113053"/>
                  </a:lnTo>
                  <a:lnTo>
                    <a:pt x="328" y="121736"/>
                  </a:lnTo>
                  <a:lnTo>
                    <a:pt x="11442" y="162673"/>
                  </a:lnTo>
                  <a:lnTo>
                    <a:pt x="36034" y="195813"/>
                  </a:lnTo>
                  <a:lnTo>
                    <a:pt x="70954" y="218008"/>
                  </a:lnTo>
                  <a:lnTo>
                    <a:pt x="113052" y="226106"/>
                  </a:lnTo>
                  <a:lnTo>
                    <a:pt x="121735" y="225777"/>
                  </a:lnTo>
                  <a:lnTo>
                    <a:pt x="162672" y="214663"/>
                  </a:lnTo>
                  <a:lnTo>
                    <a:pt x="195813" y="190071"/>
                  </a:lnTo>
                  <a:lnTo>
                    <a:pt x="218007" y="155151"/>
                  </a:lnTo>
                  <a:lnTo>
                    <a:pt x="226105" y="113053"/>
                  </a:lnTo>
                  <a:lnTo>
                    <a:pt x="225777" y="104370"/>
                  </a:lnTo>
                  <a:lnTo>
                    <a:pt x="214662" y="63433"/>
                  </a:lnTo>
                  <a:lnTo>
                    <a:pt x="190070" y="30292"/>
                  </a:lnTo>
                  <a:lnTo>
                    <a:pt x="155150" y="8098"/>
                  </a:lnTo>
                  <a:lnTo>
                    <a:pt x="113052" y="0"/>
                  </a:lnTo>
                  <a:close/>
                </a:path>
              </a:pathLst>
            </a:custGeom>
            <a:solidFill>
              <a:srgbClr val="FF2600"/>
            </a:solidFill>
          </p:spPr>
          <p:txBody>
            <a:bodyPr wrap="square" lIns="0" tIns="0" rIns="0" bIns="0" rtlCol="0"/>
            <a:lstStyle/>
            <a:p>
              <a:endParaRPr sz="1588">
                <a:solidFill>
                  <a:prstClr val="black"/>
                </a:solidFill>
              </a:endParaRPr>
            </a:p>
          </p:txBody>
        </p:sp>
        <p:sp>
          <p:nvSpPr>
            <p:cNvPr id="58" name="object 57"/>
            <p:cNvSpPr/>
            <p:nvPr/>
          </p:nvSpPr>
          <p:spPr>
            <a:xfrm>
              <a:off x="2776451" y="5756563"/>
              <a:ext cx="200025" cy="200025"/>
            </a:xfrm>
            <a:custGeom>
              <a:avLst/>
              <a:gdLst/>
              <a:ahLst/>
              <a:cxnLst/>
              <a:rect l="l" t="t" r="r" b="b"/>
              <a:pathLst>
                <a:path w="226694" h="226695">
                  <a:moveTo>
                    <a:pt x="0" y="113053"/>
                  </a:moveTo>
                  <a:lnTo>
                    <a:pt x="938" y="98417"/>
                  </a:lnTo>
                  <a:lnTo>
                    <a:pt x="3676" y="84345"/>
                  </a:lnTo>
                  <a:lnTo>
                    <a:pt x="21522" y="46683"/>
                  </a:lnTo>
                  <a:lnTo>
                    <a:pt x="51364" y="18298"/>
                  </a:lnTo>
                  <a:lnTo>
                    <a:pt x="90052" y="2341"/>
                  </a:lnTo>
                  <a:lnTo>
                    <a:pt x="113053" y="0"/>
                  </a:lnTo>
                  <a:lnTo>
                    <a:pt x="127688" y="938"/>
                  </a:lnTo>
                  <a:lnTo>
                    <a:pt x="167744" y="14085"/>
                  </a:lnTo>
                  <a:lnTo>
                    <a:pt x="199571" y="40278"/>
                  </a:lnTo>
                  <a:lnTo>
                    <a:pt x="220021" y="76367"/>
                  </a:lnTo>
                  <a:lnTo>
                    <a:pt x="226106" y="113053"/>
                  </a:lnTo>
                  <a:lnTo>
                    <a:pt x="225167" y="127688"/>
                  </a:lnTo>
                  <a:lnTo>
                    <a:pt x="222429" y="141760"/>
                  </a:lnTo>
                  <a:lnTo>
                    <a:pt x="204583" y="179422"/>
                  </a:lnTo>
                  <a:lnTo>
                    <a:pt x="174741" y="207807"/>
                  </a:lnTo>
                  <a:lnTo>
                    <a:pt x="136053" y="223764"/>
                  </a:lnTo>
                  <a:lnTo>
                    <a:pt x="113053" y="226106"/>
                  </a:lnTo>
                  <a:lnTo>
                    <a:pt x="98417" y="225167"/>
                  </a:lnTo>
                  <a:lnTo>
                    <a:pt x="84345" y="222429"/>
                  </a:lnTo>
                  <a:lnTo>
                    <a:pt x="46683" y="204583"/>
                  </a:lnTo>
                  <a:lnTo>
                    <a:pt x="18298" y="174741"/>
                  </a:lnTo>
                  <a:lnTo>
                    <a:pt x="2341" y="136053"/>
                  </a:lnTo>
                  <a:lnTo>
                    <a:pt x="0" y="113053"/>
                  </a:lnTo>
                  <a:close/>
                </a:path>
              </a:pathLst>
            </a:custGeom>
            <a:ln w="9421">
              <a:solidFill>
                <a:srgbClr val="FF2600"/>
              </a:solidFill>
            </a:ln>
          </p:spPr>
          <p:txBody>
            <a:bodyPr wrap="square" lIns="0" tIns="0" rIns="0" bIns="0" rtlCol="0"/>
            <a:lstStyle/>
            <a:p>
              <a:endParaRPr sz="1588">
                <a:solidFill>
                  <a:prstClr val="black"/>
                </a:solidFill>
              </a:endParaRPr>
            </a:p>
          </p:txBody>
        </p:sp>
      </p:grpSp>
    </p:spTree>
    <p:extLst>
      <p:ext uri="{BB962C8B-B14F-4D97-AF65-F5344CB8AC3E}">
        <p14:creationId xmlns:p14="http://schemas.microsoft.com/office/powerpoint/2010/main" val="299243730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sz="3600" dirty="0">
                <a:solidFill>
                  <a:prstClr val="black"/>
                </a:solidFill>
              </a:rPr>
              <a:t>Magnification and Detector Resolution</a:t>
            </a:r>
            <a:endParaRPr lang="en-US" dirty="0"/>
          </a:p>
        </p:txBody>
      </p:sp>
      <p:sp>
        <p:nvSpPr>
          <p:cNvPr id="3" name="Content Placeholder 2"/>
          <p:cNvSpPr>
            <a:spLocks noGrp="1"/>
          </p:cNvSpPr>
          <p:nvPr>
            <p:ph idx="1"/>
          </p:nvPr>
        </p:nvSpPr>
        <p:spPr/>
        <p:txBody>
          <a:bodyPr/>
          <a:lstStyle/>
          <a:p>
            <a:r>
              <a:rPr lang="en-US" sz="2000" dirty="0"/>
              <a:t>Need enough mag to match the detector</a:t>
            </a:r>
          </a:p>
          <a:p>
            <a:pPr lvl="1"/>
            <a:r>
              <a:rPr lang="en-US" sz="1600" dirty="0"/>
              <a:t>The </a:t>
            </a:r>
            <a:r>
              <a:rPr lang="en-US" sz="1600" dirty="0" err="1"/>
              <a:t>Nyquist</a:t>
            </a:r>
            <a:r>
              <a:rPr lang="en-US" sz="1600" dirty="0"/>
              <a:t> criterion requires a sampling interval equal to twice the highest specimen spatial frequency</a:t>
            </a:r>
          </a:p>
          <a:p>
            <a:pPr lvl="1"/>
            <a:r>
              <a:rPr lang="en-US" sz="1600" dirty="0"/>
              <a:t>Microscope Magnification = (3*Pixel-width)/resolution = (3*6.7 m) / 0.27 = 74.4x</a:t>
            </a:r>
          </a:p>
          <a:p>
            <a:r>
              <a:rPr lang="en-US" sz="2000" dirty="0"/>
              <a:t>But intensity of light goes down (by 1/mag^2 !!) with increased mag</a:t>
            </a:r>
          </a:p>
          <a:p>
            <a:pPr marL="0" indent="0">
              <a:buNone/>
            </a:pPr>
            <a:endParaRPr lang="en-US" dirty="0"/>
          </a:p>
        </p:txBody>
      </p:sp>
      <p:sp>
        <p:nvSpPr>
          <p:cNvPr id="101" name="object 4"/>
          <p:cNvSpPr/>
          <p:nvPr/>
        </p:nvSpPr>
        <p:spPr>
          <a:xfrm>
            <a:off x="714894" y="3894512"/>
            <a:ext cx="598954" cy="532279"/>
          </a:xfrm>
          <a:custGeom>
            <a:avLst/>
            <a:gdLst/>
            <a:ahLst/>
            <a:cxnLst/>
            <a:rect l="l" t="t" r="r" b="b"/>
            <a:pathLst>
              <a:path w="678815"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02" name="object 5"/>
          <p:cNvSpPr/>
          <p:nvPr/>
        </p:nvSpPr>
        <p:spPr>
          <a:xfrm>
            <a:off x="714894" y="3894512"/>
            <a:ext cx="598954" cy="532279"/>
          </a:xfrm>
          <a:custGeom>
            <a:avLst/>
            <a:gdLst/>
            <a:ahLst/>
            <a:cxnLst/>
            <a:rect l="l" t="t" r="r" b="b"/>
            <a:pathLst>
              <a:path w="678815"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03" name="object 6"/>
          <p:cNvSpPr/>
          <p:nvPr/>
        </p:nvSpPr>
        <p:spPr>
          <a:xfrm>
            <a:off x="1313411"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04" name="object 7"/>
          <p:cNvSpPr/>
          <p:nvPr/>
        </p:nvSpPr>
        <p:spPr>
          <a:xfrm>
            <a:off x="1313411"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05" name="object 8"/>
          <p:cNvSpPr/>
          <p:nvPr/>
        </p:nvSpPr>
        <p:spPr>
          <a:xfrm>
            <a:off x="1911928"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06" name="object 9"/>
          <p:cNvSpPr/>
          <p:nvPr/>
        </p:nvSpPr>
        <p:spPr>
          <a:xfrm>
            <a:off x="1911927"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07" name="object 10"/>
          <p:cNvSpPr/>
          <p:nvPr/>
        </p:nvSpPr>
        <p:spPr>
          <a:xfrm>
            <a:off x="2510444"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08" name="object 11"/>
          <p:cNvSpPr/>
          <p:nvPr/>
        </p:nvSpPr>
        <p:spPr>
          <a:xfrm>
            <a:off x="2510444"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09" name="object 12"/>
          <p:cNvSpPr/>
          <p:nvPr/>
        </p:nvSpPr>
        <p:spPr>
          <a:xfrm>
            <a:off x="3108961"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10" name="object 13"/>
          <p:cNvSpPr/>
          <p:nvPr/>
        </p:nvSpPr>
        <p:spPr>
          <a:xfrm>
            <a:off x="3108960"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11" name="object 14"/>
          <p:cNvSpPr/>
          <p:nvPr/>
        </p:nvSpPr>
        <p:spPr>
          <a:xfrm>
            <a:off x="3707477"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12" name="object 15"/>
          <p:cNvSpPr/>
          <p:nvPr/>
        </p:nvSpPr>
        <p:spPr>
          <a:xfrm>
            <a:off x="3707477"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13" name="object 16"/>
          <p:cNvSpPr/>
          <p:nvPr/>
        </p:nvSpPr>
        <p:spPr>
          <a:xfrm>
            <a:off x="4305992"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14" name="object 17"/>
          <p:cNvSpPr/>
          <p:nvPr/>
        </p:nvSpPr>
        <p:spPr>
          <a:xfrm>
            <a:off x="4305992" y="3894512"/>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15" name="object 18"/>
          <p:cNvSpPr/>
          <p:nvPr/>
        </p:nvSpPr>
        <p:spPr>
          <a:xfrm>
            <a:off x="847898" y="4027516"/>
            <a:ext cx="200025" cy="200025"/>
          </a:xfrm>
          <a:custGeom>
            <a:avLst/>
            <a:gdLst/>
            <a:ahLst/>
            <a:cxnLst/>
            <a:rect l="l" t="t" r="r" b="b"/>
            <a:pathLst>
              <a:path w="226694" h="226695">
                <a:moveTo>
                  <a:pt x="113053" y="0"/>
                </a:moveTo>
                <a:lnTo>
                  <a:pt x="63433" y="11442"/>
                </a:lnTo>
                <a:lnTo>
                  <a:pt x="30292" y="36034"/>
                </a:lnTo>
                <a:lnTo>
                  <a:pt x="8098" y="70954"/>
                </a:lnTo>
                <a:lnTo>
                  <a:pt x="0" y="113052"/>
                </a:lnTo>
                <a:lnTo>
                  <a:pt x="328" y="121735"/>
                </a:lnTo>
                <a:lnTo>
                  <a:pt x="11442" y="162672"/>
                </a:lnTo>
                <a:lnTo>
                  <a:pt x="36035" y="195813"/>
                </a:lnTo>
                <a:lnTo>
                  <a:pt x="70955" y="218007"/>
                </a:lnTo>
                <a:lnTo>
                  <a:pt x="113053" y="226105"/>
                </a:lnTo>
                <a:lnTo>
                  <a:pt x="121736" y="225777"/>
                </a:lnTo>
                <a:lnTo>
                  <a:pt x="162673" y="214662"/>
                </a:lnTo>
                <a:lnTo>
                  <a:pt x="195813" y="190070"/>
                </a:lnTo>
                <a:lnTo>
                  <a:pt x="218008" y="155150"/>
                </a:lnTo>
                <a:lnTo>
                  <a:pt x="226106" y="113052"/>
                </a:lnTo>
                <a:lnTo>
                  <a:pt x="225777" y="104369"/>
                </a:lnTo>
                <a:lnTo>
                  <a:pt x="214663" y="63432"/>
                </a:lnTo>
                <a:lnTo>
                  <a:pt x="190071" y="30291"/>
                </a:lnTo>
                <a:lnTo>
                  <a:pt x="155151" y="8097"/>
                </a:lnTo>
                <a:lnTo>
                  <a:pt x="113053" y="0"/>
                </a:lnTo>
                <a:close/>
              </a:path>
            </a:pathLst>
          </a:custGeom>
          <a:solidFill>
            <a:srgbClr val="FF2600"/>
          </a:solidFill>
        </p:spPr>
        <p:txBody>
          <a:bodyPr wrap="square" lIns="0" tIns="0" rIns="0" bIns="0" rtlCol="0"/>
          <a:lstStyle/>
          <a:p>
            <a:endParaRPr sz="1588">
              <a:solidFill>
                <a:prstClr val="black"/>
              </a:solidFill>
            </a:endParaRPr>
          </a:p>
        </p:txBody>
      </p:sp>
      <p:sp>
        <p:nvSpPr>
          <p:cNvPr id="116" name="object 19"/>
          <p:cNvSpPr/>
          <p:nvPr/>
        </p:nvSpPr>
        <p:spPr>
          <a:xfrm>
            <a:off x="847898" y="4027515"/>
            <a:ext cx="200025" cy="200025"/>
          </a:xfrm>
          <a:custGeom>
            <a:avLst/>
            <a:gdLst/>
            <a:ahLst/>
            <a:cxnLst/>
            <a:rect l="l" t="t" r="r" b="b"/>
            <a:pathLst>
              <a:path w="226694" h="226695">
                <a:moveTo>
                  <a:pt x="0" y="113053"/>
                </a:moveTo>
                <a:lnTo>
                  <a:pt x="938" y="98417"/>
                </a:lnTo>
                <a:lnTo>
                  <a:pt x="3676" y="84345"/>
                </a:lnTo>
                <a:lnTo>
                  <a:pt x="21522" y="46683"/>
                </a:lnTo>
                <a:lnTo>
                  <a:pt x="51364" y="18298"/>
                </a:lnTo>
                <a:lnTo>
                  <a:pt x="90052" y="2341"/>
                </a:lnTo>
                <a:lnTo>
                  <a:pt x="113053" y="0"/>
                </a:lnTo>
                <a:lnTo>
                  <a:pt x="127688" y="938"/>
                </a:lnTo>
                <a:lnTo>
                  <a:pt x="167744" y="14085"/>
                </a:lnTo>
                <a:lnTo>
                  <a:pt x="199571" y="40278"/>
                </a:lnTo>
                <a:lnTo>
                  <a:pt x="220021" y="76367"/>
                </a:lnTo>
                <a:lnTo>
                  <a:pt x="226106" y="113053"/>
                </a:lnTo>
                <a:lnTo>
                  <a:pt x="225167" y="127688"/>
                </a:lnTo>
                <a:lnTo>
                  <a:pt x="222429" y="141760"/>
                </a:lnTo>
                <a:lnTo>
                  <a:pt x="204583" y="179422"/>
                </a:lnTo>
                <a:lnTo>
                  <a:pt x="174741" y="207807"/>
                </a:lnTo>
                <a:lnTo>
                  <a:pt x="136053" y="223764"/>
                </a:lnTo>
                <a:lnTo>
                  <a:pt x="113053" y="226106"/>
                </a:lnTo>
                <a:lnTo>
                  <a:pt x="98417" y="225167"/>
                </a:lnTo>
                <a:lnTo>
                  <a:pt x="84345" y="222429"/>
                </a:lnTo>
                <a:lnTo>
                  <a:pt x="46683" y="204583"/>
                </a:lnTo>
                <a:lnTo>
                  <a:pt x="18298" y="174741"/>
                </a:lnTo>
                <a:lnTo>
                  <a:pt x="2341" y="136053"/>
                </a:lnTo>
                <a:lnTo>
                  <a:pt x="0" y="113053"/>
                </a:lnTo>
                <a:close/>
              </a:path>
            </a:pathLst>
          </a:custGeom>
          <a:ln w="9421">
            <a:solidFill>
              <a:srgbClr val="FF2600"/>
            </a:solidFill>
          </a:ln>
        </p:spPr>
        <p:txBody>
          <a:bodyPr wrap="square" lIns="0" tIns="0" rIns="0" bIns="0" rtlCol="0"/>
          <a:lstStyle/>
          <a:p>
            <a:endParaRPr sz="1588">
              <a:solidFill>
                <a:prstClr val="black"/>
              </a:solidFill>
            </a:endParaRPr>
          </a:p>
        </p:txBody>
      </p:sp>
      <p:sp>
        <p:nvSpPr>
          <p:cNvPr id="117" name="object 20"/>
          <p:cNvSpPr/>
          <p:nvPr/>
        </p:nvSpPr>
        <p:spPr>
          <a:xfrm>
            <a:off x="1180407" y="4094018"/>
            <a:ext cx="200025" cy="200025"/>
          </a:xfrm>
          <a:custGeom>
            <a:avLst/>
            <a:gdLst/>
            <a:ahLst/>
            <a:cxnLst/>
            <a:rect l="l" t="t" r="r" b="b"/>
            <a:pathLst>
              <a:path w="226694" h="226695">
                <a:moveTo>
                  <a:pt x="113053" y="0"/>
                </a:moveTo>
                <a:lnTo>
                  <a:pt x="63433" y="11443"/>
                </a:lnTo>
                <a:lnTo>
                  <a:pt x="30292" y="36035"/>
                </a:lnTo>
                <a:lnTo>
                  <a:pt x="8098" y="70955"/>
                </a:lnTo>
                <a:lnTo>
                  <a:pt x="0" y="113052"/>
                </a:lnTo>
                <a:lnTo>
                  <a:pt x="328" y="121735"/>
                </a:lnTo>
                <a:lnTo>
                  <a:pt x="11442" y="162672"/>
                </a:lnTo>
                <a:lnTo>
                  <a:pt x="36035" y="195813"/>
                </a:lnTo>
                <a:lnTo>
                  <a:pt x="70955" y="218007"/>
                </a:lnTo>
                <a:lnTo>
                  <a:pt x="113053" y="226105"/>
                </a:lnTo>
                <a:lnTo>
                  <a:pt x="121735" y="225777"/>
                </a:lnTo>
                <a:lnTo>
                  <a:pt x="162672" y="214662"/>
                </a:lnTo>
                <a:lnTo>
                  <a:pt x="195813" y="190070"/>
                </a:lnTo>
                <a:lnTo>
                  <a:pt x="218007" y="155150"/>
                </a:lnTo>
                <a:lnTo>
                  <a:pt x="226106" y="113052"/>
                </a:lnTo>
                <a:lnTo>
                  <a:pt x="225777" y="104370"/>
                </a:lnTo>
                <a:lnTo>
                  <a:pt x="214663" y="63433"/>
                </a:lnTo>
                <a:lnTo>
                  <a:pt x="190070" y="30292"/>
                </a:lnTo>
                <a:lnTo>
                  <a:pt x="155151" y="8098"/>
                </a:lnTo>
                <a:lnTo>
                  <a:pt x="113053" y="0"/>
                </a:lnTo>
                <a:close/>
              </a:path>
            </a:pathLst>
          </a:custGeom>
          <a:solidFill>
            <a:srgbClr val="FF2600"/>
          </a:solidFill>
        </p:spPr>
        <p:txBody>
          <a:bodyPr wrap="square" lIns="0" tIns="0" rIns="0" bIns="0" rtlCol="0"/>
          <a:lstStyle/>
          <a:p>
            <a:endParaRPr sz="1588">
              <a:solidFill>
                <a:prstClr val="black"/>
              </a:solidFill>
            </a:endParaRPr>
          </a:p>
        </p:txBody>
      </p:sp>
      <p:sp>
        <p:nvSpPr>
          <p:cNvPr id="118" name="object 21"/>
          <p:cNvSpPr/>
          <p:nvPr/>
        </p:nvSpPr>
        <p:spPr>
          <a:xfrm>
            <a:off x="1180407" y="4094018"/>
            <a:ext cx="200025" cy="200025"/>
          </a:xfrm>
          <a:custGeom>
            <a:avLst/>
            <a:gdLst/>
            <a:ahLst/>
            <a:cxnLst/>
            <a:rect l="l" t="t" r="r" b="b"/>
            <a:pathLst>
              <a:path w="226694" h="226695">
                <a:moveTo>
                  <a:pt x="0" y="113053"/>
                </a:moveTo>
                <a:lnTo>
                  <a:pt x="938" y="98417"/>
                </a:lnTo>
                <a:lnTo>
                  <a:pt x="3676" y="84345"/>
                </a:lnTo>
                <a:lnTo>
                  <a:pt x="21522" y="46683"/>
                </a:lnTo>
                <a:lnTo>
                  <a:pt x="51364" y="18298"/>
                </a:lnTo>
                <a:lnTo>
                  <a:pt x="90052" y="2341"/>
                </a:lnTo>
                <a:lnTo>
                  <a:pt x="113053" y="0"/>
                </a:lnTo>
                <a:lnTo>
                  <a:pt x="127688" y="938"/>
                </a:lnTo>
                <a:lnTo>
                  <a:pt x="167744" y="14085"/>
                </a:lnTo>
                <a:lnTo>
                  <a:pt x="199571" y="40278"/>
                </a:lnTo>
                <a:lnTo>
                  <a:pt x="220021" y="76367"/>
                </a:lnTo>
                <a:lnTo>
                  <a:pt x="226106" y="113053"/>
                </a:lnTo>
                <a:lnTo>
                  <a:pt x="225167" y="127688"/>
                </a:lnTo>
                <a:lnTo>
                  <a:pt x="222429" y="141760"/>
                </a:lnTo>
                <a:lnTo>
                  <a:pt x="204583" y="179422"/>
                </a:lnTo>
                <a:lnTo>
                  <a:pt x="174741" y="207807"/>
                </a:lnTo>
                <a:lnTo>
                  <a:pt x="136053" y="223764"/>
                </a:lnTo>
                <a:lnTo>
                  <a:pt x="113053" y="226106"/>
                </a:lnTo>
                <a:lnTo>
                  <a:pt x="98417" y="225167"/>
                </a:lnTo>
                <a:lnTo>
                  <a:pt x="84345" y="222429"/>
                </a:lnTo>
                <a:lnTo>
                  <a:pt x="46683" y="204583"/>
                </a:lnTo>
                <a:lnTo>
                  <a:pt x="18298" y="174741"/>
                </a:lnTo>
                <a:lnTo>
                  <a:pt x="2341" y="136053"/>
                </a:lnTo>
                <a:lnTo>
                  <a:pt x="0" y="113053"/>
                </a:lnTo>
                <a:close/>
              </a:path>
            </a:pathLst>
          </a:custGeom>
          <a:ln w="9421">
            <a:solidFill>
              <a:srgbClr val="FF2600"/>
            </a:solidFill>
          </a:ln>
        </p:spPr>
        <p:txBody>
          <a:bodyPr wrap="square" lIns="0" tIns="0" rIns="0" bIns="0" rtlCol="0"/>
          <a:lstStyle/>
          <a:p>
            <a:endParaRPr sz="1588">
              <a:solidFill>
                <a:prstClr val="black"/>
              </a:solidFill>
            </a:endParaRPr>
          </a:p>
        </p:txBody>
      </p:sp>
      <p:sp>
        <p:nvSpPr>
          <p:cNvPr id="119" name="object 22"/>
          <p:cNvSpPr/>
          <p:nvPr/>
        </p:nvSpPr>
        <p:spPr>
          <a:xfrm>
            <a:off x="3574473" y="4759036"/>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20" name="object 23"/>
          <p:cNvSpPr/>
          <p:nvPr/>
        </p:nvSpPr>
        <p:spPr>
          <a:xfrm>
            <a:off x="3574472" y="4759035"/>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21" name="object 24"/>
          <p:cNvSpPr/>
          <p:nvPr/>
        </p:nvSpPr>
        <p:spPr>
          <a:xfrm>
            <a:off x="4172989" y="4759036"/>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22" name="object 25"/>
          <p:cNvSpPr/>
          <p:nvPr/>
        </p:nvSpPr>
        <p:spPr>
          <a:xfrm>
            <a:off x="4172989" y="4759035"/>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23" name="object 26"/>
          <p:cNvSpPr/>
          <p:nvPr/>
        </p:nvSpPr>
        <p:spPr>
          <a:xfrm>
            <a:off x="4771505" y="4759036"/>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24" name="object 27"/>
          <p:cNvSpPr/>
          <p:nvPr/>
        </p:nvSpPr>
        <p:spPr>
          <a:xfrm>
            <a:off x="4771505" y="4759035"/>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25" name="object 28"/>
          <p:cNvSpPr/>
          <p:nvPr/>
        </p:nvSpPr>
        <p:spPr>
          <a:xfrm>
            <a:off x="5370022" y="4759036"/>
            <a:ext cx="598954" cy="532279"/>
          </a:xfrm>
          <a:custGeom>
            <a:avLst/>
            <a:gdLst/>
            <a:ahLst/>
            <a:cxnLst/>
            <a:rect l="l" t="t" r="r" b="b"/>
            <a:pathLst>
              <a:path w="678815"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26" name="object 29"/>
          <p:cNvSpPr/>
          <p:nvPr/>
        </p:nvSpPr>
        <p:spPr>
          <a:xfrm>
            <a:off x="5370022" y="4759035"/>
            <a:ext cx="598954" cy="532279"/>
          </a:xfrm>
          <a:custGeom>
            <a:avLst/>
            <a:gdLst/>
            <a:ahLst/>
            <a:cxnLst/>
            <a:rect l="l" t="t" r="r" b="b"/>
            <a:pathLst>
              <a:path w="678815"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27" name="object 30"/>
          <p:cNvSpPr/>
          <p:nvPr/>
        </p:nvSpPr>
        <p:spPr>
          <a:xfrm>
            <a:off x="5968538" y="4759036"/>
            <a:ext cx="598954" cy="532279"/>
          </a:xfrm>
          <a:custGeom>
            <a:avLst/>
            <a:gdLst/>
            <a:ahLst/>
            <a:cxnLst/>
            <a:rect l="l" t="t" r="r" b="b"/>
            <a:pathLst>
              <a:path w="678815"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28" name="object 31"/>
          <p:cNvSpPr/>
          <p:nvPr/>
        </p:nvSpPr>
        <p:spPr>
          <a:xfrm>
            <a:off x="5968538" y="4759035"/>
            <a:ext cx="598954" cy="532279"/>
          </a:xfrm>
          <a:custGeom>
            <a:avLst/>
            <a:gdLst/>
            <a:ahLst/>
            <a:cxnLst/>
            <a:rect l="l" t="t" r="r" b="b"/>
            <a:pathLst>
              <a:path w="678815"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29" name="object 32"/>
          <p:cNvSpPr/>
          <p:nvPr/>
        </p:nvSpPr>
        <p:spPr>
          <a:xfrm>
            <a:off x="6567054" y="4759036"/>
            <a:ext cx="598954" cy="532279"/>
          </a:xfrm>
          <a:custGeom>
            <a:avLst/>
            <a:gdLst/>
            <a:ahLst/>
            <a:cxnLst/>
            <a:rect l="l" t="t" r="r" b="b"/>
            <a:pathLst>
              <a:path w="678815"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30" name="object 33"/>
          <p:cNvSpPr/>
          <p:nvPr/>
        </p:nvSpPr>
        <p:spPr>
          <a:xfrm>
            <a:off x="6567054" y="4759035"/>
            <a:ext cx="598954" cy="532279"/>
          </a:xfrm>
          <a:custGeom>
            <a:avLst/>
            <a:gdLst/>
            <a:ahLst/>
            <a:cxnLst/>
            <a:rect l="l" t="t" r="r" b="b"/>
            <a:pathLst>
              <a:path w="678815"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31" name="object 34"/>
          <p:cNvSpPr/>
          <p:nvPr/>
        </p:nvSpPr>
        <p:spPr>
          <a:xfrm>
            <a:off x="7165570" y="4759036"/>
            <a:ext cx="598954" cy="532279"/>
          </a:xfrm>
          <a:custGeom>
            <a:avLst/>
            <a:gdLst/>
            <a:ahLst/>
            <a:cxnLst/>
            <a:rect l="l" t="t" r="r" b="b"/>
            <a:pathLst>
              <a:path w="678815" h="603250">
                <a:moveTo>
                  <a:pt x="0" y="0"/>
                </a:moveTo>
                <a:lnTo>
                  <a:pt x="678318" y="0"/>
                </a:lnTo>
                <a:lnTo>
                  <a:pt x="678318" y="602949"/>
                </a:lnTo>
                <a:lnTo>
                  <a:pt x="0" y="602949"/>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32" name="object 35"/>
          <p:cNvSpPr/>
          <p:nvPr/>
        </p:nvSpPr>
        <p:spPr>
          <a:xfrm>
            <a:off x="7165570" y="4759035"/>
            <a:ext cx="598954" cy="532279"/>
          </a:xfrm>
          <a:custGeom>
            <a:avLst/>
            <a:gdLst/>
            <a:ahLst/>
            <a:cxnLst/>
            <a:rect l="l" t="t" r="r" b="b"/>
            <a:pathLst>
              <a:path w="678815"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33" name="object 36"/>
          <p:cNvSpPr/>
          <p:nvPr/>
        </p:nvSpPr>
        <p:spPr>
          <a:xfrm>
            <a:off x="3707476" y="4892039"/>
            <a:ext cx="200025" cy="200025"/>
          </a:xfrm>
          <a:custGeom>
            <a:avLst/>
            <a:gdLst/>
            <a:ahLst/>
            <a:cxnLst/>
            <a:rect l="l" t="t" r="r" b="b"/>
            <a:pathLst>
              <a:path w="226695" h="226695">
                <a:moveTo>
                  <a:pt x="113052" y="0"/>
                </a:moveTo>
                <a:lnTo>
                  <a:pt x="63432" y="11443"/>
                </a:lnTo>
                <a:lnTo>
                  <a:pt x="30292" y="36035"/>
                </a:lnTo>
                <a:lnTo>
                  <a:pt x="8098" y="70955"/>
                </a:lnTo>
                <a:lnTo>
                  <a:pt x="0" y="113054"/>
                </a:lnTo>
                <a:lnTo>
                  <a:pt x="328" y="121736"/>
                </a:lnTo>
                <a:lnTo>
                  <a:pt x="11442" y="162673"/>
                </a:lnTo>
                <a:lnTo>
                  <a:pt x="36035" y="195814"/>
                </a:lnTo>
                <a:lnTo>
                  <a:pt x="70955" y="218008"/>
                </a:lnTo>
                <a:lnTo>
                  <a:pt x="113052" y="226106"/>
                </a:lnTo>
                <a:lnTo>
                  <a:pt x="121735" y="225778"/>
                </a:lnTo>
                <a:lnTo>
                  <a:pt x="162672" y="214664"/>
                </a:lnTo>
                <a:lnTo>
                  <a:pt x="195813" y="190071"/>
                </a:lnTo>
                <a:lnTo>
                  <a:pt x="218007" y="155151"/>
                </a:lnTo>
                <a:lnTo>
                  <a:pt x="226105" y="113054"/>
                </a:lnTo>
                <a:lnTo>
                  <a:pt x="225777" y="104370"/>
                </a:lnTo>
                <a:lnTo>
                  <a:pt x="214662" y="63433"/>
                </a:lnTo>
                <a:lnTo>
                  <a:pt x="190070" y="30292"/>
                </a:lnTo>
                <a:lnTo>
                  <a:pt x="155150" y="8098"/>
                </a:lnTo>
                <a:lnTo>
                  <a:pt x="113052" y="0"/>
                </a:lnTo>
                <a:close/>
              </a:path>
            </a:pathLst>
          </a:custGeom>
          <a:solidFill>
            <a:srgbClr val="FF2600"/>
          </a:solidFill>
        </p:spPr>
        <p:txBody>
          <a:bodyPr wrap="square" lIns="0" tIns="0" rIns="0" bIns="0" rtlCol="0"/>
          <a:lstStyle/>
          <a:p>
            <a:endParaRPr sz="1588">
              <a:solidFill>
                <a:prstClr val="black"/>
              </a:solidFill>
            </a:endParaRPr>
          </a:p>
        </p:txBody>
      </p:sp>
      <p:sp>
        <p:nvSpPr>
          <p:cNvPr id="134" name="object 37"/>
          <p:cNvSpPr/>
          <p:nvPr/>
        </p:nvSpPr>
        <p:spPr>
          <a:xfrm>
            <a:off x="3707476" y="4892039"/>
            <a:ext cx="200025" cy="200025"/>
          </a:xfrm>
          <a:custGeom>
            <a:avLst/>
            <a:gdLst/>
            <a:ahLst/>
            <a:cxnLst/>
            <a:rect l="l" t="t" r="r" b="b"/>
            <a:pathLst>
              <a:path w="226695" h="226695">
                <a:moveTo>
                  <a:pt x="0" y="113053"/>
                </a:moveTo>
                <a:lnTo>
                  <a:pt x="938" y="98417"/>
                </a:lnTo>
                <a:lnTo>
                  <a:pt x="3676" y="84345"/>
                </a:lnTo>
                <a:lnTo>
                  <a:pt x="21522" y="46683"/>
                </a:lnTo>
                <a:lnTo>
                  <a:pt x="51364" y="18298"/>
                </a:lnTo>
                <a:lnTo>
                  <a:pt x="90052" y="2341"/>
                </a:lnTo>
                <a:lnTo>
                  <a:pt x="113053" y="0"/>
                </a:lnTo>
                <a:lnTo>
                  <a:pt x="127688" y="938"/>
                </a:lnTo>
                <a:lnTo>
                  <a:pt x="167744" y="14085"/>
                </a:lnTo>
                <a:lnTo>
                  <a:pt x="199571" y="40278"/>
                </a:lnTo>
                <a:lnTo>
                  <a:pt x="220021" y="76367"/>
                </a:lnTo>
                <a:lnTo>
                  <a:pt x="226106" y="113053"/>
                </a:lnTo>
                <a:lnTo>
                  <a:pt x="225167" y="127688"/>
                </a:lnTo>
                <a:lnTo>
                  <a:pt x="222429" y="141760"/>
                </a:lnTo>
                <a:lnTo>
                  <a:pt x="204583" y="179422"/>
                </a:lnTo>
                <a:lnTo>
                  <a:pt x="174741" y="207807"/>
                </a:lnTo>
                <a:lnTo>
                  <a:pt x="136053" y="223764"/>
                </a:lnTo>
                <a:lnTo>
                  <a:pt x="113053" y="226106"/>
                </a:lnTo>
                <a:lnTo>
                  <a:pt x="98417" y="225167"/>
                </a:lnTo>
                <a:lnTo>
                  <a:pt x="84345" y="222429"/>
                </a:lnTo>
                <a:lnTo>
                  <a:pt x="46683" y="204583"/>
                </a:lnTo>
                <a:lnTo>
                  <a:pt x="18298" y="174741"/>
                </a:lnTo>
                <a:lnTo>
                  <a:pt x="2341" y="136053"/>
                </a:lnTo>
                <a:lnTo>
                  <a:pt x="0" y="113053"/>
                </a:lnTo>
                <a:close/>
              </a:path>
            </a:pathLst>
          </a:custGeom>
          <a:ln w="9421">
            <a:solidFill>
              <a:srgbClr val="FF2600"/>
            </a:solidFill>
          </a:ln>
        </p:spPr>
        <p:txBody>
          <a:bodyPr wrap="square" lIns="0" tIns="0" rIns="0" bIns="0" rtlCol="0"/>
          <a:lstStyle/>
          <a:p>
            <a:endParaRPr sz="1588">
              <a:solidFill>
                <a:prstClr val="black"/>
              </a:solidFill>
            </a:endParaRPr>
          </a:p>
        </p:txBody>
      </p:sp>
      <p:sp>
        <p:nvSpPr>
          <p:cNvPr id="135" name="object 38"/>
          <p:cNvSpPr/>
          <p:nvPr/>
        </p:nvSpPr>
        <p:spPr>
          <a:xfrm>
            <a:off x="4372493" y="4958542"/>
            <a:ext cx="200025" cy="200025"/>
          </a:xfrm>
          <a:custGeom>
            <a:avLst/>
            <a:gdLst/>
            <a:ahLst/>
            <a:cxnLst/>
            <a:rect l="l" t="t" r="r" b="b"/>
            <a:pathLst>
              <a:path w="226695" h="226695">
                <a:moveTo>
                  <a:pt x="113052" y="0"/>
                </a:moveTo>
                <a:lnTo>
                  <a:pt x="63433" y="11442"/>
                </a:lnTo>
                <a:lnTo>
                  <a:pt x="30292" y="36035"/>
                </a:lnTo>
                <a:lnTo>
                  <a:pt x="8098" y="70955"/>
                </a:lnTo>
                <a:lnTo>
                  <a:pt x="0" y="113052"/>
                </a:lnTo>
                <a:lnTo>
                  <a:pt x="328" y="121735"/>
                </a:lnTo>
                <a:lnTo>
                  <a:pt x="11442" y="162672"/>
                </a:lnTo>
                <a:lnTo>
                  <a:pt x="36035" y="195813"/>
                </a:lnTo>
                <a:lnTo>
                  <a:pt x="70955" y="218007"/>
                </a:lnTo>
                <a:lnTo>
                  <a:pt x="113052" y="226105"/>
                </a:lnTo>
                <a:lnTo>
                  <a:pt x="121736" y="225777"/>
                </a:lnTo>
                <a:lnTo>
                  <a:pt x="162673" y="214662"/>
                </a:lnTo>
                <a:lnTo>
                  <a:pt x="195814" y="190070"/>
                </a:lnTo>
                <a:lnTo>
                  <a:pt x="218008" y="155150"/>
                </a:lnTo>
                <a:lnTo>
                  <a:pt x="226106" y="113052"/>
                </a:lnTo>
                <a:lnTo>
                  <a:pt x="225778" y="104369"/>
                </a:lnTo>
                <a:lnTo>
                  <a:pt x="214663" y="63432"/>
                </a:lnTo>
                <a:lnTo>
                  <a:pt x="190071" y="30292"/>
                </a:lnTo>
                <a:lnTo>
                  <a:pt x="155151" y="8098"/>
                </a:lnTo>
                <a:lnTo>
                  <a:pt x="113052" y="0"/>
                </a:lnTo>
                <a:close/>
              </a:path>
            </a:pathLst>
          </a:custGeom>
          <a:solidFill>
            <a:srgbClr val="FF2600"/>
          </a:solidFill>
        </p:spPr>
        <p:txBody>
          <a:bodyPr wrap="square" lIns="0" tIns="0" rIns="0" bIns="0" rtlCol="0"/>
          <a:lstStyle/>
          <a:p>
            <a:endParaRPr sz="1588">
              <a:solidFill>
                <a:prstClr val="black"/>
              </a:solidFill>
            </a:endParaRPr>
          </a:p>
        </p:txBody>
      </p:sp>
      <p:sp>
        <p:nvSpPr>
          <p:cNvPr id="136" name="object 39"/>
          <p:cNvSpPr/>
          <p:nvPr/>
        </p:nvSpPr>
        <p:spPr>
          <a:xfrm>
            <a:off x="4372494" y="4958541"/>
            <a:ext cx="200025" cy="200025"/>
          </a:xfrm>
          <a:custGeom>
            <a:avLst/>
            <a:gdLst/>
            <a:ahLst/>
            <a:cxnLst/>
            <a:rect l="l" t="t" r="r" b="b"/>
            <a:pathLst>
              <a:path w="226695" h="226695">
                <a:moveTo>
                  <a:pt x="0" y="113053"/>
                </a:moveTo>
                <a:lnTo>
                  <a:pt x="938" y="98417"/>
                </a:lnTo>
                <a:lnTo>
                  <a:pt x="3676" y="84345"/>
                </a:lnTo>
                <a:lnTo>
                  <a:pt x="21522" y="46683"/>
                </a:lnTo>
                <a:lnTo>
                  <a:pt x="51364" y="18298"/>
                </a:lnTo>
                <a:lnTo>
                  <a:pt x="90052" y="2341"/>
                </a:lnTo>
                <a:lnTo>
                  <a:pt x="113053" y="0"/>
                </a:lnTo>
                <a:lnTo>
                  <a:pt x="127688" y="938"/>
                </a:lnTo>
                <a:lnTo>
                  <a:pt x="167744" y="14085"/>
                </a:lnTo>
                <a:lnTo>
                  <a:pt x="199571" y="40278"/>
                </a:lnTo>
                <a:lnTo>
                  <a:pt x="220021" y="76367"/>
                </a:lnTo>
                <a:lnTo>
                  <a:pt x="226106" y="113053"/>
                </a:lnTo>
                <a:lnTo>
                  <a:pt x="225167" y="127688"/>
                </a:lnTo>
                <a:lnTo>
                  <a:pt x="222429" y="141760"/>
                </a:lnTo>
                <a:lnTo>
                  <a:pt x="204583" y="179422"/>
                </a:lnTo>
                <a:lnTo>
                  <a:pt x="174741" y="207807"/>
                </a:lnTo>
                <a:lnTo>
                  <a:pt x="136053" y="223764"/>
                </a:lnTo>
                <a:lnTo>
                  <a:pt x="113053" y="226106"/>
                </a:lnTo>
                <a:lnTo>
                  <a:pt x="98417" y="225167"/>
                </a:lnTo>
                <a:lnTo>
                  <a:pt x="84345" y="222429"/>
                </a:lnTo>
                <a:lnTo>
                  <a:pt x="46683" y="204583"/>
                </a:lnTo>
                <a:lnTo>
                  <a:pt x="18298" y="174741"/>
                </a:lnTo>
                <a:lnTo>
                  <a:pt x="2341" y="136053"/>
                </a:lnTo>
                <a:lnTo>
                  <a:pt x="0" y="113053"/>
                </a:lnTo>
                <a:close/>
              </a:path>
            </a:pathLst>
          </a:custGeom>
          <a:ln w="9421">
            <a:solidFill>
              <a:srgbClr val="FF2600"/>
            </a:solidFill>
          </a:ln>
        </p:spPr>
        <p:txBody>
          <a:bodyPr wrap="square" lIns="0" tIns="0" rIns="0" bIns="0" rtlCol="0"/>
          <a:lstStyle/>
          <a:p>
            <a:endParaRPr sz="1588">
              <a:solidFill>
                <a:prstClr val="black"/>
              </a:solidFill>
            </a:endParaRPr>
          </a:p>
        </p:txBody>
      </p:sp>
      <p:sp>
        <p:nvSpPr>
          <p:cNvPr id="137" name="object 40"/>
          <p:cNvSpPr/>
          <p:nvPr/>
        </p:nvSpPr>
        <p:spPr>
          <a:xfrm>
            <a:off x="1313411" y="5623558"/>
            <a:ext cx="598954" cy="532279"/>
          </a:xfrm>
          <a:custGeom>
            <a:avLst/>
            <a:gdLst/>
            <a:ahLst/>
            <a:cxnLst/>
            <a:rect l="l" t="t" r="r" b="b"/>
            <a:pathLst>
              <a:path w="678814" h="603250">
                <a:moveTo>
                  <a:pt x="0" y="0"/>
                </a:moveTo>
                <a:lnTo>
                  <a:pt x="678318" y="0"/>
                </a:lnTo>
                <a:lnTo>
                  <a:pt x="678318" y="602950"/>
                </a:lnTo>
                <a:lnTo>
                  <a:pt x="0" y="602950"/>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38" name="object 41"/>
          <p:cNvSpPr/>
          <p:nvPr/>
        </p:nvSpPr>
        <p:spPr>
          <a:xfrm>
            <a:off x="1313411" y="5623558"/>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39" name="object 42"/>
          <p:cNvSpPr/>
          <p:nvPr/>
        </p:nvSpPr>
        <p:spPr>
          <a:xfrm>
            <a:off x="1911928" y="5623558"/>
            <a:ext cx="598954" cy="532279"/>
          </a:xfrm>
          <a:custGeom>
            <a:avLst/>
            <a:gdLst/>
            <a:ahLst/>
            <a:cxnLst/>
            <a:rect l="l" t="t" r="r" b="b"/>
            <a:pathLst>
              <a:path w="678814" h="603250">
                <a:moveTo>
                  <a:pt x="0" y="0"/>
                </a:moveTo>
                <a:lnTo>
                  <a:pt x="678318" y="0"/>
                </a:lnTo>
                <a:lnTo>
                  <a:pt x="678318" y="602950"/>
                </a:lnTo>
                <a:lnTo>
                  <a:pt x="0" y="602950"/>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40" name="object 43"/>
          <p:cNvSpPr/>
          <p:nvPr/>
        </p:nvSpPr>
        <p:spPr>
          <a:xfrm>
            <a:off x="1911927" y="5623558"/>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41" name="object 44"/>
          <p:cNvSpPr/>
          <p:nvPr/>
        </p:nvSpPr>
        <p:spPr>
          <a:xfrm>
            <a:off x="2510444" y="5623558"/>
            <a:ext cx="598954" cy="532279"/>
          </a:xfrm>
          <a:custGeom>
            <a:avLst/>
            <a:gdLst/>
            <a:ahLst/>
            <a:cxnLst/>
            <a:rect l="l" t="t" r="r" b="b"/>
            <a:pathLst>
              <a:path w="678814" h="603250">
                <a:moveTo>
                  <a:pt x="0" y="0"/>
                </a:moveTo>
                <a:lnTo>
                  <a:pt x="678318" y="0"/>
                </a:lnTo>
                <a:lnTo>
                  <a:pt x="678318" y="602950"/>
                </a:lnTo>
                <a:lnTo>
                  <a:pt x="0" y="602950"/>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42" name="object 45"/>
          <p:cNvSpPr/>
          <p:nvPr/>
        </p:nvSpPr>
        <p:spPr>
          <a:xfrm>
            <a:off x="2510444" y="5623558"/>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43" name="object 46"/>
          <p:cNvSpPr/>
          <p:nvPr/>
        </p:nvSpPr>
        <p:spPr>
          <a:xfrm>
            <a:off x="3108961" y="5623558"/>
            <a:ext cx="598954" cy="532279"/>
          </a:xfrm>
          <a:custGeom>
            <a:avLst/>
            <a:gdLst/>
            <a:ahLst/>
            <a:cxnLst/>
            <a:rect l="l" t="t" r="r" b="b"/>
            <a:pathLst>
              <a:path w="678814" h="603250">
                <a:moveTo>
                  <a:pt x="0" y="0"/>
                </a:moveTo>
                <a:lnTo>
                  <a:pt x="678318" y="0"/>
                </a:lnTo>
                <a:lnTo>
                  <a:pt x="678318" y="602950"/>
                </a:lnTo>
                <a:lnTo>
                  <a:pt x="0" y="602950"/>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44" name="object 47"/>
          <p:cNvSpPr/>
          <p:nvPr/>
        </p:nvSpPr>
        <p:spPr>
          <a:xfrm>
            <a:off x="3108960" y="5623558"/>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45" name="object 48"/>
          <p:cNvSpPr/>
          <p:nvPr/>
        </p:nvSpPr>
        <p:spPr>
          <a:xfrm>
            <a:off x="3707477" y="5623558"/>
            <a:ext cx="598954" cy="532279"/>
          </a:xfrm>
          <a:custGeom>
            <a:avLst/>
            <a:gdLst/>
            <a:ahLst/>
            <a:cxnLst/>
            <a:rect l="l" t="t" r="r" b="b"/>
            <a:pathLst>
              <a:path w="678814" h="603250">
                <a:moveTo>
                  <a:pt x="0" y="0"/>
                </a:moveTo>
                <a:lnTo>
                  <a:pt x="678318" y="0"/>
                </a:lnTo>
                <a:lnTo>
                  <a:pt x="678318" y="602950"/>
                </a:lnTo>
                <a:lnTo>
                  <a:pt x="0" y="602950"/>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46" name="object 49"/>
          <p:cNvSpPr/>
          <p:nvPr/>
        </p:nvSpPr>
        <p:spPr>
          <a:xfrm>
            <a:off x="3707477" y="5623558"/>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47" name="object 50"/>
          <p:cNvSpPr/>
          <p:nvPr/>
        </p:nvSpPr>
        <p:spPr>
          <a:xfrm>
            <a:off x="4305992" y="5623558"/>
            <a:ext cx="598954" cy="532279"/>
          </a:xfrm>
          <a:custGeom>
            <a:avLst/>
            <a:gdLst/>
            <a:ahLst/>
            <a:cxnLst/>
            <a:rect l="l" t="t" r="r" b="b"/>
            <a:pathLst>
              <a:path w="678814" h="603250">
                <a:moveTo>
                  <a:pt x="0" y="0"/>
                </a:moveTo>
                <a:lnTo>
                  <a:pt x="678318" y="0"/>
                </a:lnTo>
                <a:lnTo>
                  <a:pt x="678318" y="602950"/>
                </a:lnTo>
                <a:lnTo>
                  <a:pt x="0" y="602950"/>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48" name="object 51"/>
          <p:cNvSpPr/>
          <p:nvPr/>
        </p:nvSpPr>
        <p:spPr>
          <a:xfrm>
            <a:off x="4305992" y="5623558"/>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49" name="object 52"/>
          <p:cNvSpPr/>
          <p:nvPr/>
        </p:nvSpPr>
        <p:spPr>
          <a:xfrm>
            <a:off x="4904509" y="5623558"/>
            <a:ext cx="598954" cy="532279"/>
          </a:xfrm>
          <a:custGeom>
            <a:avLst/>
            <a:gdLst/>
            <a:ahLst/>
            <a:cxnLst/>
            <a:rect l="l" t="t" r="r" b="b"/>
            <a:pathLst>
              <a:path w="678814" h="603250">
                <a:moveTo>
                  <a:pt x="0" y="0"/>
                </a:moveTo>
                <a:lnTo>
                  <a:pt x="678318" y="0"/>
                </a:lnTo>
                <a:lnTo>
                  <a:pt x="678318" y="602950"/>
                </a:lnTo>
                <a:lnTo>
                  <a:pt x="0" y="602950"/>
                </a:lnTo>
                <a:lnTo>
                  <a:pt x="0" y="0"/>
                </a:lnTo>
                <a:close/>
              </a:path>
            </a:pathLst>
          </a:custGeom>
          <a:solidFill>
            <a:srgbClr val="0048AA"/>
          </a:solidFill>
        </p:spPr>
        <p:txBody>
          <a:bodyPr wrap="square" lIns="0" tIns="0" rIns="0" bIns="0" rtlCol="0"/>
          <a:lstStyle/>
          <a:p>
            <a:endParaRPr sz="1588">
              <a:solidFill>
                <a:prstClr val="black"/>
              </a:solidFill>
            </a:endParaRPr>
          </a:p>
        </p:txBody>
      </p:sp>
      <p:sp>
        <p:nvSpPr>
          <p:cNvPr id="150" name="object 53"/>
          <p:cNvSpPr/>
          <p:nvPr/>
        </p:nvSpPr>
        <p:spPr>
          <a:xfrm>
            <a:off x="4904509" y="5623558"/>
            <a:ext cx="598954" cy="532279"/>
          </a:xfrm>
          <a:custGeom>
            <a:avLst/>
            <a:gdLst/>
            <a:ahLst/>
            <a:cxnLst/>
            <a:rect l="l" t="t" r="r" b="b"/>
            <a:pathLst>
              <a:path w="678814" h="603250">
                <a:moveTo>
                  <a:pt x="0" y="0"/>
                </a:moveTo>
                <a:lnTo>
                  <a:pt x="678318" y="0"/>
                </a:lnTo>
                <a:lnTo>
                  <a:pt x="678318" y="602949"/>
                </a:lnTo>
                <a:lnTo>
                  <a:pt x="0" y="602949"/>
                </a:lnTo>
                <a:lnTo>
                  <a:pt x="0" y="0"/>
                </a:lnTo>
                <a:close/>
              </a:path>
            </a:pathLst>
          </a:custGeom>
          <a:ln w="25122">
            <a:solidFill>
              <a:srgbClr val="FFFFFF"/>
            </a:solidFill>
          </a:ln>
        </p:spPr>
        <p:txBody>
          <a:bodyPr wrap="square" lIns="0" tIns="0" rIns="0" bIns="0" rtlCol="0"/>
          <a:lstStyle/>
          <a:p>
            <a:endParaRPr sz="1588">
              <a:solidFill>
                <a:prstClr val="black"/>
              </a:solidFill>
            </a:endParaRPr>
          </a:p>
        </p:txBody>
      </p:sp>
      <p:sp>
        <p:nvSpPr>
          <p:cNvPr id="151" name="object 54"/>
          <p:cNvSpPr/>
          <p:nvPr/>
        </p:nvSpPr>
        <p:spPr>
          <a:xfrm>
            <a:off x="1446415" y="5756563"/>
            <a:ext cx="200025" cy="200025"/>
          </a:xfrm>
          <a:custGeom>
            <a:avLst/>
            <a:gdLst/>
            <a:ahLst/>
            <a:cxnLst/>
            <a:rect l="l" t="t" r="r" b="b"/>
            <a:pathLst>
              <a:path w="226694" h="226695">
                <a:moveTo>
                  <a:pt x="113052" y="0"/>
                </a:moveTo>
                <a:lnTo>
                  <a:pt x="63432" y="11442"/>
                </a:lnTo>
                <a:lnTo>
                  <a:pt x="30291" y="36035"/>
                </a:lnTo>
                <a:lnTo>
                  <a:pt x="8097" y="70955"/>
                </a:lnTo>
                <a:lnTo>
                  <a:pt x="0" y="113053"/>
                </a:lnTo>
                <a:lnTo>
                  <a:pt x="328" y="121736"/>
                </a:lnTo>
                <a:lnTo>
                  <a:pt x="11442" y="162673"/>
                </a:lnTo>
                <a:lnTo>
                  <a:pt x="36034" y="195813"/>
                </a:lnTo>
                <a:lnTo>
                  <a:pt x="70954" y="218008"/>
                </a:lnTo>
                <a:lnTo>
                  <a:pt x="113052" y="226106"/>
                </a:lnTo>
                <a:lnTo>
                  <a:pt x="121735" y="225777"/>
                </a:lnTo>
                <a:lnTo>
                  <a:pt x="162672" y="214663"/>
                </a:lnTo>
                <a:lnTo>
                  <a:pt x="195813" y="190071"/>
                </a:lnTo>
                <a:lnTo>
                  <a:pt x="218007" y="155151"/>
                </a:lnTo>
                <a:lnTo>
                  <a:pt x="226105" y="113053"/>
                </a:lnTo>
                <a:lnTo>
                  <a:pt x="225777" y="104370"/>
                </a:lnTo>
                <a:lnTo>
                  <a:pt x="214662" y="63433"/>
                </a:lnTo>
                <a:lnTo>
                  <a:pt x="190070" y="30292"/>
                </a:lnTo>
                <a:lnTo>
                  <a:pt x="155150" y="8098"/>
                </a:lnTo>
                <a:lnTo>
                  <a:pt x="113052" y="0"/>
                </a:lnTo>
                <a:close/>
              </a:path>
            </a:pathLst>
          </a:custGeom>
          <a:solidFill>
            <a:srgbClr val="FF2600"/>
          </a:solidFill>
        </p:spPr>
        <p:txBody>
          <a:bodyPr wrap="square" lIns="0" tIns="0" rIns="0" bIns="0" rtlCol="0"/>
          <a:lstStyle/>
          <a:p>
            <a:endParaRPr sz="1588">
              <a:solidFill>
                <a:prstClr val="black"/>
              </a:solidFill>
            </a:endParaRPr>
          </a:p>
        </p:txBody>
      </p:sp>
      <p:sp>
        <p:nvSpPr>
          <p:cNvPr id="152" name="object 55"/>
          <p:cNvSpPr/>
          <p:nvPr/>
        </p:nvSpPr>
        <p:spPr>
          <a:xfrm>
            <a:off x="1446414" y="5756563"/>
            <a:ext cx="200025" cy="200025"/>
          </a:xfrm>
          <a:custGeom>
            <a:avLst/>
            <a:gdLst/>
            <a:ahLst/>
            <a:cxnLst/>
            <a:rect l="l" t="t" r="r" b="b"/>
            <a:pathLst>
              <a:path w="226694" h="226695">
                <a:moveTo>
                  <a:pt x="0" y="113053"/>
                </a:moveTo>
                <a:lnTo>
                  <a:pt x="938" y="98417"/>
                </a:lnTo>
                <a:lnTo>
                  <a:pt x="3676" y="84345"/>
                </a:lnTo>
                <a:lnTo>
                  <a:pt x="21522" y="46683"/>
                </a:lnTo>
                <a:lnTo>
                  <a:pt x="51364" y="18298"/>
                </a:lnTo>
                <a:lnTo>
                  <a:pt x="90052" y="2341"/>
                </a:lnTo>
                <a:lnTo>
                  <a:pt x="113052" y="0"/>
                </a:lnTo>
                <a:lnTo>
                  <a:pt x="127688" y="938"/>
                </a:lnTo>
                <a:lnTo>
                  <a:pt x="167743" y="14085"/>
                </a:lnTo>
                <a:lnTo>
                  <a:pt x="199571" y="40278"/>
                </a:lnTo>
                <a:lnTo>
                  <a:pt x="220020" y="76367"/>
                </a:lnTo>
                <a:lnTo>
                  <a:pt x="226106" y="113053"/>
                </a:lnTo>
                <a:lnTo>
                  <a:pt x="225167" y="127688"/>
                </a:lnTo>
                <a:lnTo>
                  <a:pt x="222429" y="141760"/>
                </a:lnTo>
                <a:lnTo>
                  <a:pt x="204583" y="179422"/>
                </a:lnTo>
                <a:lnTo>
                  <a:pt x="174741" y="207807"/>
                </a:lnTo>
                <a:lnTo>
                  <a:pt x="136053" y="223764"/>
                </a:lnTo>
                <a:lnTo>
                  <a:pt x="113052" y="226106"/>
                </a:lnTo>
                <a:lnTo>
                  <a:pt x="98417" y="225167"/>
                </a:lnTo>
                <a:lnTo>
                  <a:pt x="84345" y="222429"/>
                </a:lnTo>
                <a:lnTo>
                  <a:pt x="46683" y="204583"/>
                </a:lnTo>
                <a:lnTo>
                  <a:pt x="18298" y="174741"/>
                </a:lnTo>
                <a:lnTo>
                  <a:pt x="2341" y="136053"/>
                </a:lnTo>
                <a:lnTo>
                  <a:pt x="0" y="113053"/>
                </a:lnTo>
                <a:close/>
              </a:path>
            </a:pathLst>
          </a:custGeom>
          <a:ln w="9421">
            <a:solidFill>
              <a:srgbClr val="FF2600"/>
            </a:solidFill>
          </a:ln>
        </p:spPr>
        <p:txBody>
          <a:bodyPr wrap="square" lIns="0" tIns="0" rIns="0" bIns="0" rtlCol="0"/>
          <a:lstStyle/>
          <a:p>
            <a:endParaRPr sz="1588">
              <a:solidFill>
                <a:prstClr val="black"/>
              </a:solidFill>
            </a:endParaRPr>
          </a:p>
        </p:txBody>
      </p:sp>
      <p:sp>
        <p:nvSpPr>
          <p:cNvPr id="153" name="object 56"/>
          <p:cNvSpPr/>
          <p:nvPr/>
        </p:nvSpPr>
        <p:spPr>
          <a:xfrm>
            <a:off x="2776451" y="5756563"/>
            <a:ext cx="200025" cy="200025"/>
          </a:xfrm>
          <a:custGeom>
            <a:avLst/>
            <a:gdLst/>
            <a:ahLst/>
            <a:cxnLst/>
            <a:rect l="l" t="t" r="r" b="b"/>
            <a:pathLst>
              <a:path w="226694" h="226695">
                <a:moveTo>
                  <a:pt x="113052" y="0"/>
                </a:moveTo>
                <a:lnTo>
                  <a:pt x="63432" y="11442"/>
                </a:lnTo>
                <a:lnTo>
                  <a:pt x="30291" y="36035"/>
                </a:lnTo>
                <a:lnTo>
                  <a:pt x="8097" y="70955"/>
                </a:lnTo>
                <a:lnTo>
                  <a:pt x="0" y="113053"/>
                </a:lnTo>
                <a:lnTo>
                  <a:pt x="328" y="121736"/>
                </a:lnTo>
                <a:lnTo>
                  <a:pt x="11442" y="162673"/>
                </a:lnTo>
                <a:lnTo>
                  <a:pt x="36034" y="195813"/>
                </a:lnTo>
                <a:lnTo>
                  <a:pt x="70954" y="218008"/>
                </a:lnTo>
                <a:lnTo>
                  <a:pt x="113052" y="226106"/>
                </a:lnTo>
                <a:lnTo>
                  <a:pt x="121735" y="225777"/>
                </a:lnTo>
                <a:lnTo>
                  <a:pt x="162672" y="214663"/>
                </a:lnTo>
                <a:lnTo>
                  <a:pt x="195813" y="190071"/>
                </a:lnTo>
                <a:lnTo>
                  <a:pt x="218007" y="155151"/>
                </a:lnTo>
                <a:lnTo>
                  <a:pt x="226105" y="113053"/>
                </a:lnTo>
                <a:lnTo>
                  <a:pt x="225777" y="104370"/>
                </a:lnTo>
                <a:lnTo>
                  <a:pt x="214662" y="63433"/>
                </a:lnTo>
                <a:lnTo>
                  <a:pt x="190070" y="30292"/>
                </a:lnTo>
                <a:lnTo>
                  <a:pt x="155150" y="8098"/>
                </a:lnTo>
                <a:lnTo>
                  <a:pt x="113052" y="0"/>
                </a:lnTo>
                <a:close/>
              </a:path>
            </a:pathLst>
          </a:custGeom>
          <a:solidFill>
            <a:srgbClr val="FF2600"/>
          </a:solidFill>
        </p:spPr>
        <p:txBody>
          <a:bodyPr wrap="square" lIns="0" tIns="0" rIns="0" bIns="0" rtlCol="0"/>
          <a:lstStyle/>
          <a:p>
            <a:endParaRPr sz="1588">
              <a:solidFill>
                <a:prstClr val="black"/>
              </a:solidFill>
            </a:endParaRPr>
          </a:p>
        </p:txBody>
      </p:sp>
      <p:sp>
        <p:nvSpPr>
          <p:cNvPr id="154" name="object 57"/>
          <p:cNvSpPr/>
          <p:nvPr/>
        </p:nvSpPr>
        <p:spPr>
          <a:xfrm>
            <a:off x="2776451" y="5756563"/>
            <a:ext cx="200025" cy="200025"/>
          </a:xfrm>
          <a:custGeom>
            <a:avLst/>
            <a:gdLst/>
            <a:ahLst/>
            <a:cxnLst/>
            <a:rect l="l" t="t" r="r" b="b"/>
            <a:pathLst>
              <a:path w="226694" h="226695">
                <a:moveTo>
                  <a:pt x="0" y="113053"/>
                </a:moveTo>
                <a:lnTo>
                  <a:pt x="938" y="98417"/>
                </a:lnTo>
                <a:lnTo>
                  <a:pt x="3676" y="84345"/>
                </a:lnTo>
                <a:lnTo>
                  <a:pt x="21522" y="46683"/>
                </a:lnTo>
                <a:lnTo>
                  <a:pt x="51364" y="18298"/>
                </a:lnTo>
                <a:lnTo>
                  <a:pt x="90052" y="2341"/>
                </a:lnTo>
                <a:lnTo>
                  <a:pt x="113053" y="0"/>
                </a:lnTo>
                <a:lnTo>
                  <a:pt x="127688" y="938"/>
                </a:lnTo>
                <a:lnTo>
                  <a:pt x="167744" y="14085"/>
                </a:lnTo>
                <a:lnTo>
                  <a:pt x="199571" y="40278"/>
                </a:lnTo>
                <a:lnTo>
                  <a:pt x="220021" y="76367"/>
                </a:lnTo>
                <a:lnTo>
                  <a:pt x="226106" y="113053"/>
                </a:lnTo>
                <a:lnTo>
                  <a:pt x="225167" y="127688"/>
                </a:lnTo>
                <a:lnTo>
                  <a:pt x="222429" y="141760"/>
                </a:lnTo>
                <a:lnTo>
                  <a:pt x="204583" y="179422"/>
                </a:lnTo>
                <a:lnTo>
                  <a:pt x="174741" y="207807"/>
                </a:lnTo>
                <a:lnTo>
                  <a:pt x="136053" y="223764"/>
                </a:lnTo>
                <a:lnTo>
                  <a:pt x="113053" y="226106"/>
                </a:lnTo>
                <a:lnTo>
                  <a:pt x="98417" y="225167"/>
                </a:lnTo>
                <a:lnTo>
                  <a:pt x="84345" y="222429"/>
                </a:lnTo>
                <a:lnTo>
                  <a:pt x="46683" y="204583"/>
                </a:lnTo>
                <a:lnTo>
                  <a:pt x="18298" y="174741"/>
                </a:lnTo>
                <a:lnTo>
                  <a:pt x="2341" y="136053"/>
                </a:lnTo>
                <a:lnTo>
                  <a:pt x="0" y="113053"/>
                </a:lnTo>
                <a:close/>
              </a:path>
            </a:pathLst>
          </a:custGeom>
          <a:ln w="9421">
            <a:solidFill>
              <a:srgbClr val="FF2600"/>
            </a:solidFill>
          </a:ln>
        </p:spPr>
        <p:txBody>
          <a:bodyPr wrap="square" lIns="0" tIns="0" rIns="0" bIns="0" rtlCol="0"/>
          <a:lstStyle/>
          <a:p>
            <a:endParaRPr sz="1588">
              <a:solidFill>
                <a:prstClr val="black"/>
              </a:solidFill>
            </a:endParaRPr>
          </a:p>
        </p:txBody>
      </p:sp>
      <p:sp>
        <p:nvSpPr>
          <p:cNvPr id="68" name="object 18"/>
          <p:cNvSpPr/>
          <p:nvPr/>
        </p:nvSpPr>
        <p:spPr>
          <a:xfrm>
            <a:off x="910958" y="3428998"/>
            <a:ext cx="66675" cy="1596277"/>
          </a:xfrm>
          <a:custGeom>
            <a:avLst/>
            <a:gdLst/>
            <a:ahLst/>
            <a:cxnLst/>
            <a:rect l="l" t="t" r="r" b="b"/>
            <a:pathLst>
              <a:path w="75565" h="1809114">
                <a:moveTo>
                  <a:pt x="75368" y="0"/>
                </a:moveTo>
                <a:lnTo>
                  <a:pt x="0" y="1808849"/>
                </a:lnTo>
              </a:path>
            </a:pathLst>
          </a:custGeom>
          <a:ln w="28575">
            <a:solidFill>
              <a:schemeClr val="tx1"/>
            </a:solidFill>
          </a:ln>
        </p:spPr>
        <p:txBody>
          <a:bodyPr wrap="square" lIns="0" tIns="0" rIns="0" bIns="0" rtlCol="0"/>
          <a:lstStyle/>
          <a:p>
            <a:endParaRPr sz="1588">
              <a:solidFill>
                <a:prstClr val="black"/>
              </a:solidFill>
            </a:endParaRPr>
          </a:p>
        </p:txBody>
      </p:sp>
      <p:sp>
        <p:nvSpPr>
          <p:cNvPr id="69" name="object 19"/>
          <p:cNvSpPr/>
          <p:nvPr/>
        </p:nvSpPr>
        <p:spPr>
          <a:xfrm>
            <a:off x="1232957" y="3428998"/>
            <a:ext cx="66675" cy="1596277"/>
          </a:xfrm>
          <a:custGeom>
            <a:avLst/>
            <a:gdLst/>
            <a:ahLst/>
            <a:cxnLst/>
            <a:rect l="l" t="t" r="r" b="b"/>
            <a:pathLst>
              <a:path w="75565" h="1809114">
                <a:moveTo>
                  <a:pt x="75368" y="0"/>
                </a:moveTo>
                <a:lnTo>
                  <a:pt x="0" y="1808849"/>
                </a:lnTo>
              </a:path>
            </a:pathLst>
          </a:custGeom>
          <a:ln w="28575">
            <a:solidFill>
              <a:schemeClr val="tx1"/>
            </a:solidFill>
          </a:ln>
        </p:spPr>
        <p:txBody>
          <a:bodyPr wrap="square" lIns="0" tIns="0" rIns="0" bIns="0" rtlCol="0"/>
          <a:lstStyle/>
          <a:p>
            <a:endParaRPr sz="1588">
              <a:solidFill>
                <a:prstClr val="black"/>
              </a:solidFill>
            </a:endParaRPr>
          </a:p>
        </p:txBody>
      </p:sp>
      <p:sp>
        <p:nvSpPr>
          <p:cNvPr id="84" name="object 34"/>
          <p:cNvSpPr/>
          <p:nvPr/>
        </p:nvSpPr>
        <p:spPr>
          <a:xfrm>
            <a:off x="1522217" y="4993697"/>
            <a:ext cx="66675" cy="1596277"/>
          </a:xfrm>
          <a:custGeom>
            <a:avLst/>
            <a:gdLst/>
            <a:ahLst/>
            <a:cxnLst/>
            <a:rect l="l" t="t" r="r" b="b"/>
            <a:pathLst>
              <a:path w="75564" h="1809115">
                <a:moveTo>
                  <a:pt x="75368" y="0"/>
                </a:moveTo>
                <a:lnTo>
                  <a:pt x="0" y="1808849"/>
                </a:lnTo>
              </a:path>
            </a:pathLst>
          </a:custGeom>
          <a:ln w="28575">
            <a:solidFill>
              <a:schemeClr val="tx1"/>
            </a:solidFill>
          </a:ln>
        </p:spPr>
        <p:txBody>
          <a:bodyPr wrap="square" lIns="0" tIns="0" rIns="0" bIns="0" rtlCol="0"/>
          <a:lstStyle/>
          <a:p>
            <a:endParaRPr sz="1588">
              <a:solidFill>
                <a:prstClr val="black"/>
              </a:solidFill>
            </a:endParaRPr>
          </a:p>
        </p:txBody>
      </p:sp>
      <p:sp>
        <p:nvSpPr>
          <p:cNvPr id="85" name="object 35"/>
          <p:cNvSpPr/>
          <p:nvPr/>
        </p:nvSpPr>
        <p:spPr>
          <a:xfrm>
            <a:off x="2835949" y="4993697"/>
            <a:ext cx="66675" cy="1596277"/>
          </a:xfrm>
          <a:custGeom>
            <a:avLst/>
            <a:gdLst/>
            <a:ahLst/>
            <a:cxnLst/>
            <a:rect l="l" t="t" r="r" b="b"/>
            <a:pathLst>
              <a:path w="75564" h="1809115">
                <a:moveTo>
                  <a:pt x="75368" y="0"/>
                </a:moveTo>
                <a:lnTo>
                  <a:pt x="0" y="1808849"/>
                </a:lnTo>
              </a:path>
            </a:pathLst>
          </a:custGeom>
          <a:ln w="28575">
            <a:solidFill>
              <a:schemeClr val="tx1"/>
            </a:solidFill>
          </a:ln>
        </p:spPr>
        <p:txBody>
          <a:bodyPr wrap="square" lIns="0" tIns="0" rIns="0" bIns="0" rtlCol="0"/>
          <a:lstStyle/>
          <a:p>
            <a:endParaRPr sz="1588">
              <a:solidFill>
                <a:prstClr val="black"/>
              </a:solidFill>
            </a:endParaRPr>
          </a:p>
        </p:txBody>
      </p:sp>
      <p:sp>
        <p:nvSpPr>
          <p:cNvPr id="98" name="object 50"/>
          <p:cNvSpPr/>
          <p:nvPr/>
        </p:nvSpPr>
        <p:spPr>
          <a:xfrm>
            <a:off x="3799186" y="4027515"/>
            <a:ext cx="66675" cy="1596277"/>
          </a:xfrm>
          <a:custGeom>
            <a:avLst/>
            <a:gdLst/>
            <a:ahLst/>
            <a:cxnLst/>
            <a:rect l="l" t="t" r="r" b="b"/>
            <a:pathLst>
              <a:path w="75564" h="1809114">
                <a:moveTo>
                  <a:pt x="75368" y="0"/>
                </a:moveTo>
                <a:lnTo>
                  <a:pt x="0" y="1808849"/>
                </a:lnTo>
              </a:path>
            </a:pathLst>
          </a:custGeom>
          <a:ln w="28575">
            <a:solidFill>
              <a:schemeClr val="tx1"/>
            </a:solidFill>
          </a:ln>
        </p:spPr>
        <p:txBody>
          <a:bodyPr wrap="square" lIns="0" tIns="0" rIns="0" bIns="0" rtlCol="0"/>
          <a:lstStyle/>
          <a:p>
            <a:endParaRPr sz="1588">
              <a:solidFill>
                <a:prstClr val="black"/>
              </a:solidFill>
            </a:endParaRPr>
          </a:p>
        </p:txBody>
      </p:sp>
      <p:sp>
        <p:nvSpPr>
          <p:cNvPr id="99" name="object 51"/>
          <p:cNvSpPr/>
          <p:nvPr/>
        </p:nvSpPr>
        <p:spPr>
          <a:xfrm>
            <a:off x="4445256" y="4027515"/>
            <a:ext cx="66675" cy="1596277"/>
          </a:xfrm>
          <a:custGeom>
            <a:avLst/>
            <a:gdLst/>
            <a:ahLst/>
            <a:cxnLst/>
            <a:rect l="l" t="t" r="r" b="b"/>
            <a:pathLst>
              <a:path w="75564" h="1809115">
                <a:moveTo>
                  <a:pt x="75368" y="0"/>
                </a:moveTo>
                <a:lnTo>
                  <a:pt x="0" y="1808849"/>
                </a:lnTo>
              </a:path>
            </a:pathLst>
          </a:custGeom>
          <a:ln w="28575">
            <a:solidFill>
              <a:schemeClr val="tx1"/>
            </a:solidFill>
          </a:ln>
        </p:spPr>
        <p:txBody>
          <a:bodyPr wrap="square" lIns="0" tIns="0" rIns="0" bIns="0" rtlCol="0"/>
          <a:lstStyle/>
          <a:p>
            <a:endParaRPr sz="1588">
              <a:solidFill>
                <a:prstClr val="black"/>
              </a:solidFill>
            </a:endParaRPr>
          </a:p>
        </p:txBody>
      </p:sp>
    </p:spTree>
    <p:extLst>
      <p:ext uri="{BB962C8B-B14F-4D97-AF65-F5344CB8AC3E}">
        <p14:creationId xmlns:p14="http://schemas.microsoft.com/office/powerpoint/2010/main" val="221778493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4000" dirty="0" smtClean="0"/>
              <a:t>CMOS cameras gaining in popularity</a:t>
            </a:r>
            <a:endParaRPr lang="en-US" sz="4000" dirty="0"/>
          </a:p>
        </p:txBody>
      </p:sp>
      <p:sp>
        <p:nvSpPr>
          <p:cNvPr id="3" name="Content Placeholder 2"/>
          <p:cNvSpPr>
            <a:spLocks noGrp="1"/>
          </p:cNvSpPr>
          <p:nvPr>
            <p:ph idx="1"/>
          </p:nvPr>
        </p:nvSpPr>
        <p:spPr/>
        <p:txBody>
          <a:bodyPr>
            <a:normAutofit/>
          </a:bodyPr>
          <a:lstStyle/>
          <a:p>
            <a:r>
              <a:rPr lang="en-US" sz="2400" dirty="0" smtClean="0"/>
              <a:t>Complementary </a:t>
            </a:r>
            <a:r>
              <a:rPr lang="en-US" sz="2400" dirty="0"/>
              <a:t>metal oxide semiconductor (CMOS</a:t>
            </a:r>
            <a:r>
              <a:rPr lang="en-US" sz="2400" dirty="0" smtClean="0"/>
              <a:t>)</a:t>
            </a:r>
          </a:p>
          <a:p>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5817" y="2673348"/>
            <a:ext cx="4478753" cy="3906127"/>
          </a:xfrm>
          <a:prstGeom prst="rect">
            <a:avLst/>
          </a:prstGeom>
        </p:spPr>
      </p:pic>
      <p:sp>
        <p:nvSpPr>
          <p:cNvPr id="5" name="Rectangle 4"/>
          <p:cNvSpPr/>
          <p:nvPr/>
        </p:nvSpPr>
        <p:spPr>
          <a:xfrm>
            <a:off x="6085490" y="6311899"/>
            <a:ext cx="977462" cy="2570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357546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4000" dirty="0" smtClean="0"/>
              <a:t>CMOS vs CCD</a:t>
            </a:r>
            <a:endParaRPr lang="en-US" sz="4000" dirty="0"/>
          </a:p>
        </p:txBody>
      </p:sp>
      <p:sp>
        <p:nvSpPr>
          <p:cNvPr id="3" name="Content Placeholder 2"/>
          <p:cNvSpPr>
            <a:spLocks noGrp="1"/>
          </p:cNvSpPr>
          <p:nvPr>
            <p:ph idx="1"/>
          </p:nvPr>
        </p:nvSpPr>
        <p:spPr/>
        <p:txBody>
          <a:bodyPr>
            <a:normAutofit fontScale="85000" lnSpcReduction="10000"/>
          </a:bodyPr>
          <a:lstStyle/>
          <a:p>
            <a:r>
              <a:rPr lang="en-US" dirty="0" smtClean="0"/>
              <a:t>Both developed in 1970s but CMOS sucked then</a:t>
            </a:r>
          </a:p>
          <a:p>
            <a:r>
              <a:rPr lang="en-US" dirty="0" smtClean="0"/>
              <a:t>Both sense light through photoelectric effect</a:t>
            </a:r>
          </a:p>
          <a:p>
            <a:r>
              <a:rPr lang="en-US" dirty="0" smtClean="0"/>
              <a:t>CMOS use single voltage supply and low power</a:t>
            </a:r>
          </a:p>
          <a:p>
            <a:r>
              <a:rPr lang="en-US" dirty="0" smtClean="0"/>
              <a:t>CCD require </a:t>
            </a:r>
            <a:r>
              <a:rPr lang="en-US" dirty="0"/>
              <a:t>5 or more supply voltages at different clock speeds with significantly higher power </a:t>
            </a:r>
            <a:r>
              <a:rPr lang="en-US" dirty="0" smtClean="0"/>
              <a:t>consumption</a:t>
            </a:r>
          </a:p>
          <a:p>
            <a:r>
              <a:rPr lang="en-US" dirty="0" smtClean="0"/>
              <a:t>Unlike CCD, CMOS can integrate many processing </a:t>
            </a:r>
            <a:r>
              <a:rPr lang="en-US" dirty="0"/>
              <a:t>and control </a:t>
            </a:r>
            <a:r>
              <a:rPr lang="en-US" dirty="0" smtClean="0"/>
              <a:t>functions directly </a:t>
            </a:r>
            <a:r>
              <a:rPr lang="en-US" dirty="0"/>
              <a:t>onto </a:t>
            </a:r>
            <a:r>
              <a:rPr lang="en-US" dirty="0" smtClean="0"/>
              <a:t>sensor </a:t>
            </a:r>
            <a:r>
              <a:rPr lang="en-US" dirty="0"/>
              <a:t>integrated </a:t>
            </a:r>
            <a:r>
              <a:rPr lang="en-US" dirty="0" smtClean="0"/>
              <a:t>circuit</a:t>
            </a:r>
          </a:p>
          <a:p>
            <a:r>
              <a:rPr lang="en-US" dirty="0" smtClean="0"/>
              <a:t>CCD used to have smaller pixel sizes but CMOS catching up</a:t>
            </a:r>
          </a:p>
          <a:p>
            <a:r>
              <a:rPr lang="en-US" dirty="0" smtClean="0"/>
              <a:t>CMOS faster, can capture </a:t>
            </a:r>
            <a:r>
              <a:rPr lang="en-US" dirty="0"/>
              <a:t>images at very high frame rates</a:t>
            </a:r>
            <a:r>
              <a:rPr lang="en-US" dirty="0" smtClean="0"/>
              <a:t>.</a:t>
            </a:r>
          </a:p>
          <a:p>
            <a:r>
              <a:rPr lang="en-US" dirty="0" smtClean="0"/>
              <a:t>EMCCD still have high QE so more sensitivity than </a:t>
            </a:r>
            <a:r>
              <a:rPr lang="en-US" dirty="0" smtClean="0"/>
              <a:t>CMOS*</a:t>
            </a:r>
            <a:endParaRPr lang="en-US" dirty="0"/>
          </a:p>
        </p:txBody>
      </p:sp>
    </p:spTree>
    <p:extLst>
      <p:ext uri="{BB962C8B-B14F-4D97-AF65-F5344CB8AC3E}">
        <p14:creationId xmlns:p14="http://schemas.microsoft.com/office/powerpoint/2010/main" val="34735548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481282" name="Text Box 2"/>
          <p:cNvSpPr txBox="1">
            <a:spLocks noChangeArrowheads="1"/>
          </p:cNvSpPr>
          <p:nvPr/>
        </p:nvSpPr>
        <p:spPr bwMode="auto">
          <a:xfrm>
            <a:off x="1524000" y="0"/>
            <a:ext cx="5410200" cy="579438"/>
          </a:xfrm>
          <a:prstGeom prst="rect">
            <a:avLst/>
          </a:prstGeom>
          <a:solidFill>
            <a:srgbClr val="DDDDDD"/>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3200" smtClean="0">
                <a:solidFill>
                  <a:srgbClr val="000000"/>
                </a:solidFill>
                <a:latin typeface="Comic Sans MS" panose="030F0702030302020204" pitchFamily="66" charset="0"/>
                <a:cs typeface="Times New Roman" panose="02020603050405020304" pitchFamily="18" charset="0"/>
              </a:rPr>
              <a:t>Conjugate Planes (Koehler)</a:t>
            </a:r>
          </a:p>
        </p:txBody>
      </p:sp>
      <p:sp>
        <p:nvSpPr>
          <p:cNvPr id="481283" name="Text Box 3"/>
          <p:cNvSpPr txBox="1">
            <a:spLocks noChangeArrowheads="1"/>
          </p:cNvSpPr>
          <p:nvPr/>
        </p:nvSpPr>
        <p:spPr bwMode="auto">
          <a:xfrm>
            <a:off x="5410200" y="5638800"/>
            <a:ext cx="2589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smtClean="0">
                <a:solidFill>
                  <a:srgbClr val="000000"/>
                </a:solidFill>
                <a:latin typeface="Comic Sans MS" panose="030F0702030302020204" pitchFamily="66" charset="0"/>
              </a:rPr>
              <a:t>Illumination Path</a:t>
            </a:r>
          </a:p>
        </p:txBody>
      </p:sp>
      <p:sp>
        <p:nvSpPr>
          <p:cNvPr id="481284" name="Text Box 4"/>
          <p:cNvSpPr txBox="1">
            <a:spLocks noChangeArrowheads="1"/>
          </p:cNvSpPr>
          <p:nvPr/>
        </p:nvSpPr>
        <p:spPr bwMode="auto">
          <a:xfrm>
            <a:off x="706438" y="3429000"/>
            <a:ext cx="20367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2400" smtClean="0">
                <a:solidFill>
                  <a:srgbClr val="000000"/>
                </a:solidFill>
                <a:latin typeface="Comic Sans MS" panose="030F0702030302020204" pitchFamily="66" charset="0"/>
              </a:rPr>
              <a:t>Imaging Path</a:t>
            </a:r>
          </a:p>
        </p:txBody>
      </p:sp>
      <p:sp>
        <p:nvSpPr>
          <p:cNvPr id="481285" name="Line 5"/>
          <p:cNvSpPr>
            <a:spLocks noChangeShapeType="1"/>
          </p:cNvSpPr>
          <p:nvPr/>
        </p:nvSpPr>
        <p:spPr bwMode="auto">
          <a:xfrm>
            <a:off x="2495550" y="771525"/>
            <a:ext cx="3810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Comic Sans MS" panose="030F0702030302020204" pitchFamily="66" charset="0"/>
            </a:endParaRPr>
          </a:p>
        </p:txBody>
      </p:sp>
      <p:sp>
        <p:nvSpPr>
          <p:cNvPr id="481286" name="Line 6"/>
          <p:cNvSpPr>
            <a:spLocks noChangeShapeType="1"/>
          </p:cNvSpPr>
          <p:nvPr/>
        </p:nvSpPr>
        <p:spPr bwMode="auto">
          <a:xfrm>
            <a:off x="2495550" y="2076450"/>
            <a:ext cx="3810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Comic Sans MS" panose="030F0702030302020204" pitchFamily="66" charset="0"/>
            </a:endParaRPr>
          </a:p>
        </p:txBody>
      </p:sp>
      <p:sp>
        <p:nvSpPr>
          <p:cNvPr id="481287" name="Line 7"/>
          <p:cNvSpPr>
            <a:spLocks noChangeShapeType="1"/>
          </p:cNvSpPr>
          <p:nvPr/>
        </p:nvSpPr>
        <p:spPr bwMode="auto">
          <a:xfrm>
            <a:off x="2495550" y="4238625"/>
            <a:ext cx="3810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Comic Sans MS" panose="030F0702030302020204" pitchFamily="66" charset="0"/>
            </a:endParaRPr>
          </a:p>
        </p:txBody>
      </p:sp>
      <p:sp>
        <p:nvSpPr>
          <p:cNvPr id="481288" name="Line 8"/>
          <p:cNvSpPr>
            <a:spLocks noChangeShapeType="1"/>
          </p:cNvSpPr>
          <p:nvPr/>
        </p:nvSpPr>
        <p:spPr bwMode="auto">
          <a:xfrm>
            <a:off x="2514600" y="5724525"/>
            <a:ext cx="381000" cy="0"/>
          </a:xfrm>
          <a:prstGeom prst="line">
            <a:avLst/>
          </a:prstGeom>
          <a:noFill/>
          <a:ln w="381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Comic Sans MS" panose="030F0702030302020204" pitchFamily="66" charset="0"/>
            </a:endParaRPr>
          </a:p>
        </p:txBody>
      </p:sp>
      <p:sp>
        <p:nvSpPr>
          <p:cNvPr id="481289" name="Line 9"/>
          <p:cNvSpPr>
            <a:spLocks noChangeShapeType="1"/>
          </p:cNvSpPr>
          <p:nvPr/>
        </p:nvSpPr>
        <p:spPr bwMode="auto">
          <a:xfrm>
            <a:off x="5257800" y="6553200"/>
            <a:ext cx="381000" cy="0"/>
          </a:xfrm>
          <a:prstGeom prst="line">
            <a:avLst/>
          </a:prstGeom>
          <a:noFill/>
          <a:ln w="381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Comic Sans MS" panose="030F0702030302020204" pitchFamily="66" charset="0"/>
            </a:endParaRPr>
          </a:p>
        </p:txBody>
      </p:sp>
      <p:sp>
        <p:nvSpPr>
          <p:cNvPr id="481290" name="Line 10"/>
          <p:cNvSpPr>
            <a:spLocks noChangeShapeType="1"/>
          </p:cNvSpPr>
          <p:nvPr/>
        </p:nvSpPr>
        <p:spPr bwMode="auto">
          <a:xfrm>
            <a:off x="5257800" y="5124450"/>
            <a:ext cx="381000" cy="0"/>
          </a:xfrm>
          <a:prstGeom prst="line">
            <a:avLst/>
          </a:prstGeom>
          <a:noFill/>
          <a:ln w="381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Comic Sans MS" panose="030F0702030302020204" pitchFamily="66" charset="0"/>
            </a:endParaRPr>
          </a:p>
        </p:txBody>
      </p:sp>
      <p:sp>
        <p:nvSpPr>
          <p:cNvPr id="481291" name="Line 11"/>
          <p:cNvSpPr>
            <a:spLocks noChangeShapeType="1"/>
          </p:cNvSpPr>
          <p:nvPr/>
        </p:nvSpPr>
        <p:spPr bwMode="auto">
          <a:xfrm>
            <a:off x="5257800" y="3581400"/>
            <a:ext cx="381000" cy="0"/>
          </a:xfrm>
          <a:prstGeom prst="line">
            <a:avLst/>
          </a:prstGeom>
          <a:noFill/>
          <a:ln w="381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Comic Sans MS" panose="030F0702030302020204" pitchFamily="66" charset="0"/>
            </a:endParaRPr>
          </a:p>
        </p:txBody>
      </p:sp>
      <p:sp>
        <p:nvSpPr>
          <p:cNvPr id="481292" name="Line 12"/>
          <p:cNvSpPr>
            <a:spLocks noChangeShapeType="1"/>
          </p:cNvSpPr>
          <p:nvPr/>
        </p:nvSpPr>
        <p:spPr bwMode="auto">
          <a:xfrm>
            <a:off x="5257800" y="1238250"/>
            <a:ext cx="381000" cy="0"/>
          </a:xfrm>
          <a:prstGeom prst="line">
            <a:avLst/>
          </a:prstGeom>
          <a:noFill/>
          <a:ln w="38100">
            <a:solidFill>
              <a:srgbClr val="FF00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en-US" smtClean="0">
              <a:solidFill>
                <a:srgbClr val="000000"/>
              </a:solidFill>
              <a:latin typeface="Comic Sans MS" panose="030F0702030302020204" pitchFamily="66" charset="0"/>
            </a:endParaRPr>
          </a:p>
        </p:txBody>
      </p:sp>
      <p:sp>
        <p:nvSpPr>
          <p:cNvPr id="481293" name="Text Box 13"/>
          <p:cNvSpPr txBox="1">
            <a:spLocks noChangeArrowheads="1"/>
          </p:cNvSpPr>
          <p:nvPr/>
        </p:nvSpPr>
        <p:spPr bwMode="auto">
          <a:xfrm>
            <a:off x="3733800" y="1774825"/>
            <a:ext cx="609600" cy="1524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eaLnBrk="0" fontAlgn="base" hangingPunct="0">
              <a:spcBef>
                <a:spcPct val="50000"/>
              </a:spcBef>
              <a:spcAft>
                <a:spcPct val="0"/>
              </a:spcAft>
            </a:pPr>
            <a:r>
              <a:rPr lang="en-US" altLang="en-US" sz="1000" b="1" smtClean="0">
                <a:solidFill>
                  <a:srgbClr val="FFFFFF"/>
                </a:solidFill>
              </a:rPr>
              <a:t>Eyepiece</a:t>
            </a:r>
            <a:endParaRPr lang="en-US" altLang="en-US" sz="1200" b="1" smtClean="0">
              <a:solidFill>
                <a:srgbClr val="FFFFFF"/>
              </a:solidFill>
            </a:endParaRPr>
          </a:p>
        </p:txBody>
      </p:sp>
      <p:sp>
        <p:nvSpPr>
          <p:cNvPr id="481294" name="Text Box 14"/>
          <p:cNvSpPr txBox="1">
            <a:spLocks noChangeArrowheads="1"/>
          </p:cNvSpPr>
          <p:nvPr/>
        </p:nvSpPr>
        <p:spPr bwMode="auto">
          <a:xfrm>
            <a:off x="3733800" y="2895600"/>
            <a:ext cx="587375" cy="1524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eaLnBrk="0" fontAlgn="base" hangingPunct="0">
              <a:spcBef>
                <a:spcPct val="50000"/>
              </a:spcBef>
              <a:spcAft>
                <a:spcPct val="0"/>
              </a:spcAft>
            </a:pPr>
            <a:r>
              <a:rPr lang="en-US" altLang="en-US" sz="1000" b="1" smtClean="0">
                <a:solidFill>
                  <a:srgbClr val="FFFFFF"/>
                </a:solidFill>
              </a:rPr>
              <a:t>TubeLens</a:t>
            </a:r>
          </a:p>
        </p:txBody>
      </p:sp>
      <p:sp>
        <p:nvSpPr>
          <p:cNvPr id="481295" name="Text Box 15"/>
          <p:cNvSpPr txBox="1">
            <a:spLocks noChangeArrowheads="1"/>
          </p:cNvSpPr>
          <p:nvPr/>
        </p:nvSpPr>
        <p:spPr bwMode="auto">
          <a:xfrm>
            <a:off x="3733800" y="3843338"/>
            <a:ext cx="587375" cy="1524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eaLnBrk="0" fontAlgn="base" hangingPunct="0">
              <a:spcBef>
                <a:spcPct val="50000"/>
              </a:spcBef>
              <a:spcAft>
                <a:spcPct val="0"/>
              </a:spcAft>
            </a:pPr>
            <a:r>
              <a:rPr lang="en-US" altLang="en-US" sz="1000" b="1" smtClean="0">
                <a:solidFill>
                  <a:srgbClr val="FFFFFF"/>
                </a:solidFill>
              </a:rPr>
              <a:t>Objective</a:t>
            </a:r>
          </a:p>
        </p:txBody>
      </p:sp>
      <p:sp>
        <p:nvSpPr>
          <p:cNvPr id="481296" name="Text Box 16"/>
          <p:cNvSpPr txBox="1">
            <a:spLocks noChangeArrowheads="1"/>
          </p:cNvSpPr>
          <p:nvPr/>
        </p:nvSpPr>
        <p:spPr bwMode="auto">
          <a:xfrm>
            <a:off x="3733800" y="4625975"/>
            <a:ext cx="609600" cy="1524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eaLnBrk="0" fontAlgn="base" hangingPunct="0">
              <a:spcBef>
                <a:spcPct val="50000"/>
              </a:spcBef>
              <a:spcAft>
                <a:spcPct val="0"/>
              </a:spcAft>
            </a:pPr>
            <a:r>
              <a:rPr lang="en-US" altLang="en-US" sz="1000" b="1" smtClean="0">
                <a:solidFill>
                  <a:srgbClr val="FFFFFF"/>
                </a:solidFill>
              </a:rPr>
              <a:t>Condenser</a:t>
            </a:r>
          </a:p>
        </p:txBody>
      </p:sp>
      <p:sp>
        <p:nvSpPr>
          <p:cNvPr id="481297" name="Text Box 17"/>
          <p:cNvSpPr txBox="1">
            <a:spLocks noChangeArrowheads="1"/>
          </p:cNvSpPr>
          <p:nvPr/>
        </p:nvSpPr>
        <p:spPr bwMode="auto">
          <a:xfrm>
            <a:off x="3733800" y="6042025"/>
            <a:ext cx="533400" cy="1524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eaLnBrk="0" fontAlgn="base" hangingPunct="0">
              <a:spcBef>
                <a:spcPct val="50000"/>
              </a:spcBef>
              <a:spcAft>
                <a:spcPct val="0"/>
              </a:spcAft>
            </a:pPr>
            <a:r>
              <a:rPr lang="en-US" altLang="en-US" sz="1000" b="1" smtClean="0">
                <a:solidFill>
                  <a:srgbClr val="FFFFFF"/>
                </a:solidFill>
              </a:rPr>
              <a:t>Collector</a:t>
            </a:r>
          </a:p>
        </p:txBody>
      </p:sp>
      <p:sp>
        <p:nvSpPr>
          <p:cNvPr id="481298" name="Text Box 18"/>
          <p:cNvSpPr txBox="1">
            <a:spLocks noChangeArrowheads="1"/>
          </p:cNvSpPr>
          <p:nvPr/>
        </p:nvSpPr>
        <p:spPr bwMode="auto">
          <a:xfrm>
            <a:off x="3810000" y="1066800"/>
            <a:ext cx="381000" cy="1524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ctr" eaLnBrk="0" fontAlgn="base" hangingPunct="0">
              <a:spcBef>
                <a:spcPct val="50000"/>
              </a:spcBef>
              <a:spcAft>
                <a:spcPct val="0"/>
              </a:spcAft>
            </a:pPr>
            <a:r>
              <a:rPr lang="en-US" altLang="en-US" sz="1000" b="1" smtClean="0">
                <a:solidFill>
                  <a:srgbClr val="FFFFFF"/>
                </a:solidFill>
              </a:rPr>
              <a:t>Eye</a:t>
            </a:r>
          </a:p>
        </p:txBody>
      </p:sp>
      <p:pic>
        <p:nvPicPr>
          <p:cNvPr id="481299" name="Picture 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9113" y="685800"/>
            <a:ext cx="947737"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00" name="Picture 2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3375" y="685800"/>
            <a:ext cx="860425"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01" name="Text Box 21"/>
          <p:cNvSpPr txBox="1">
            <a:spLocks noChangeArrowheads="1"/>
          </p:cNvSpPr>
          <p:nvPr/>
        </p:nvSpPr>
        <p:spPr bwMode="auto">
          <a:xfrm>
            <a:off x="1174750" y="5562600"/>
            <a:ext cx="13716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1200" smtClean="0">
                <a:solidFill>
                  <a:srgbClr val="3333CC"/>
                </a:solidFill>
                <a:latin typeface="Comic Sans MS" panose="030F0702030302020204" pitchFamily="66" charset="0"/>
              </a:rPr>
              <a:t>Field Diaphragm</a:t>
            </a:r>
          </a:p>
        </p:txBody>
      </p:sp>
      <p:sp>
        <p:nvSpPr>
          <p:cNvPr id="481302" name="Text Box 22"/>
          <p:cNvSpPr txBox="1">
            <a:spLocks noChangeArrowheads="1"/>
          </p:cNvSpPr>
          <p:nvPr/>
        </p:nvSpPr>
        <p:spPr bwMode="auto">
          <a:xfrm>
            <a:off x="1600200" y="4092575"/>
            <a:ext cx="9144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1200" smtClean="0">
                <a:solidFill>
                  <a:srgbClr val="3333CC"/>
                </a:solidFill>
                <a:latin typeface="Comic Sans MS" panose="030F0702030302020204" pitchFamily="66" charset="0"/>
              </a:rPr>
              <a:t>Specimen</a:t>
            </a:r>
            <a:endParaRPr lang="en-US" altLang="en-US" sz="2400" smtClean="0">
              <a:solidFill>
                <a:srgbClr val="000000"/>
              </a:solidFill>
            </a:endParaRPr>
          </a:p>
        </p:txBody>
      </p:sp>
      <p:sp>
        <p:nvSpPr>
          <p:cNvPr id="481303" name="Text Box 23"/>
          <p:cNvSpPr txBox="1">
            <a:spLocks noChangeArrowheads="1"/>
          </p:cNvSpPr>
          <p:nvPr/>
        </p:nvSpPr>
        <p:spPr bwMode="auto">
          <a:xfrm>
            <a:off x="881063" y="1924050"/>
            <a:ext cx="163353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smtClean="0">
                <a:solidFill>
                  <a:srgbClr val="3333CC"/>
                </a:solidFill>
                <a:latin typeface="Comic Sans MS" panose="030F0702030302020204" pitchFamily="66" charset="0"/>
              </a:rPr>
              <a:t>Intermediate Image</a:t>
            </a:r>
          </a:p>
        </p:txBody>
      </p:sp>
      <p:sp>
        <p:nvSpPr>
          <p:cNvPr id="481304" name="Text Box 24"/>
          <p:cNvSpPr txBox="1">
            <a:spLocks noChangeArrowheads="1"/>
          </p:cNvSpPr>
          <p:nvPr/>
        </p:nvSpPr>
        <p:spPr bwMode="auto">
          <a:xfrm>
            <a:off x="1862138" y="620713"/>
            <a:ext cx="77152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1200" smtClean="0">
                <a:solidFill>
                  <a:srgbClr val="3333CC"/>
                </a:solidFill>
                <a:latin typeface="Comic Sans MS" panose="030F0702030302020204" pitchFamily="66" charset="0"/>
              </a:rPr>
              <a:t>Retina</a:t>
            </a:r>
            <a:endParaRPr lang="en-US" altLang="en-US" sz="2400" smtClean="0">
              <a:solidFill>
                <a:srgbClr val="000000"/>
              </a:solidFill>
            </a:endParaRPr>
          </a:p>
        </p:txBody>
      </p:sp>
      <p:sp>
        <p:nvSpPr>
          <p:cNvPr id="481305" name="Text Box 25"/>
          <p:cNvSpPr txBox="1">
            <a:spLocks noChangeArrowheads="1"/>
          </p:cNvSpPr>
          <p:nvPr/>
        </p:nvSpPr>
        <p:spPr bwMode="auto">
          <a:xfrm>
            <a:off x="5641975" y="6427788"/>
            <a:ext cx="1096963"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smtClean="0">
                <a:solidFill>
                  <a:srgbClr val="FF0000"/>
                </a:solidFill>
                <a:latin typeface="Comic Sans MS" panose="030F0702030302020204" pitchFamily="66" charset="0"/>
              </a:rPr>
              <a:t>Light Source</a:t>
            </a:r>
          </a:p>
        </p:txBody>
      </p:sp>
      <p:sp>
        <p:nvSpPr>
          <p:cNvPr id="481306" name="Text Box 26"/>
          <p:cNvSpPr txBox="1">
            <a:spLocks noChangeArrowheads="1"/>
          </p:cNvSpPr>
          <p:nvPr/>
        </p:nvSpPr>
        <p:spPr bwMode="auto">
          <a:xfrm>
            <a:off x="5699125" y="4991100"/>
            <a:ext cx="2417763"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smtClean="0">
                <a:solidFill>
                  <a:srgbClr val="FF0000"/>
                </a:solidFill>
                <a:latin typeface="Comic Sans MS" panose="030F0702030302020204" pitchFamily="66" charset="0"/>
              </a:rPr>
              <a:t>Condenser Aperture Diaphragm</a:t>
            </a:r>
            <a:endParaRPr lang="en-US" altLang="en-US" sz="2400" smtClean="0">
              <a:solidFill>
                <a:srgbClr val="000000"/>
              </a:solidFill>
            </a:endParaRPr>
          </a:p>
        </p:txBody>
      </p:sp>
      <p:sp>
        <p:nvSpPr>
          <p:cNvPr id="481307" name="Text Box 27"/>
          <p:cNvSpPr txBox="1">
            <a:spLocks noChangeArrowheads="1"/>
          </p:cNvSpPr>
          <p:nvPr/>
        </p:nvSpPr>
        <p:spPr bwMode="auto">
          <a:xfrm>
            <a:off x="5675313" y="3451225"/>
            <a:ext cx="20970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smtClean="0">
                <a:solidFill>
                  <a:srgbClr val="FF0000"/>
                </a:solidFill>
                <a:latin typeface="Comic Sans MS" panose="030F0702030302020204" pitchFamily="66" charset="0"/>
              </a:rPr>
              <a:t>Objective Back Focal Plane</a:t>
            </a:r>
          </a:p>
        </p:txBody>
      </p:sp>
      <p:sp>
        <p:nvSpPr>
          <p:cNvPr id="481308" name="Text Box 28"/>
          <p:cNvSpPr txBox="1">
            <a:spLocks noChangeArrowheads="1"/>
          </p:cNvSpPr>
          <p:nvPr/>
        </p:nvSpPr>
        <p:spPr bwMode="auto">
          <a:xfrm>
            <a:off x="5637213" y="1089025"/>
            <a:ext cx="79692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200" smtClean="0">
                <a:solidFill>
                  <a:srgbClr val="FF0000"/>
                </a:solidFill>
                <a:latin typeface="Comic Sans MS" panose="030F0702030302020204" pitchFamily="66" charset="0"/>
              </a:rPr>
              <a:t>Eyepoint</a:t>
            </a:r>
            <a:endParaRPr lang="en-US" altLang="en-US" sz="2400" smtClean="0">
              <a:solidFill>
                <a:srgbClr val="000000"/>
              </a:solidFill>
            </a:endParaRPr>
          </a:p>
        </p:txBody>
      </p:sp>
      <p:graphicFrame>
        <p:nvGraphicFramePr>
          <p:cNvPr id="481309" name="Object 29"/>
          <p:cNvGraphicFramePr>
            <a:graphicFrameLocks/>
          </p:cNvGraphicFramePr>
          <p:nvPr/>
        </p:nvGraphicFramePr>
        <p:xfrm>
          <a:off x="8229600" y="381000"/>
          <a:ext cx="457200" cy="457200"/>
        </p:xfrm>
        <a:graphic>
          <a:graphicData uri="http://schemas.openxmlformats.org/presentationml/2006/ole">
            <mc:AlternateContent xmlns:mc="http://schemas.openxmlformats.org/markup-compatibility/2006">
              <mc:Choice xmlns:v="urn:schemas-microsoft-com:vml" Requires="v">
                <p:oleObj spid="_x0000_s7222" name="Picture" r:id="rId5" imgW="722160" imgH="722160" progId="Word.Picture.8">
                  <p:embed/>
                </p:oleObj>
              </mc:Choice>
              <mc:Fallback>
                <p:oleObj name="Picture" r:id="rId5" imgW="722160" imgH="722160" progId="Word.Picture.8">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29600" y="381000"/>
                        <a:ext cx="457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0594004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ext Box 2"/>
          <p:cNvSpPr txBox="1">
            <a:spLocks noChangeArrowheads="1"/>
          </p:cNvSpPr>
          <p:nvPr/>
        </p:nvSpPr>
        <p:spPr bwMode="auto">
          <a:xfrm>
            <a:off x="1055915" y="206829"/>
            <a:ext cx="6553200" cy="34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sz="2000" dirty="0">
                <a:solidFill>
                  <a:prstClr val="black"/>
                </a:solidFill>
              </a:rPr>
              <a:t>Homework 2:  </a:t>
            </a:r>
            <a:r>
              <a:rPr lang="en-US" sz="2000" dirty="0" smtClean="0">
                <a:solidFill>
                  <a:prstClr val="black"/>
                </a:solidFill>
              </a:rPr>
              <a:t>Most </a:t>
            </a:r>
            <a:r>
              <a:rPr lang="en-US" sz="2000" dirty="0">
                <a:solidFill>
                  <a:prstClr val="black"/>
                </a:solidFill>
              </a:rPr>
              <a:t>modern microscopes are “infinity corrected” while older microscopes had a fixed tube length of 160 or 170 mm. Even when microscopes transitioned to infinity optics, they sometimes maintained the same lens thread size, RMS (Royal </a:t>
            </a:r>
            <a:r>
              <a:rPr lang="en-US" sz="2000" dirty="0" smtClean="0">
                <a:solidFill>
                  <a:prstClr val="black"/>
                </a:solidFill>
              </a:rPr>
              <a:t>Microscopy </a:t>
            </a:r>
            <a:r>
              <a:rPr lang="en-US" sz="2000" dirty="0">
                <a:solidFill>
                  <a:prstClr val="black"/>
                </a:solidFill>
              </a:rPr>
              <a:t>Society). Why is it not a good idea to use finite lenses on an infinity microscope or another companies lens on a different companies microscope</a:t>
            </a:r>
            <a:r>
              <a:rPr lang="en-US" sz="2000" dirty="0" smtClean="0">
                <a:solidFill>
                  <a:prstClr val="black"/>
                </a:solidFill>
              </a:rPr>
              <a:t>?</a:t>
            </a:r>
          </a:p>
          <a:p>
            <a:endParaRPr lang="en-US" sz="2000" dirty="0">
              <a:solidFill>
                <a:prstClr val="black"/>
              </a:solidFill>
            </a:endParaRPr>
          </a:p>
          <a:p>
            <a:r>
              <a:rPr lang="en-US" sz="2000" dirty="0" smtClean="0">
                <a:solidFill>
                  <a:prstClr val="black"/>
                </a:solidFill>
              </a:rPr>
              <a:t>Hint </a:t>
            </a:r>
            <a:r>
              <a:rPr lang="en-US" sz="2000" dirty="0">
                <a:solidFill>
                  <a:prstClr val="black"/>
                </a:solidFill>
              </a:rPr>
              <a:t>- The answer is the same for both. Think of what you learned from homework 1.</a:t>
            </a:r>
            <a:endParaRPr lang="en-US" altLang="en-US" sz="2000" dirty="0">
              <a:solidFill>
                <a:prstClr val="black"/>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800000">
            <a:off x="1643743" y="3729035"/>
            <a:ext cx="4909458" cy="2761571"/>
          </a:xfrm>
          <a:prstGeom prst="rect">
            <a:avLst/>
          </a:prstGeom>
        </p:spPr>
      </p:pic>
    </p:spTree>
    <p:extLst>
      <p:ext uri="{BB962C8B-B14F-4D97-AF65-F5344CB8AC3E}">
        <p14:creationId xmlns:p14="http://schemas.microsoft.com/office/powerpoint/2010/main" val="35621019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4000" dirty="0" smtClean="0"/>
              <a:t>Answer to Homework 2</a:t>
            </a:r>
            <a:endParaRPr lang="en-US" sz="4000" dirty="0"/>
          </a:p>
        </p:txBody>
      </p:sp>
      <p:sp>
        <p:nvSpPr>
          <p:cNvPr id="3" name="Content Placeholder 2"/>
          <p:cNvSpPr>
            <a:spLocks noGrp="1"/>
          </p:cNvSpPr>
          <p:nvPr>
            <p:ph idx="1"/>
          </p:nvPr>
        </p:nvSpPr>
        <p:spPr/>
        <p:txBody>
          <a:bodyPr/>
          <a:lstStyle/>
          <a:p>
            <a:r>
              <a:rPr lang="en-US" dirty="0" smtClean="0"/>
              <a:t>Chromatic aberrations</a:t>
            </a:r>
          </a:p>
          <a:p>
            <a:r>
              <a:rPr lang="en-US" dirty="0" smtClean="0"/>
              <a:t>Other aberrations OK</a:t>
            </a:r>
          </a:p>
          <a:p>
            <a:pPr lvl="1"/>
            <a:r>
              <a:rPr lang="en-US" dirty="0" smtClean="0"/>
              <a:t>Spherical aberrations</a:t>
            </a:r>
          </a:p>
          <a:p>
            <a:pPr lvl="1"/>
            <a:r>
              <a:rPr lang="en-US" dirty="0" smtClean="0"/>
              <a:t>Curvature of field</a:t>
            </a:r>
          </a:p>
          <a:p>
            <a:r>
              <a:rPr lang="en-US" dirty="0" smtClean="0"/>
              <a:t> All these will be worse when using another companies lens on a different companies microscope or finite lenses on infinity microscope</a:t>
            </a:r>
            <a:endParaRPr lang="en-US" dirty="0"/>
          </a:p>
        </p:txBody>
      </p:sp>
    </p:spTree>
    <p:extLst>
      <p:ext uri="{BB962C8B-B14F-4D97-AF65-F5344CB8AC3E}">
        <p14:creationId xmlns:p14="http://schemas.microsoft.com/office/powerpoint/2010/main" val="37523535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Oval 3"/>
          <p:cNvSpPr>
            <a:spLocks noChangeArrowheads="1"/>
          </p:cNvSpPr>
          <p:nvPr/>
        </p:nvSpPr>
        <p:spPr bwMode="auto">
          <a:xfrm>
            <a:off x="6596063" y="2209800"/>
            <a:ext cx="947737" cy="3733800"/>
          </a:xfrm>
          <a:prstGeom prst="ellipse">
            <a:avLst/>
          </a:prstGeom>
          <a:solidFill>
            <a:schemeClr val="accent1">
              <a:alpha val="50195"/>
            </a:schemeClr>
          </a:soli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0" fontAlgn="base" hangingPunct="0">
              <a:spcBef>
                <a:spcPct val="0"/>
              </a:spcBef>
              <a:spcAft>
                <a:spcPct val="0"/>
              </a:spcAft>
            </a:pPr>
            <a:endParaRPr lang="en-US" altLang="en-US">
              <a:solidFill>
                <a:srgbClr val="000000"/>
              </a:solidFill>
            </a:endParaRPr>
          </a:p>
        </p:txBody>
      </p:sp>
      <p:sp>
        <p:nvSpPr>
          <p:cNvPr id="57348" name="Oval 4"/>
          <p:cNvSpPr>
            <a:spLocks noChangeArrowheads="1"/>
          </p:cNvSpPr>
          <p:nvPr/>
        </p:nvSpPr>
        <p:spPr bwMode="auto">
          <a:xfrm>
            <a:off x="4724400" y="2667000"/>
            <a:ext cx="676275" cy="3060700"/>
          </a:xfrm>
          <a:prstGeom prst="ellipse">
            <a:avLst/>
          </a:prstGeom>
          <a:solidFill>
            <a:schemeClr val="accent1">
              <a:alpha val="50195"/>
            </a:schemeClr>
          </a:soli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0" fontAlgn="base" hangingPunct="0">
              <a:spcBef>
                <a:spcPct val="0"/>
              </a:spcBef>
              <a:spcAft>
                <a:spcPct val="0"/>
              </a:spcAft>
            </a:pPr>
            <a:endParaRPr lang="en-US" altLang="en-US">
              <a:solidFill>
                <a:srgbClr val="000000"/>
              </a:solidFill>
            </a:endParaRPr>
          </a:p>
        </p:txBody>
      </p:sp>
      <p:sp>
        <p:nvSpPr>
          <p:cNvPr id="57349" name="Line 5"/>
          <p:cNvSpPr>
            <a:spLocks noChangeShapeType="1"/>
          </p:cNvSpPr>
          <p:nvPr/>
        </p:nvSpPr>
        <p:spPr bwMode="auto">
          <a:xfrm>
            <a:off x="304800" y="4229100"/>
            <a:ext cx="64277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7350" name="Oval 6"/>
          <p:cNvSpPr>
            <a:spLocks noChangeArrowheads="1"/>
          </p:cNvSpPr>
          <p:nvPr/>
        </p:nvSpPr>
        <p:spPr bwMode="auto">
          <a:xfrm>
            <a:off x="1725613" y="3005138"/>
            <a:ext cx="446087" cy="2449512"/>
          </a:xfrm>
          <a:prstGeom prst="ellipse">
            <a:avLst/>
          </a:prstGeom>
          <a:solidFill>
            <a:schemeClr val="accent1">
              <a:alpha val="50195"/>
            </a:schemeClr>
          </a:soli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0" fontAlgn="base" hangingPunct="0">
              <a:spcBef>
                <a:spcPct val="0"/>
              </a:spcBef>
              <a:spcAft>
                <a:spcPct val="0"/>
              </a:spcAft>
            </a:pPr>
            <a:endParaRPr lang="en-US" altLang="en-US">
              <a:solidFill>
                <a:srgbClr val="000000"/>
              </a:solidFill>
            </a:endParaRPr>
          </a:p>
        </p:txBody>
      </p:sp>
      <p:sp>
        <p:nvSpPr>
          <p:cNvPr id="57351" name="Line 7"/>
          <p:cNvSpPr>
            <a:spLocks noChangeShapeType="1"/>
          </p:cNvSpPr>
          <p:nvPr/>
        </p:nvSpPr>
        <p:spPr bwMode="auto">
          <a:xfrm>
            <a:off x="981075" y="3924300"/>
            <a:ext cx="3382963" cy="97948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7352" name="AutoShape 8"/>
          <p:cNvSpPr>
            <a:spLocks noChangeArrowheads="1"/>
          </p:cNvSpPr>
          <p:nvPr/>
        </p:nvSpPr>
        <p:spPr bwMode="auto">
          <a:xfrm>
            <a:off x="2673350" y="4168775"/>
            <a:ext cx="88900" cy="95250"/>
          </a:xfrm>
          <a:prstGeom prst="diamond">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57353" name="AutoShape 9"/>
          <p:cNvSpPr>
            <a:spLocks noChangeArrowheads="1"/>
          </p:cNvSpPr>
          <p:nvPr/>
        </p:nvSpPr>
        <p:spPr bwMode="auto">
          <a:xfrm>
            <a:off x="1195388" y="4157663"/>
            <a:ext cx="88900" cy="96837"/>
          </a:xfrm>
          <a:prstGeom prst="diamond">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57354" name="Line 10"/>
          <p:cNvSpPr>
            <a:spLocks noChangeShapeType="1"/>
          </p:cNvSpPr>
          <p:nvPr/>
        </p:nvSpPr>
        <p:spPr bwMode="auto">
          <a:xfrm flipH="1" flipV="1">
            <a:off x="914400" y="3862388"/>
            <a:ext cx="0" cy="366712"/>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7355" name="Line 11"/>
          <p:cNvSpPr>
            <a:spLocks noChangeShapeType="1"/>
          </p:cNvSpPr>
          <p:nvPr/>
        </p:nvSpPr>
        <p:spPr bwMode="auto">
          <a:xfrm>
            <a:off x="914400" y="3862388"/>
            <a:ext cx="1014413"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7356" name="Line 12"/>
          <p:cNvSpPr>
            <a:spLocks noChangeShapeType="1"/>
          </p:cNvSpPr>
          <p:nvPr/>
        </p:nvSpPr>
        <p:spPr bwMode="auto">
          <a:xfrm>
            <a:off x="914400" y="3862388"/>
            <a:ext cx="1081088" cy="10414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7357" name="Line 13"/>
          <p:cNvSpPr>
            <a:spLocks noChangeShapeType="1"/>
          </p:cNvSpPr>
          <p:nvPr/>
        </p:nvSpPr>
        <p:spPr bwMode="auto">
          <a:xfrm flipV="1">
            <a:off x="1995488" y="4876800"/>
            <a:ext cx="3109912" cy="635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7358" name="Line 14"/>
          <p:cNvSpPr>
            <a:spLocks noChangeShapeType="1"/>
          </p:cNvSpPr>
          <p:nvPr/>
        </p:nvSpPr>
        <p:spPr bwMode="auto">
          <a:xfrm>
            <a:off x="4364038" y="4229100"/>
            <a:ext cx="0" cy="674688"/>
          </a:xfrm>
          <a:prstGeom prst="line">
            <a:avLst/>
          </a:prstGeom>
          <a:noFill/>
          <a:ln w="38100" cmpd="dbl">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7359" name="Text Box 15"/>
          <p:cNvSpPr txBox="1">
            <a:spLocks noChangeArrowheads="1"/>
          </p:cNvSpPr>
          <p:nvPr/>
        </p:nvSpPr>
        <p:spPr bwMode="auto">
          <a:xfrm>
            <a:off x="3890963" y="3862388"/>
            <a:ext cx="8509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0" fontAlgn="base" hangingPunct="0">
              <a:spcBef>
                <a:spcPct val="0"/>
              </a:spcBef>
              <a:spcAft>
                <a:spcPct val="0"/>
              </a:spcAft>
            </a:pPr>
            <a:r>
              <a:rPr lang="en-US" altLang="en-US" sz="1800">
                <a:solidFill>
                  <a:srgbClr val="000000"/>
                </a:solidFill>
              </a:rPr>
              <a:t>Image</a:t>
            </a:r>
            <a:endParaRPr lang="en-US" altLang="en-US">
              <a:solidFill>
                <a:srgbClr val="000000"/>
              </a:solidFill>
            </a:endParaRPr>
          </a:p>
        </p:txBody>
      </p:sp>
      <p:sp>
        <p:nvSpPr>
          <p:cNvPr id="57360" name="Line 16"/>
          <p:cNvSpPr>
            <a:spLocks noChangeShapeType="1"/>
          </p:cNvSpPr>
          <p:nvPr/>
        </p:nvSpPr>
        <p:spPr bwMode="auto">
          <a:xfrm>
            <a:off x="1893888" y="3852863"/>
            <a:ext cx="2470150" cy="105092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7361" name="Line 17"/>
          <p:cNvSpPr>
            <a:spLocks noChangeShapeType="1"/>
          </p:cNvSpPr>
          <p:nvPr/>
        </p:nvSpPr>
        <p:spPr bwMode="auto">
          <a:xfrm>
            <a:off x="2133600" y="4267200"/>
            <a:ext cx="0" cy="24384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7362" name="Line 18"/>
          <p:cNvSpPr>
            <a:spLocks noChangeShapeType="1"/>
          </p:cNvSpPr>
          <p:nvPr/>
        </p:nvSpPr>
        <p:spPr bwMode="auto">
          <a:xfrm flipV="1">
            <a:off x="4343400" y="2514600"/>
            <a:ext cx="2706688" cy="2362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7363" name="Line 19"/>
          <p:cNvSpPr>
            <a:spLocks noChangeShapeType="1"/>
          </p:cNvSpPr>
          <p:nvPr/>
        </p:nvSpPr>
        <p:spPr bwMode="auto">
          <a:xfrm flipV="1">
            <a:off x="5105400" y="3657600"/>
            <a:ext cx="2057400" cy="1219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7364" name="Line 20"/>
          <p:cNvSpPr>
            <a:spLocks noChangeShapeType="1"/>
          </p:cNvSpPr>
          <p:nvPr/>
        </p:nvSpPr>
        <p:spPr bwMode="auto">
          <a:xfrm flipH="1">
            <a:off x="2133600" y="4876800"/>
            <a:ext cx="2209800" cy="1828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7365" name="Line 21"/>
          <p:cNvSpPr>
            <a:spLocks noChangeShapeType="1"/>
          </p:cNvSpPr>
          <p:nvPr/>
        </p:nvSpPr>
        <p:spPr bwMode="auto">
          <a:xfrm flipH="1">
            <a:off x="2133600" y="3886200"/>
            <a:ext cx="4648200" cy="2819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7366" name="Text Box 22"/>
          <p:cNvSpPr txBox="1">
            <a:spLocks noChangeArrowheads="1"/>
          </p:cNvSpPr>
          <p:nvPr/>
        </p:nvSpPr>
        <p:spPr bwMode="auto">
          <a:xfrm>
            <a:off x="762000" y="5715000"/>
            <a:ext cx="12319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0" fontAlgn="base" hangingPunct="0">
              <a:spcBef>
                <a:spcPct val="0"/>
              </a:spcBef>
              <a:spcAft>
                <a:spcPct val="0"/>
              </a:spcAft>
            </a:pPr>
            <a:r>
              <a:rPr lang="en-US" altLang="en-US" sz="2000">
                <a:solidFill>
                  <a:srgbClr val="000000"/>
                </a:solidFill>
              </a:rPr>
              <a:t>Eyepiece</a:t>
            </a:r>
          </a:p>
          <a:p>
            <a:pPr algn="ctr" eaLnBrk="0" fontAlgn="base" hangingPunct="0">
              <a:spcBef>
                <a:spcPct val="0"/>
              </a:spcBef>
              <a:spcAft>
                <a:spcPct val="0"/>
              </a:spcAft>
            </a:pPr>
            <a:r>
              <a:rPr lang="en-US" altLang="en-US" sz="2000">
                <a:solidFill>
                  <a:srgbClr val="000000"/>
                </a:solidFill>
              </a:rPr>
              <a:t>image</a:t>
            </a:r>
            <a:endParaRPr lang="en-US" altLang="en-US">
              <a:solidFill>
                <a:srgbClr val="000000"/>
              </a:solidFill>
            </a:endParaRPr>
          </a:p>
        </p:txBody>
      </p:sp>
      <p:sp>
        <p:nvSpPr>
          <p:cNvPr id="57367" name="Text Box 23"/>
          <p:cNvSpPr txBox="1">
            <a:spLocks noChangeArrowheads="1"/>
          </p:cNvSpPr>
          <p:nvPr/>
        </p:nvSpPr>
        <p:spPr bwMode="auto">
          <a:xfrm>
            <a:off x="4495800" y="5791200"/>
            <a:ext cx="12319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0" fontAlgn="base" hangingPunct="0">
              <a:spcBef>
                <a:spcPct val="0"/>
              </a:spcBef>
              <a:spcAft>
                <a:spcPct val="0"/>
              </a:spcAft>
            </a:pPr>
            <a:r>
              <a:rPr lang="en-US" altLang="en-US" sz="2000">
                <a:solidFill>
                  <a:srgbClr val="000000"/>
                </a:solidFill>
              </a:rPr>
              <a:t>Eyepiece</a:t>
            </a:r>
            <a:endParaRPr lang="en-US" altLang="en-US">
              <a:solidFill>
                <a:srgbClr val="000000"/>
              </a:solidFill>
            </a:endParaRPr>
          </a:p>
        </p:txBody>
      </p:sp>
      <p:sp>
        <p:nvSpPr>
          <p:cNvPr id="57368" name="Text Box 24"/>
          <p:cNvSpPr txBox="1">
            <a:spLocks noChangeArrowheads="1"/>
          </p:cNvSpPr>
          <p:nvPr/>
        </p:nvSpPr>
        <p:spPr bwMode="auto">
          <a:xfrm>
            <a:off x="6400800" y="5943600"/>
            <a:ext cx="1546225"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0" fontAlgn="base" hangingPunct="0">
              <a:spcBef>
                <a:spcPct val="0"/>
              </a:spcBef>
              <a:spcAft>
                <a:spcPct val="0"/>
              </a:spcAft>
            </a:pPr>
            <a:r>
              <a:rPr lang="en-US" altLang="en-US" sz="2000">
                <a:solidFill>
                  <a:srgbClr val="000000"/>
                </a:solidFill>
              </a:rPr>
              <a:t>Lens of eye</a:t>
            </a:r>
            <a:endParaRPr lang="en-US" altLang="en-US">
              <a:solidFill>
                <a:srgbClr val="000000"/>
              </a:solidFill>
            </a:endParaRPr>
          </a:p>
        </p:txBody>
      </p:sp>
      <p:sp>
        <p:nvSpPr>
          <p:cNvPr id="4" name="Title 3"/>
          <p:cNvSpPr>
            <a:spLocks noGrp="1"/>
          </p:cNvSpPr>
          <p:nvPr>
            <p:ph type="title"/>
          </p:nvPr>
        </p:nvSpPr>
        <p:spPr/>
        <p:txBody>
          <a:bodyPr anchor="t">
            <a:normAutofit/>
          </a:bodyPr>
          <a:lstStyle/>
          <a:p>
            <a:r>
              <a:rPr lang="en-US" altLang="en-US" sz="2400" dirty="0">
                <a:solidFill>
                  <a:srgbClr val="000000"/>
                </a:solidFill>
              </a:rPr>
              <a:t>Why are most modern microscopes </a:t>
            </a:r>
            <a:r>
              <a:rPr lang="ja-JP" altLang="en-US" sz="2400" dirty="0">
                <a:solidFill>
                  <a:srgbClr val="000000"/>
                </a:solidFill>
              </a:rPr>
              <a:t>“</a:t>
            </a:r>
            <a:r>
              <a:rPr lang="en-US" altLang="ja-JP" sz="2400" dirty="0">
                <a:solidFill>
                  <a:srgbClr val="000000"/>
                </a:solidFill>
              </a:rPr>
              <a:t>infinity corrected</a:t>
            </a:r>
            <a:r>
              <a:rPr lang="ja-JP" altLang="en-US" sz="2400" dirty="0" smtClean="0">
                <a:solidFill>
                  <a:srgbClr val="000000"/>
                </a:solidFill>
              </a:rPr>
              <a:t>”</a:t>
            </a:r>
            <a:r>
              <a:rPr lang="en-US" altLang="ja-JP" sz="2400" dirty="0" smtClean="0">
                <a:solidFill>
                  <a:srgbClr val="000000"/>
                </a:solidFill>
              </a:rPr>
              <a:t>?</a:t>
            </a:r>
            <a:endParaRPr lang="en-US" sz="2400" dirty="0"/>
          </a:p>
        </p:txBody>
      </p:sp>
    </p:spTree>
    <p:extLst>
      <p:ext uri="{BB962C8B-B14F-4D97-AF65-F5344CB8AC3E}">
        <p14:creationId xmlns:p14="http://schemas.microsoft.com/office/powerpoint/2010/main" val="234654432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Oval 3"/>
          <p:cNvSpPr>
            <a:spLocks noChangeArrowheads="1"/>
          </p:cNvSpPr>
          <p:nvPr/>
        </p:nvSpPr>
        <p:spPr bwMode="auto">
          <a:xfrm>
            <a:off x="6596063" y="2209800"/>
            <a:ext cx="947737" cy="3733800"/>
          </a:xfrm>
          <a:prstGeom prst="ellipse">
            <a:avLst/>
          </a:prstGeom>
          <a:solidFill>
            <a:schemeClr val="accent1">
              <a:alpha val="50195"/>
            </a:schemeClr>
          </a:soli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0" fontAlgn="base" hangingPunct="0">
              <a:spcBef>
                <a:spcPct val="0"/>
              </a:spcBef>
              <a:spcAft>
                <a:spcPct val="0"/>
              </a:spcAft>
            </a:pPr>
            <a:endParaRPr lang="en-US" altLang="en-US">
              <a:solidFill>
                <a:srgbClr val="000000"/>
              </a:solidFill>
            </a:endParaRPr>
          </a:p>
        </p:txBody>
      </p:sp>
      <p:sp>
        <p:nvSpPr>
          <p:cNvPr id="57348" name="Oval 4"/>
          <p:cNvSpPr>
            <a:spLocks noChangeArrowheads="1"/>
          </p:cNvSpPr>
          <p:nvPr/>
        </p:nvSpPr>
        <p:spPr bwMode="auto">
          <a:xfrm>
            <a:off x="4724400" y="2667000"/>
            <a:ext cx="676275" cy="3060700"/>
          </a:xfrm>
          <a:prstGeom prst="ellipse">
            <a:avLst/>
          </a:prstGeom>
          <a:solidFill>
            <a:schemeClr val="accent1">
              <a:alpha val="50195"/>
            </a:schemeClr>
          </a:soli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0" fontAlgn="base" hangingPunct="0">
              <a:spcBef>
                <a:spcPct val="0"/>
              </a:spcBef>
              <a:spcAft>
                <a:spcPct val="0"/>
              </a:spcAft>
            </a:pPr>
            <a:endParaRPr lang="en-US" altLang="en-US">
              <a:solidFill>
                <a:srgbClr val="000000"/>
              </a:solidFill>
            </a:endParaRPr>
          </a:p>
        </p:txBody>
      </p:sp>
      <p:sp>
        <p:nvSpPr>
          <p:cNvPr id="57349" name="Line 5"/>
          <p:cNvSpPr>
            <a:spLocks noChangeShapeType="1"/>
          </p:cNvSpPr>
          <p:nvPr/>
        </p:nvSpPr>
        <p:spPr bwMode="auto">
          <a:xfrm>
            <a:off x="304800" y="4229100"/>
            <a:ext cx="64277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7350" name="Oval 6"/>
          <p:cNvSpPr>
            <a:spLocks noChangeArrowheads="1"/>
          </p:cNvSpPr>
          <p:nvPr/>
        </p:nvSpPr>
        <p:spPr bwMode="auto">
          <a:xfrm>
            <a:off x="1725613" y="3005138"/>
            <a:ext cx="446087" cy="2449512"/>
          </a:xfrm>
          <a:prstGeom prst="ellipse">
            <a:avLst/>
          </a:prstGeom>
          <a:solidFill>
            <a:schemeClr val="accent1">
              <a:alpha val="50195"/>
            </a:schemeClr>
          </a:soli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0" fontAlgn="base" hangingPunct="0">
              <a:spcBef>
                <a:spcPct val="0"/>
              </a:spcBef>
              <a:spcAft>
                <a:spcPct val="0"/>
              </a:spcAft>
            </a:pPr>
            <a:endParaRPr lang="en-US" altLang="en-US">
              <a:solidFill>
                <a:srgbClr val="000000"/>
              </a:solidFill>
            </a:endParaRPr>
          </a:p>
        </p:txBody>
      </p:sp>
      <p:sp>
        <p:nvSpPr>
          <p:cNvPr id="57351" name="Line 7"/>
          <p:cNvSpPr>
            <a:spLocks noChangeShapeType="1"/>
          </p:cNvSpPr>
          <p:nvPr/>
        </p:nvSpPr>
        <p:spPr bwMode="auto">
          <a:xfrm>
            <a:off x="981075" y="3924300"/>
            <a:ext cx="3382963" cy="97948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7352" name="AutoShape 8"/>
          <p:cNvSpPr>
            <a:spLocks noChangeArrowheads="1"/>
          </p:cNvSpPr>
          <p:nvPr/>
        </p:nvSpPr>
        <p:spPr bwMode="auto">
          <a:xfrm>
            <a:off x="2673350" y="4168775"/>
            <a:ext cx="88900" cy="95250"/>
          </a:xfrm>
          <a:prstGeom prst="diamond">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57353" name="AutoShape 9"/>
          <p:cNvSpPr>
            <a:spLocks noChangeArrowheads="1"/>
          </p:cNvSpPr>
          <p:nvPr/>
        </p:nvSpPr>
        <p:spPr bwMode="auto">
          <a:xfrm>
            <a:off x="1195388" y="4157663"/>
            <a:ext cx="88900" cy="96837"/>
          </a:xfrm>
          <a:prstGeom prst="diamond">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57354" name="Line 10"/>
          <p:cNvSpPr>
            <a:spLocks noChangeShapeType="1"/>
          </p:cNvSpPr>
          <p:nvPr/>
        </p:nvSpPr>
        <p:spPr bwMode="auto">
          <a:xfrm flipH="1" flipV="1">
            <a:off x="914400" y="3862388"/>
            <a:ext cx="0" cy="366712"/>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7355" name="Line 11"/>
          <p:cNvSpPr>
            <a:spLocks noChangeShapeType="1"/>
          </p:cNvSpPr>
          <p:nvPr/>
        </p:nvSpPr>
        <p:spPr bwMode="auto">
          <a:xfrm>
            <a:off x="914400" y="3862388"/>
            <a:ext cx="1014413"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7356" name="Line 12"/>
          <p:cNvSpPr>
            <a:spLocks noChangeShapeType="1"/>
          </p:cNvSpPr>
          <p:nvPr/>
        </p:nvSpPr>
        <p:spPr bwMode="auto">
          <a:xfrm>
            <a:off x="914400" y="3862388"/>
            <a:ext cx="1081088" cy="10414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7357" name="Line 13"/>
          <p:cNvSpPr>
            <a:spLocks noChangeShapeType="1"/>
          </p:cNvSpPr>
          <p:nvPr/>
        </p:nvSpPr>
        <p:spPr bwMode="auto">
          <a:xfrm flipV="1">
            <a:off x="1995488" y="4876800"/>
            <a:ext cx="3109912" cy="635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7358" name="Line 14"/>
          <p:cNvSpPr>
            <a:spLocks noChangeShapeType="1"/>
          </p:cNvSpPr>
          <p:nvPr/>
        </p:nvSpPr>
        <p:spPr bwMode="auto">
          <a:xfrm>
            <a:off x="4364038" y="4229100"/>
            <a:ext cx="0" cy="674688"/>
          </a:xfrm>
          <a:prstGeom prst="line">
            <a:avLst/>
          </a:prstGeom>
          <a:noFill/>
          <a:ln w="38100" cmpd="dbl">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7359" name="Text Box 15"/>
          <p:cNvSpPr txBox="1">
            <a:spLocks noChangeArrowheads="1"/>
          </p:cNvSpPr>
          <p:nvPr/>
        </p:nvSpPr>
        <p:spPr bwMode="auto">
          <a:xfrm>
            <a:off x="3890963" y="3862388"/>
            <a:ext cx="8509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0" fontAlgn="base" hangingPunct="0">
              <a:spcBef>
                <a:spcPct val="0"/>
              </a:spcBef>
              <a:spcAft>
                <a:spcPct val="0"/>
              </a:spcAft>
            </a:pPr>
            <a:r>
              <a:rPr lang="en-US" altLang="en-US" sz="1800">
                <a:solidFill>
                  <a:srgbClr val="000000"/>
                </a:solidFill>
              </a:rPr>
              <a:t>Image</a:t>
            </a:r>
            <a:endParaRPr lang="en-US" altLang="en-US">
              <a:solidFill>
                <a:srgbClr val="000000"/>
              </a:solidFill>
            </a:endParaRPr>
          </a:p>
        </p:txBody>
      </p:sp>
      <p:sp>
        <p:nvSpPr>
          <p:cNvPr id="57360" name="Line 16"/>
          <p:cNvSpPr>
            <a:spLocks noChangeShapeType="1"/>
          </p:cNvSpPr>
          <p:nvPr/>
        </p:nvSpPr>
        <p:spPr bwMode="auto">
          <a:xfrm>
            <a:off x="1893888" y="3852863"/>
            <a:ext cx="2470150" cy="105092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7361" name="Line 17"/>
          <p:cNvSpPr>
            <a:spLocks noChangeShapeType="1"/>
          </p:cNvSpPr>
          <p:nvPr/>
        </p:nvSpPr>
        <p:spPr bwMode="auto">
          <a:xfrm>
            <a:off x="2133600" y="4267200"/>
            <a:ext cx="0" cy="24384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7362" name="Line 18"/>
          <p:cNvSpPr>
            <a:spLocks noChangeShapeType="1"/>
          </p:cNvSpPr>
          <p:nvPr/>
        </p:nvSpPr>
        <p:spPr bwMode="auto">
          <a:xfrm flipV="1">
            <a:off x="4343400" y="2514600"/>
            <a:ext cx="2706688" cy="2362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7363" name="Line 19"/>
          <p:cNvSpPr>
            <a:spLocks noChangeShapeType="1"/>
          </p:cNvSpPr>
          <p:nvPr/>
        </p:nvSpPr>
        <p:spPr bwMode="auto">
          <a:xfrm flipV="1">
            <a:off x="5105400" y="3657600"/>
            <a:ext cx="2057400" cy="1219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7364" name="Line 20"/>
          <p:cNvSpPr>
            <a:spLocks noChangeShapeType="1"/>
          </p:cNvSpPr>
          <p:nvPr/>
        </p:nvSpPr>
        <p:spPr bwMode="auto">
          <a:xfrm flipH="1">
            <a:off x="2133600" y="4876800"/>
            <a:ext cx="2209800" cy="1828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7365" name="Line 21"/>
          <p:cNvSpPr>
            <a:spLocks noChangeShapeType="1"/>
          </p:cNvSpPr>
          <p:nvPr/>
        </p:nvSpPr>
        <p:spPr bwMode="auto">
          <a:xfrm flipH="1">
            <a:off x="2133600" y="3886200"/>
            <a:ext cx="4648200" cy="2819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7366" name="Text Box 22"/>
          <p:cNvSpPr txBox="1">
            <a:spLocks noChangeArrowheads="1"/>
          </p:cNvSpPr>
          <p:nvPr/>
        </p:nvSpPr>
        <p:spPr bwMode="auto">
          <a:xfrm>
            <a:off x="762000" y="5715000"/>
            <a:ext cx="12319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0" fontAlgn="base" hangingPunct="0">
              <a:spcBef>
                <a:spcPct val="0"/>
              </a:spcBef>
              <a:spcAft>
                <a:spcPct val="0"/>
              </a:spcAft>
            </a:pPr>
            <a:r>
              <a:rPr lang="en-US" altLang="en-US" sz="2000">
                <a:solidFill>
                  <a:srgbClr val="000000"/>
                </a:solidFill>
              </a:rPr>
              <a:t>Eyepiece</a:t>
            </a:r>
          </a:p>
          <a:p>
            <a:pPr algn="ctr" eaLnBrk="0" fontAlgn="base" hangingPunct="0">
              <a:spcBef>
                <a:spcPct val="0"/>
              </a:spcBef>
              <a:spcAft>
                <a:spcPct val="0"/>
              </a:spcAft>
            </a:pPr>
            <a:r>
              <a:rPr lang="en-US" altLang="en-US" sz="2000">
                <a:solidFill>
                  <a:srgbClr val="000000"/>
                </a:solidFill>
              </a:rPr>
              <a:t>image</a:t>
            </a:r>
            <a:endParaRPr lang="en-US" altLang="en-US">
              <a:solidFill>
                <a:srgbClr val="000000"/>
              </a:solidFill>
            </a:endParaRPr>
          </a:p>
        </p:txBody>
      </p:sp>
      <p:sp>
        <p:nvSpPr>
          <p:cNvPr id="57367" name="Text Box 23"/>
          <p:cNvSpPr txBox="1">
            <a:spLocks noChangeArrowheads="1"/>
          </p:cNvSpPr>
          <p:nvPr/>
        </p:nvSpPr>
        <p:spPr bwMode="auto">
          <a:xfrm>
            <a:off x="4495800" y="5791200"/>
            <a:ext cx="12319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0" fontAlgn="base" hangingPunct="0">
              <a:spcBef>
                <a:spcPct val="0"/>
              </a:spcBef>
              <a:spcAft>
                <a:spcPct val="0"/>
              </a:spcAft>
            </a:pPr>
            <a:r>
              <a:rPr lang="en-US" altLang="en-US" sz="2000">
                <a:solidFill>
                  <a:srgbClr val="000000"/>
                </a:solidFill>
              </a:rPr>
              <a:t>Eyepiece</a:t>
            </a:r>
            <a:endParaRPr lang="en-US" altLang="en-US">
              <a:solidFill>
                <a:srgbClr val="000000"/>
              </a:solidFill>
            </a:endParaRPr>
          </a:p>
        </p:txBody>
      </p:sp>
      <p:sp>
        <p:nvSpPr>
          <p:cNvPr id="57368" name="Text Box 24"/>
          <p:cNvSpPr txBox="1">
            <a:spLocks noChangeArrowheads="1"/>
          </p:cNvSpPr>
          <p:nvPr/>
        </p:nvSpPr>
        <p:spPr bwMode="auto">
          <a:xfrm>
            <a:off x="6400800" y="5943600"/>
            <a:ext cx="1546225"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0" fontAlgn="base" hangingPunct="0">
              <a:spcBef>
                <a:spcPct val="0"/>
              </a:spcBef>
              <a:spcAft>
                <a:spcPct val="0"/>
              </a:spcAft>
            </a:pPr>
            <a:r>
              <a:rPr lang="en-US" altLang="en-US" sz="2000">
                <a:solidFill>
                  <a:srgbClr val="000000"/>
                </a:solidFill>
              </a:rPr>
              <a:t>Lens of eye</a:t>
            </a:r>
            <a:endParaRPr lang="en-US" altLang="en-US">
              <a:solidFill>
                <a:srgbClr val="000000"/>
              </a:solidFill>
            </a:endParaRPr>
          </a:p>
        </p:txBody>
      </p:sp>
      <p:sp>
        <p:nvSpPr>
          <p:cNvPr id="57369" name="Rectangle 25"/>
          <p:cNvSpPr>
            <a:spLocks noChangeArrowheads="1"/>
          </p:cNvSpPr>
          <p:nvPr/>
        </p:nvSpPr>
        <p:spPr bwMode="auto">
          <a:xfrm rot="1283231">
            <a:off x="2819400" y="2667000"/>
            <a:ext cx="762000" cy="3276600"/>
          </a:xfrm>
          <a:prstGeom prst="rect">
            <a:avLst/>
          </a:prstGeom>
          <a:solidFill>
            <a:schemeClr val="accent1">
              <a:alpha val="50195"/>
            </a:schemeClr>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4" name="Title 3"/>
          <p:cNvSpPr>
            <a:spLocks noGrp="1"/>
          </p:cNvSpPr>
          <p:nvPr>
            <p:ph type="title"/>
          </p:nvPr>
        </p:nvSpPr>
        <p:spPr/>
        <p:txBody>
          <a:bodyPr anchor="t">
            <a:normAutofit/>
          </a:bodyPr>
          <a:lstStyle/>
          <a:p>
            <a:r>
              <a:rPr lang="en-US" altLang="en-US" sz="2400" dirty="0">
                <a:solidFill>
                  <a:srgbClr val="000000"/>
                </a:solidFill>
              </a:rPr>
              <a:t>Why are most modern microscopes </a:t>
            </a:r>
            <a:r>
              <a:rPr lang="ja-JP" altLang="en-US" sz="2400" dirty="0">
                <a:solidFill>
                  <a:srgbClr val="000000"/>
                </a:solidFill>
              </a:rPr>
              <a:t>“</a:t>
            </a:r>
            <a:r>
              <a:rPr lang="en-US" altLang="ja-JP" sz="2400" dirty="0">
                <a:solidFill>
                  <a:srgbClr val="000000"/>
                </a:solidFill>
              </a:rPr>
              <a:t>infinity corrected</a:t>
            </a:r>
            <a:r>
              <a:rPr lang="ja-JP" altLang="en-US" sz="2400" dirty="0" smtClean="0">
                <a:solidFill>
                  <a:srgbClr val="000000"/>
                </a:solidFill>
              </a:rPr>
              <a:t>”</a:t>
            </a:r>
            <a:r>
              <a:rPr lang="en-US" altLang="ja-JP" sz="2400" dirty="0" smtClean="0">
                <a:solidFill>
                  <a:srgbClr val="000000"/>
                </a:solidFill>
              </a:rPr>
              <a:t>?</a:t>
            </a:r>
            <a:endParaRPr lang="en-US" sz="2400" dirty="0"/>
          </a:p>
        </p:txBody>
      </p:sp>
      <p:sp>
        <p:nvSpPr>
          <p:cNvPr id="5" name="Content Placeholder 4"/>
          <p:cNvSpPr>
            <a:spLocks noGrp="1"/>
          </p:cNvSpPr>
          <p:nvPr>
            <p:ph idx="1"/>
          </p:nvPr>
        </p:nvSpPr>
        <p:spPr>
          <a:xfrm>
            <a:off x="628650" y="1439862"/>
            <a:ext cx="7886700" cy="4351338"/>
          </a:xfrm>
        </p:spPr>
        <p:txBody>
          <a:bodyPr/>
          <a:lstStyle/>
          <a:p>
            <a:r>
              <a:rPr lang="en-US" dirty="0"/>
              <a:t>Hint - think of the influence of a piece of glass</a:t>
            </a:r>
          </a:p>
          <a:p>
            <a:endParaRPr lang="en-US" dirty="0"/>
          </a:p>
        </p:txBody>
      </p:sp>
    </p:spTree>
    <p:extLst>
      <p:ext uri="{BB962C8B-B14F-4D97-AF65-F5344CB8AC3E}">
        <p14:creationId xmlns:p14="http://schemas.microsoft.com/office/powerpoint/2010/main" val="95585138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Oval 2"/>
          <p:cNvSpPr>
            <a:spLocks noChangeArrowheads="1"/>
          </p:cNvSpPr>
          <p:nvPr/>
        </p:nvSpPr>
        <p:spPr bwMode="auto">
          <a:xfrm>
            <a:off x="6596063" y="1143000"/>
            <a:ext cx="947737" cy="3733800"/>
          </a:xfrm>
          <a:prstGeom prst="ellipse">
            <a:avLst/>
          </a:prstGeom>
          <a:solidFill>
            <a:schemeClr val="accent1">
              <a:alpha val="50195"/>
            </a:schemeClr>
          </a:soli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0" fontAlgn="base" hangingPunct="0">
              <a:spcBef>
                <a:spcPct val="0"/>
              </a:spcBef>
              <a:spcAft>
                <a:spcPct val="0"/>
              </a:spcAft>
            </a:pPr>
            <a:endParaRPr lang="en-US" altLang="en-US">
              <a:solidFill>
                <a:srgbClr val="000000"/>
              </a:solidFill>
            </a:endParaRPr>
          </a:p>
        </p:txBody>
      </p:sp>
      <p:sp>
        <p:nvSpPr>
          <p:cNvPr id="58371" name="Oval 3"/>
          <p:cNvSpPr>
            <a:spLocks noChangeArrowheads="1"/>
          </p:cNvSpPr>
          <p:nvPr/>
        </p:nvSpPr>
        <p:spPr bwMode="auto">
          <a:xfrm>
            <a:off x="4724400" y="1600200"/>
            <a:ext cx="676275" cy="3060700"/>
          </a:xfrm>
          <a:prstGeom prst="ellipse">
            <a:avLst/>
          </a:prstGeom>
          <a:solidFill>
            <a:schemeClr val="accent1">
              <a:alpha val="50195"/>
            </a:schemeClr>
          </a:soli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0" fontAlgn="base" hangingPunct="0">
              <a:spcBef>
                <a:spcPct val="0"/>
              </a:spcBef>
              <a:spcAft>
                <a:spcPct val="0"/>
              </a:spcAft>
            </a:pPr>
            <a:endParaRPr lang="en-US" altLang="en-US">
              <a:solidFill>
                <a:srgbClr val="000000"/>
              </a:solidFill>
            </a:endParaRPr>
          </a:p>
        </p:txBody>
      </p:sp>
      <p:sp>
        <p:nvSpPr>
          <p:cNvPr id="58372" name="Line 4"/>
          <p:cNvSpPr>
            <a:spLocks noChangeShapeType="1"/>
          </p:cNvSpPr>
          <p:nvPr/>
        </p:nvSpPr>
        <p:spPr bwMode="auto">
          <a:xfrm>
            <a:off x="304800" y="3162300"/>
            <a:ext cx="64277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8373" name="Oval 5"/>
          <p:cNvSpPr>
            <a:spLocks noChangeArrowheads="1"/>
          </p:cNvSpPr>
          <p:nvPr/>
        </p:nvSpPr>
        <p:spPr bwMode="auto">
          <a:xfrm>
            <a:off x="1725613" y="1938338"/>
            <a:ext cx="446087" cy="2449512"/>
          </a:xfrm>
          <a:prstGeom prst="ellipse">
            <a:avLst/>
          </a:prstGeom>
          <a:solidFill>
            <a:schemeClr val="accent1">
              <a:alpha val="50195"/>
            </a:schemeClr>
          </a:soli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0" fontAlgn="base" hangingPunct="0">
              <a:spcBef>
                <a:spcPct val="0"/>
              </a:spcBef>
              <a:spcAft>
                <a:spcPct val="0"/>
              </a:spcAft>
            </a:pPr>
            <a:endParaRPr lang="en-US" altLang="en-US">
              <a:solidFill>
                <a:srgbClr val="000000"/>
              </a:solidFill>
            </a:endParaRPr>
          </a:p>
        </p:txBody>
      </p:sp>
      <p:sp>
        <p:nvSpPr>
          <p:cNvPr id="58374" name="Line 6"/>
          <p:cNvSpPr>
            <a:spLocks noChangeShapeType="1"/>
          </p:cNvSpPr>
          <p:nvPr/>
        </p:nvSpPr>
        <p:spPr bwMode="auto">
          <a:xfrm>
            <a:off x="981075" y="2857500"/>
            <a:ext cx="3382963" cy="979488"/>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8375" name="AutoShape 7"/>
          <p:cNvSpPr>
            <a:spLocks noChangeArrowheads="1"/>
          </p:cNvSpPr>
          <p:nvPr/>
        </p:nvSpPr>
        <p:spPr bwMode="auto">
          <a:xfrm>
            <a:off x="2673350" y="3101975"/>
            <a:ext cx="88900" cy="95250"/>
          </a:xfrm>
          <a:prstGeom prst="diamond">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58376" name="AutoShape 8"/>
          <p:cNvSpPr>
            <a:spLocks noChangeArrowheads="1"/>
          </p:cNvSpPr>
          <p:nvPr/>
        </p:nvSpPr>
        <p:spPr bwMode="auto">
          <a:xfrm>
            <a:off x="1195388" y="3090863"/>
            <a:ext cx="88900" cy="96837"/>
          </a:xfrm>
          <a:prstGeom prst="diamond">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58377" name="Line 9"/>
          <p:cNvSpPr>
            <a:spLocks noChangeShapeType="1"/>
          </p:cNvSpPr>
          <p:nvPr/>
        </p:nvSpPr>
        <p:spPr bwMode="auto">
          <a:xfrm flipH="1" flipV="1">
            <a:off x="914400" y="2795588"/>
            <a:ext cx="0" cy="366712"/>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8378" name="Line 10"/>
          <p:cNvSpPr>
            <a:spLocks noChangeShapeType="1"/>
          </p:cNvSpPr>
          <p:nvPr/>
        </p:nvSpPr>
        <p:spPr bwMode="auto">
          <a:xfrm>
            <a:off x="914400" y="2795588"/>
            <a:ext cx="1014413"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8379" name="Line 11"/>
          <p:cNvSpPr>
            <a:spLocks noChangeShapeType="1"/>
          </p:cNvSpPr>
          <p:nvPr/>
        </p:nvSpPr>
        <p:spPr bwMode="auto">
          <a:xfrm>
            <a:off x="914400" y="2795588"/>
            <a:ext cx="1081088" cy="10414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8380" name="Line 12"/>
          <p:cNvSpPr>
            <a:spLocks noChangeShapeType="1"/>
          </p:cNvSpPr>
          <p:nvPr/>
        </p:nvSpPr>
        <p:spPr bwMode="auto">
          <a:xfrm flipV="1">
            <a:off x="1995488" y="3810000"/>
            <a:ext cx="3109912" cy="635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8381" name="Line 13"/>
          <p:cNvSpPr>
            <a:spLocks noChangeShapeType="1"/>
          </p:cNvSpPr>
          <p:nvPr/>
        </p:nvSpPr>
        <p:spPr bwMode="auto">
          <a:xfrm>
            <a:off x="4364038" y="3162300"/>
            <a:ext cx="0" cy="674688"/>
          </a:xfrm>
          <a:prstGeom prst="line">
            <a:avLst/>
          </a:prstGeom>
          <a:noFill/>
          <a:ln w="38100" cmpd="dbl">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8382" name="Text Box 14"/>
          <p:cNvSpPr txBox="1">
            <a:spLocks noChangeArrowheads="1"/>
          </p:cNvSpPr>
          <p:nvPr/>
        </p:nvSpPr>
        <p:spPr bwMode="auto">
          <a:xfrm>
            <a:off x="3890963" y="2795588"/>
            <a:ext cx="8509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0" fontAlgn="base" hangingPunct="0">
              <a:spcBef>
                <a:spcPct val="0"/>
              </a:spcBef>
              <a:spcAft>
                <a:spcPct val="0"/>
              </a:spcAft>
            </a:pPr>
            <a:r>
              <a:rPr lang="en-US" altLang="en-US" sz="1800">
                <a:solidFill>
                  <a:srgbClr val="000000"/>
                </a:solidFill>
              </a:rPr>
              <a:t>Image</a:t>
            </a:r>
            <a:endParaRPr lang="en-US" altLang="en-US">
              <a:solidFill>
                <a:srgbClr val="000000"/>
              </a:solidFill>
            </a:endParaRPr>
          </a:p>
        </p:txBody>
      </p:sp>
      <p:sp>
        <p:nvSpPr>
          <p:cNvPr id="58383" name="Line 15"/>
          <p:cNvSpPr>
            <a:spLocks noChangeShapeType="1"/>
          </p:cNvSpPr>
          <p:nvPr/>
        </p:nvSpPr>
        <p:spPr bwMode="auto">
          <a:xfrm>
            <a:off x="1893888" y="2786063"/>
            <a:ext cx="2470150" cy="1050925"/>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8384" name="Line 16"/>
          <p:cNvSpPr>
            <a:spLocks noChangeShapeType="1"/>
          </p:cNvSpPr>
          <p:nvPr/>
        </p:nvSpPr>
        <p:spPr bwMode="auto">
          <a:xfrm>
            <a:off x="2133600" y="3200400"/>
            <a:ext cx="0" cy="24384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8385" name="Line 17"/>
          <p:cNvSpPr>
            <a:spLocks noChangeShapeType="1"/>
          </p:cNvSpPr>
          <p:nvPr/>
        </p:nvSpPr>
        <p:spPr bwMode="auto">
          <a:xfrm flipV="1">
            <a:off x="4343400" y="1447800"/>
            <a:ext cx="2706688" cy="2362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8386" name="Line 18"/>
          <p:cNvSpPr>
            <a:spLocks noChangeShapeType="1"/>
          </p:cNvSpPr>
          <p:nvPr/>
        </p:nvSpPr>
        <p:spPr bwMode="auto">
          <a:xfrm flipV="1">
            <a:off x="5105400" y="2590800"/>
            <a:ext cx="2057400" cy="1219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8387" name="Line 19"/>
          <p:cNvSpPr>
            <a:spLocks noChangeShapeType="1"/>
          </p:cNvSpPr>
          <p:nvPr/>
        </p:nvSpPr>
        <p:spPr bwMode="auto">
          <a:xfrm flipH="1">
            <a:off x="2133600" y="3810000"/>
            <a:ext cx="2209800" cy="1828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8388" name="Line 20"/>
          <p:cNvSpPr>
            <a:spLocks noChangeShapeType="1"/>
          </p:cNvSpPr>
          <p:nvPr/>
        </p:nvSpPr>
        <p:spPr bwMode="auto">
          <a:xfrm flipH="1">
            <a:off x="2133600" y="2819400"/>
            <a:ext cx="4648200" cy="2819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8389" name="Text Box 21"/>
          <p:cNvSpPr txBox="1">
            <a:spLocks noChangeArrowheads="1"/>
          </p:cNvSpPr>
          <p:nvPr/>
        </p:nvSpPr>
        <p:spPr bwMode="auto">
          <a:xfrm>
            <a:off x="762000" y="4648200"/>
            <a:ext cx="12319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0" fontAlgn="base" hangingPunct="0">
              <a:spcBef>
                <a:spcPct val="0"/>
              </a:spcBef>
              <a:spcAft>
                <a:spcPct val="0"/>
              </a:spcAft>
            </a:pPr>
            <a:r>
              <a:rPr lang="en-US" altLang="en-US" sz="2000">
                <a:solidFill>
                  <a:srgbClr val="000000"/>
                </a:solidFill>
              </a:rPr>
              <a:t>Eyepiece</a:t>
            </a:r>
          </a:p>
          <a:p>
            <a:pPr algn="ctr" eaLnBrk="0" fontAlgn="base" hangingPunct="0">
              <a:spcBef>
                <a:spcPct val="0"/>
              </a:spcBef>
              <a:spcAft>
                <a:spcPct val="0"/>
              </a:spcAft>
            </a:pPr>
            <a:r>
              <a:rPr lang="en-US" altLang="en-US" sz="2000">
                <a:solidFill>
                  <a:srgbClr val="000000"/>
                </a:solidFill>
              </a:rPr>
              <a:t>image</a:t>
            </a:r>
            <a:endParaRPr lang="en-US" altLang="en-US">
              <a:solidFill>
                <a:srgbClr val="000000"/>
              </a:solidFill>
            </a:endParaRPr>
          </a:p>
        </p:txBody>
      </p:sp>
      <p:sp>
        <p:nvSpPr>
          <p:cNvPr id="58390" name="Text Box 22"/>
          <p:cNvSpPr txBox="1">
            <a:spLocks noChangeArrowheads="1"/>
          </p:cNvSpPr>
          <p:nvPr/>
        </p:nvSpPr>
        <p:spPr bwMode="auto">
          <a:xfrm>
            <a:off x="4495800" y="4724400"/>
            <a:ext cx="123190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0" fontAlgn="base" hangingPunct="0">
              <a:spcBef>
                <a:spcPct val="0"/>
              </a:spcBef>
              <a:spcAft>
                <a:spcPct val="0"/>
              </a:spcAft>
            </a:pPr>
            <a:r>
              <a:rPr lang="en-US" altLang="en-US" sz="2000">
                <a:solidFill>
                  <a:srgbClr val="000000"/>
                </a:solidFill>
              </a:rPr>
              <a:t>Eyepiece</a:t>
            </a:r>
            <a:endParaRPr lang="en-US" altLang="en-US">
              <a:solidFill>
                <a:srgbClr val="000000"/>
              </a:solidFill>
            </a:endParaRPr>
          </a:p>
        </p:txBody>
      </p:sp>
      <p:sp>
        <p:nvSpPr>
          <p:cNvPr id="58391" name="Text Box 23"/>
          <p:cNvSpPr txBox="1">
            <a:spLocks noChangeArrowheads="1"/>
          </p:cNvSpPr>
          <p:nvPr/>
        </p:nvSpPr>
        <p:spPr bwMode="auto">
          <a:xfrm>
            <a:off x="6400800" y="4876800"/>
            <a:ext cx="1546225"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0" fontAlgn="base" hangingPunct="0">
              <a:spcBef>
                <a:spcPct val="0"/>
              </a:spcBef>
              <a:spcAft>
                <a:spcPct val="0"/>
              </a:spcAft>
            </a:pPr>
            <a:r>
              <a:rPr lang="en-US" altLang="en-US" sz="2000">
                <a:solidFill>
                  <a:srgbClr val="000000"/>
                </a:solidFill>
              </a:rPr>
              <a:t>Lens of eye</a:t>
            </a:r>
            <a:endParaRPr lang="en-US" altLang="en-US">
              <a:solidFill>
                <a:srgbClr val="000000"/>
              </a:solidFill>
            </a:endParaRPr>
          </a:p>
        </p:txBody>
      </p:sp>
      <p:sp>
        <p:nvSpPr>
          <p:cNvPr id="58392" name="Rectangle 24"/>
          <p:cNvSpPr>
            <a:spLocks noChangeArrowheads="1"/>
          </p:cNvSpPr>
          <p:nvPr/>
        </p:nvSpPr>
        <p:spPr bwMode="auto">
          <a:xfrm rot="1271761">
            <a:off x="2743200" y="1828800"/>
            <a:ext cx="762000" cy="3276600"/>
          </a:xfrm>
          <a:prstGeom prst="rect">
            <a:avLst/>
          </a:prstGeom>
          <a:solidFill>
            <a:schemeClr val="accent1">
              <a:alpha val="50195"/>
            </a:schemeClr>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58393" name="Text Box 25"/>
          <p:cNvSpPr txBox="1">
            <a:spLocks noChangeArrowheads="1"/>
          </p:cNvSpPr>
          <p:nvPr/>
        </p:nvSpPr>
        <p:spPr bwMode="auto">
          <a:xfrm>
            <a:off x="685800" y="306388"/>
            <a:ext cx="34290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0" fontAlgn="base" hangingPunct="0">
              <a:spcBef>
                <a:spcPct val="0"/>
              </a:spcBef>
              <a:spcAft>
                <a:spcPct val="0"/>
              </a:spcAft>
            </a:pPr>
            <a:r>
              <a:rPr lang="en-US" altLang="en-US">
                <a:solidFill>
                  <a:srgbClr val="FF0000"/>
                </a:solidFill>
              </a:rPr>
              <a:t>Take special case:</a:t>
            </a:r>
          </a:p>
          <a:p>
            <a:pPr eaLnBrk="0" fontAlgn="base" hangingPunct="0">
              <a:spcBef>
                <a:spcPct val="0"/>
              </a:spcBef>
              <a:spcAft>
                <a:spcPct val="0"/>
              </a:spcAft>
            </a:pPr>
            <a:r>
              <a:rPr lang="en-US" altLang="en-US">
                <a:solidFill>
                  <a:srgbClr val="FF0000"/>
                </a:solidFill>
              </a:rPr>
              <a:t>Glass at right angle to second principle ray</a:t>
            </a:r>
            <a:endParaRPr lang="en-US" altLang="en-US">
              <a:solidFill>
                <a:srgbClr val="000000"/>
              </a:solidFill>
            </a:endParaRPr>
          </a:p>
        </p:txBody>
      </p:sp>
      <p:sp>
        <p:nvSpPr>
          <p:cNvPr id="58394" name="Line 26"/>
          <p:cNvSpPr>
            <a:spLocks noChangeShapeType="1"/>
          </p:cNvSpPr>
          <p:nvPr/>
        </p:nvSpPr>
        <p:spPr bwMode="auto">
          <a:xfrm>
            <a:off x="2438400" y="1905000"/>
            <a:ext cx="304800" cy="1066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8395" name="Text Box 27"/>
          <p:cNvSpPr txBox="1">
            <a:spLocks noChangeArrowheads="1"/>
          </p:cNvSpPr>
          <p:nvPr/>
        </p:nvSpPr>
        <p:spPr bwMode="auto">
          <a:xfrm>
            <a:off x="4572000" y="304800"/>
            <a:ext cx="3352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0" fontAlgn="base" hangingPunct="0">
              <a:spcBef>
                <a:spcPct val="0"/>
              </a:spcBef>
              <a:spcAft>
                <a:spcPct val="0"/>
              </a:spcAft>
            </a:pPr>
            <a:r>
              <a:rPr lang="en-US" altLang="en-US">
                <a:solidFill>
                  <a:srgbClr val="000000"/>
                </a:solidFill>
              </a:rPr>
              <a:t>Simplify by removing eyepiece and eye</a:t>
            </a:r>
          </a:p>
        </p:txBody>
      </p:sp>
    </p:spTree>
    <p:extLst>
      <p:ext uri="{BB962C8B-B14F-4D97-AF65-F5344CB8AC3E}">
        <p14:creationId xmlns:p14="http://schemas.microsoft.com/office/powerpoint/2010/main" val="182238662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Line 2"/>
          <p:cNvSpPr>
            <a:spLocks noChangeShapeType="1"/>
          </p:cNvSpPr>
          <p:nvPr/>
        </p:nvSpPr>
        <p:spPr bwMode="auto">
          <a:xfrm>
            <a:off x="304800" y="3162300"/>
            <a:ext cx="64277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9395" name="Oval 3"/>
          <p:cNvSpPr>
            <a:spLocks noChangeArrowheads="1"/>
          </p:cNvSpPr>
          <p:nvPr/>
        </p:nvSpPr>
        <p:spPr bwMode="auto">
          <a:xfrm>
            <a:off x="1725613" y="1938338"/>
            <a:ext cx="446087" cy="2449512"/>
          </a:xfrm>
          <a:prstGeom prst="ellipse">
            <a:avLst/>
          </a:prstGeom>
          <a:solidFill>
            <a:schemeClr val="accent1">
              <a:alpha val="50195"/>
            </a:schemeClr>
          </a:soli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0" fontAlgn="base" hangingPunct="0">
              <a:spcBef>
                <a:spcPct val="0"/>
              </a:spcBef>
              <a:spcAft>
                <a:spcPct val="0"/>
              </a:spcAft>
            </a:pPr>
            <a:endParaRPr lang="en-US" altLang="en-US">
              <a:solidFill>
                <a:srgbClr val="000000"/>
              </a:solidFill>
            </a:endParaRPr>
          </a:p>
        </p:txBody>
      </p:sp>
      <p:sp>
        <p:nvSpPr>
          <p:cNvPr id="59396" name="Line 4"/>
          <p:cNvSpPr>
            <a:spLocks noChangeShapeType="1"/>
          </p:cNvSpPr>
          <p:nvPr/>
        </p:nvSpPr>
        <p:spPr bwMode="auto">
          <a:xfrm>
            <a:off x="981075" y="2857500"/>
            <a:ext cx="5724525" cy="16383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9397" name="AutoShape 5"/>
          <p:cNvSpPr>
            <a:spLocks noChangeArrowheads="1"/>
          </p:cNvSpPr>
          <p:nvPr/>
        </p:nvSpPr>
        <p:spPr bwMode="auto">
          <a:xfrm>
            <a:off x="2673350" y="3101975"/>
            <a:ext cx="88900" cy="95250"/>
          </a:xfrm>
          <a:prstGeom prst="diamond">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59398" name="AutoShape 6"/>
          <p:cNvSpPr>
            <a:spLocks noChangeArrowheads="1"/>
          </p:cNvSpPr>
          <p:nvPr/>
        </p:nvSpPr>
        <p:spPr bwMode="auto">
          <a:xfrm>
            <a:off x="1195388" y="3090863"/>
            <a:ext cx="88900" cy="96837"/>
          </a:xfrm>
          <a:prstGeom prst="diamond">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59399" name="Line 7"/>
          <p:cNvSpPr>
            <a:spLocks noChangeShapeType="1"/>
          </p:cNvSpPr>
          <p:nvPr/>
        </p:nvSpPr>
        <p:spPr bwMode="auto">
          <a:xfrm flipH="1" flipV="1">
            <a:off x="914400" y="2795588"/>
            <a:ext cx="0" cy="366712"/>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9400" name="Line 8"/>
          <p:cNvSpPr>
            <a:spLocks noChangeShapeType="1"/>
          </p:cNvSpPr>
          <p:nvPr/>
        </p:nvSpPr>
        <p:spPr bwMode="auto">
          <a:xfrm>
            <a:off x="914400" y="2795588"/>
            <a:ext cx="1014413"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9401" name="Line 9"/>
          <p:cNvSpPr>
            <a:spLocks noChangeShapeType="1"/>
          </p:cNvSpPr>
          <p:nvPr/>
        </p:nvSpPr>
        <p:spPr bwMode="auto">
          <a:xfrm>
            <a:off x="914400" y="2795588"/>
            <a:ext cx="1081088" cy="10414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9402" name="Line 10"/>
          <p:cNvSpPr>
            <a:spLocks noChangeShapeType="1"/>
          </p:cNvSpPr>
          <p:nvPr/>
        </p:nvSpPr>
        <p:spPr bwMode="auto">
          <a:xfrm>
            <a:off x="4364038" y="3162300"/>
            <a:ext cx="0" cy="674688"/>
          </a:xfrm>
          <a:prstGeom prst="line">
            <a:avLst/>
          </a:prstGeom>
          <a:noFill/>
          <a:ln w="38100" cmpd="dbl">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9403" name="Text Box 11"/>
          <p:cNvSpPr txBox="1">
            <a:spLocks noChangeArrowheads="1"/>
          </p:cNvSpPr>
          <p:nvPr/>
        </p:nvSpPr>
        <p:spPr bwMode="auto">
          <a:xfrm>
            <a:off x="3890963" y="2795588"/>
            <a:ext cx="8509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0" fontAlgn="base" hangingPunct="0">
              <a:spcBef>
                <a:spcPct val="0"/>
              </a:spcBef>
              <a:spcAft>
                <a:spcPct val="0"/>
              </a:spcAft>
            </a:pPr>
            <a:r>
              <a:rPr lang="en-US" altLang="en-US" sz="1800">
                <a:solidFill>
                  <a:srgbClr val="000000"/>
                </a:solidFill>
              </a:rPr>
              <a:t>Image</a:t>
            </a:r>
            <a:endParaRPr lang="en-US" altLang="en-US">
              <a:solidFill>
                <a:srgbClr val="000000"/>
              </a:solidFill>
            </a:endParaRPr>
          </a:p>
        </p:txBody>
      </p:sp>
      <p:sp>
        <p:nvSpPr>
          <p:cNvPr id="59404" name="Line 12"/>
          <p:cNvSpPr>
            <a:spLocks noChangeShapeType="1"/>
          </p:cNvSpPr>
          <p:nvPr/>
        </p:nvSpPr>
        <p:spPr bwMode="auto">
          <a:xfrm>
            <a:off x="1893888" y="2786063"/>
            <a:ext cx="4887912" cy="209073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9405" name="Line 13"/>
          <p:cNvSpPr>
            <a:spLocks noChangeShapeType="1"/>
          </p:cNvSpPr>
          <p:nvPr/>
        </p:nvSpPr>
        <p:spPr bwMode="auto">
          <a:xfrm>
            <a:off x="2133600" y="3200400"/>
            <a:ext cx="0" cy="24384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9406" name="Text Box 14"/>
          <p:cNvSpPr txBox="1">
            <a:spLocks noChangeArrowheads="1"/>
          </p:cNvSpPr>
          <p:nvPr/>
        </p:nvSpPr>
        <p:spPr bwMode="auto">
          <a:xfrm>
            <a:off x="762000" y="4648200"/>
            <a:ext cx="12319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0" fontAlgn="base" hangingPunct="0">
              <a:spcBef>
                <a:spcPct val="0"/>
              </a:spcBef>
              <a:spcAft>
                <a:spcPct val="0"/>
              </a:spcAft>
            </a:pPr>
            <a:r>
              <a:rPr lang="en-US" altLang="en-US" sz="2000">
                <a:solidFill>
                  <a:srgbClr val="000000"/>
                </a:solidFill>
              </a:rPr>
              <a:t>Eyepiece</a:t>
            </a:r>
          </a:p>
          <a:p>
            <a:pPr algn="ctr" eaLnBrk="0" fontAlgn="base" hangingPunct="0">
              <a:spcBef>
                <a:spcPct val="0"/>
              </a:spcBef>
              <a:spcAft>
                <a:spcPct val="0"/>
              </a:spcAft>
            </a:pPr>
            <a:r>
              <a:rPr lang="en-US" altLang="en-US" sz="2000">
                <a:solidFill>
                  <a:srgbClr val="000000"/>
                </a:solidFill>
              </a:rPr>
              <a:t>image</a:t>
            </a:r>
            <a:endParaRPr lang="en-US" altLang="en-US">
              <a:solidFill>
                <a:srgbClr val="000000"/>
              </a:solidFill>
            </a:endParaRPr>
          </a:p>
        </p:txBody>
      </p:sp>
      <p:sp>
        <p:nvSpPr>
          <p:cNvPr id="59407" name="Rectangle 15"/>
          <p:cNvSpPr>
            <a:spLocks noChangeArrowheads="1"/>
          </p:cNvSpPr>
          <p:nvPr/>
        </p:nvSpPr>
        <p:spPr bwMode="auto">
          <a:xfrm rot="1271761">
            <a:off x="2743200" y="1828800"/>
            <a:ext cx="762000" cy="3276600"/>
          </a:xfrm>
          <a:prstGeom prst="rect">
            <a:avLst/>
          </a:prstGeom>
          <a:solidFill>
            <a:schemeClr val="accent1">
              <a:alpha val="50195"/>
            </a:schemeClr>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59408" name="Text Box 16"/>
          <p:cNvSpPr txBox="1">
            <a:spLocks noChangeArrowheads="1"/>
          </p:cNvSpPr>
          <p:nvPr/>
        </p:nvSpPr>
        <p:spPr bwMode="auto">
          <a:xfrm>
            <a:off x="685800" y="306388"/>
            <a:ext cx="34290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0" fontAlgn="base" hangingPunct="0">
              <a:spcBef>
                <a:spcPct val="0"/>
              </a:spcBef>
              <a:spcAft>
                <a:spcPct val="0"/>
              </a:spcAft>
            </a:pPr>
            <a:r>
              <a:rPr lang="en-US" altLang="en-US">
                <a:solidFill>
                  <a:srgbClr val="FF0000"/>
                </a:solidFill>
              </a:rPr>
              <a:t>Take special case:</a:t>
            </a:r>
          </a:p>
          <a:p>
            <a:pPr eaLnBrk="0" fontAlgn="base" hangingPunct="0">
              <a:spcBef>
                <a:spcPct val="0"/>
              </a:spcBef>
              <a:spcAft>
                <a:spcPct val="0"/>
              </a:spcAft>
            </a:pPr>
            <a:r>
              <a:rPr lang="en-US" altLang="en-US">
                <a:solidFill>
                  <a:srgbClr val="FF0000"/>
                </a:solidFill>
              </a:rPr>
              <a:t>Glass at right angle to second principle ray</a:t>
            </a:r>
            <a:endParaRPr lang="en-US" altLang="en-US">
              <a:solidFill>
                <a:srgbClr val="000000"/>
              </a:solidFill>
            </a:endParaRPr>
          </a:p>
        </p:txBody>
      </p:sp>
      <p:sp>
        <p:nvSpPr>
          <p:cNvPr id="59409" name="Line 17"/>
          <p:cNvSpPr>
            <a:spLocks noChangeShapeType="1"/>
          </p:cNvSpPr>
          <p:nvPr/>
        </p:nvSpPr>
        <p:spPr bwMode="auto">
          <a:xfrm>
            <a:off x="2438400" y="1905000"/>
            <a:ext cx="304800" cy="106680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9410" name="Line 18"/>
          <p:cNvSpPr>
            <a:spLocks noChangeShapeType="1"/>
          </p:cNvSpPr>
          <p:nvPr/>
        </p:nvSpPr>
        <p:spPr bwMode="auto">
          <a:xfrm>
            <a:off x="1981200" y="3810000"/>
            <a:ext cx="4191000"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9411" name="Line 19"/>
          <p:cNvSpPr>
            <a:spLocks noChangeShapeType="1"/>
          </p:cNvSpPr>
          <p:nvPr/>
        </p:nvSpPr>
        <p:spPr bwMode="auto">
          <a:xfrm>
            <a:off x="2590800" y="3810000"/>
            <a:ext cx="762000" cy="15240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9412" name="Line 20"/>
          <p:cNvSpPr>
            <a:spLocks noChangeShapeType="1"/>
          </p:cNvSpPr>
          <p:nvPr/>
        </p:nvSpPr>
        <p:spPr bwMode="auto">
          <a:xfrm>
            <a:off x="3352800" y="3962400"/>
            <a:ext cx="2819400" cy="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9413" name="Line 21"/>
          <p:cNvSpPr>
            <a:spLocks noChangeShapeType="1"/>
          </p:cNvSpPr>
          <p:nvPr/>
        </p:nvSpPr>
        <p:spPr bwMode="auto">
          <a:xfrm>
            <a:off x="2743200" y="3352800"/>
            <a:ext cx="762000" cy="304800"/>
          </a:xfrm>
          <a:prstGeom prst="line">
            <a:avLst/>
          </a:prstGeom>
          <a:noFill/>
          <a:ln w="57150">
            <a:solidFill>
              <a:srgbClr val="0000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9414" name="Line 22"/>
          <p:cNvSpPr>
            <a:spLocks noChangeShapeType="1"/>
          </p:cNvSpPr>
          <p:nvPr/>
        </p:nvSpPr>
        <p:spPr bwMode="auto">
          <a:xfrm>
            <a:off x="3429000" y="3657600"/>
            <a:ext cx="3429000" cy="103505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9415" name="Line 23"/>
          <p:cNvSpPr>
            <a:spLocks noChangeShapeType="1"/>
          </p:cNvSpPr>
          <p:nvPr/>
        </p:nvSpPr>
        <p:spPr bwMode="auto">
          <a:xfrm>
            <a:off x="2819400" y="3200400"/>
            <a:ext cx="3581400" cy="1524000"/>
          </a:xfrm>
          <a:prstGeom prst="line">
            <a:avLst/>
          </a:prstGeom>
          <a:noFill/>
          <a:ln w="5715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9416" name="Text Box 24"/>
          <p:cNvSpPr txBox="1">
            <a:spLocks noChangeArrowheads="1"/>
          </p:cNvSpPr>
          <p:nvPr/>
        </p:nvSpPr>
        <p:spPr bwMode="auto">
          <a:xfrm>
            <a:off x="2362200" y="5029200"/>
            <a:ext cx="23495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0" fontAlgn="base" hangingPunct="0">
              <a:spcBef>
                <a:spcPct val="0"/>
              </a:spcBef>
              <a:spcAft>
                <a:spcPct val="0"/>
              </a:spcAft>
            </a:pPr>
            <a:r>
              <a:rPr lang="en-US" altLang="en-US">
                <a:solidFill>
                  <a:srgbClr val="3333CC"/>
                </a:solidFill>
              </a:rPr>
              <a:t>Refraction of principle rays</a:t>
            </a:r>
          </a:p>
        </p:txBody>
      </p:sp>
      <p:sp>
        <p:nvSpPr>
          <p:cNvPr id="59417" name="Line 25"/>
          <p:cNvSpPr>
            <a:spLocks noChangeShapeType="1"/>
          </p:cNvSpPr>
          <p:nvPr/>
        </p:nvSpPr>
        <p:spPr bwMode="auto">
          <a:xfrm flipH="1" flipV="1">
            <a:off x="3352800" y="4191000"/>
            <a:ext cx="76200" cy="838200"/>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grpSp>
        <p:nvGrpSpPr>
          <p:cNvPr id="2" name="Group 26"/>
          <p:cNvGrpSpPr>
            <a:grpSpLocks/>
          </p:cNvGrpSpPr>
          <p:nvPr/>
        </p:nvGrpSpPr>
        <p:grpSpPr bwMode="auto">
          <a:xfrm>
            <a:off x="4419600" y="1066800"/>
            <a:ext cx="4048125" cy="3070225"/>
            <a:chOff x="2784" y="672"/>
            <a:chExt cx="2550" cy="1934"/>
          </a:xfrm>
        </p:grpSpPr>
        <p:sp>
          <p:nvSpPr>
            <p:cNvPr id="59419" name="Line 27"/>
            <p:cNvSpPr>
              <a:spLocks noChangeShapeType="1"/>
            </p:cNvSpPr>
            <p:nvPr/>
          </p:nvSpPr>
          <p:spPr bwMode="auto">
            <a:xfrm>
              <a:off x="2832" y="1982"/>
              <a:ext cx="0" cy="528"/>
            </a:xfrm>
            <a:prstGeom prst="line">
              <a:avLst/>
            </a:prstGeom>
            <a:noFill/>
            <a:ln w="762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9420" name="Line 28"/>
            <p:cNvSpPr>
              <a:spLocks noChangeShapeType="1"/>
            </p:cNvSpPr>
            <p:nvPr/>
          </p:nvSpPr>
          <p:spPr bwMode="auto">
            <a:xfrm>
              <a:off x="2928" y="1982"/>
              <a:ext cx="0" cy="528"/>
            </a:xfrm>
            <a:prstGeom prst="line">
              <a:avLst/>
            </a:prstGeom>
            <a:noFill/>
            <a:ln w="762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9421" name="Line 29"/>
            <p:cNvSpPr>
              <a:spLocks noChangeShapeType="1"/>
            </p:cNvSpPr>
            <p:nvPr/>
          </p:nvSpPr>
          <p:spPr bwMode="auto">
            <a:xfrm>
              <a:off x="3134" y="1982"/>
              <a:ext cx="0" cy="624"/>
            </a:xfrm>
            <a:prstGeom prst="line">
              <a:avLst/>
            </a:prstGeom>
            <a:noFill/>
            <a:ln w="762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59422" name="Text Box 30"/>
            <p:cNvSpPr txBox="1">
              <a:spLocks noChangeArrowheads="1"/>
            </p:cNvSpPr>
            <p:nvPr/>
          </p:nvSpPr>
          <p:spPr bwMode="auto">
            <a:xfrm>
              <a:off x="2784" y="672"/>
              <a:ext cx="2550" cy="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0" fontAlgn="base" hangingPunct="0">
                <a:spcBef>
                  <a:spcPct val="0"/>
                </a:spcBef>
                <a:spcAft>
                  <a:spcPct val="0"/>
                </a:spcAft>
              </a:pPr>
              <a:r>
                <a:rPr lang="en-US" altLang="en-US">
                  <a:solidFill>
                    <a:srgbClr val="3333CC"/>
                  </a:solidFill>
                </a:rPr>
                <a:t>Zone of Confusion:  Rays fail to intersect at only one place</a:t>
              </a:r>
            </a:p>
          </p:txBody>
        </p:sp>
        <p:sp>
          <p:nvSpPr>
            <p:cNvPr id="59423" name="Line 31"/>
            <p:cNvSpPr>
              <a:spLocks noChangeShapeType="1"/>
            </p:cNvSpPr>
            <p:nvPr/>
          </p:nvSpPr>
          <p:spPr bwMode="auto">
            <a:xfrm flipH="1">
              <a:off x="3120" y="1584"/>
              <a:ext cx="336" cy="288"/>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grpSp>
    </p:spTree>
    <p:extLst>
      <p:ext uri="{BB962C8B-B14F-4D97-AF65-F5344CB8AC3E}">
        <p14:creationId xmlns:p14="http://schemas.microsoft.com/office/powerpoint/2010/main" val="6555542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Oval 2"/>
          <p:cNvSpPr>
            <a:spLocks noChangeArrowheads="1"/>
          </p:cNvSpPr>
          <p:nvPr/>
        </p:nvSpPr>
        <p:spPr bwMode="auto">
          <a:xfrm>
            <a:off x="7586663" y="2057400"/>
            <a:ext cx="947737" cy="3733800"/>
          </a:xfrm>
          <a:prstGeom prst="ellipse">
            <a:avLst/>
          </a:prstGeom>
          <a:solidFill>
            <a:schemeClr val="accent1">
              <a:alpha val="50195"/>
            </a:schemeClr>
          </a:soli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0" fontAlgn="base" hangingPunct="0">
              <a:spcBef>
                <a:spcPct val="0"/>
              </a:spcBef>
              <a:spcAft>
                <a:spcPct val="0"/>
              </a:spcAft>
            </a:pPr>
            <a:endParaRPr lang="en-US" altLang="en-US">
              <a:solidFill>
                <a:srgbClr val="000000"/>
              </a:solidFill>
            </a:endParaRPr>
          </a:p>
        </p:txBody>
      </p:sp>
      <p:sp>
        <p:nvSpPr>
          <p:cNvPr id="60419" name="Rectangle 3"/>
          <p:cNvSpPr>
            <a:spLocks noChangeArrowheads="1"/>
          </p:cNvSpPr>
          <p:nvPr/>
        </p:nvSpPr>
        <p:spPr bwMode="auto">
          <a:xfrm rot="888808">
            <a:off x="2438400" y="2198688"/>
            <a:ext cx="762000" cy="3276600"/>
          </a:xfrm>
          <a:prstGeom prst="rect">
            <a:avLst/>
          </a:prstGeom>
          <a:solidFill>
            <a:schemeClr val="accent1">
              <a:alpha val="50195"/>
            </a:schemeClr>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0" fontAlgn="base" hangingPunct="0">
              <a:spcBef>
                <a:spcPct val="0"/>
              </a:spcBef>
              <a:spcAft>
                <a:spcPct val="0"/>
              </a:spcAft>
            </a:pPr>
            <a:endParaRPr lang="en-US" altLang="en-US">
              <a:solidFill>
                <a:srgbClr val="000000"/>
              </a:solidFill>
            </a:endParaRPr>
          </a:p>
        </p:txBody>
      </p:sp>
      <p:sp>
        <p:nvSpPr>
          <p:cNvPr id="60420" name="Oval 4"/>
          <p:cNvSpPr>
            <a:spLocks noChangeArrowheads="1"/>
          </p:cNvSpPr>
          <p:nvPr/>
        </p:nvSpPr>
        <p:spPr bwMode="auto">
          <a:xfrm>
            <a:off x="4343400" y="2122488"/>
            <a:ext cx="446088" cy="3733800"/>
          </a:xfrm>
          <a:prstGeom prst="ellipse">
            <a:avLst/>
          </a:prstGeom>
          <a:solidFill>
            <a:schemeClr val="accent1">
              <a:alpha val="50195"/>
            </a:schemeClr>
          </a:soli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0" fontAlgn="base" hangingPunct="0">
              <a:spcBef>
                <a:spcPct val="0"/>
              </a:spcBef>
              <a:spcAft>
                <a:spcPct val="0"/>
              </a:spcAft>
            </a:pPr>
            <a:endParaRPr lang="en-US" altLang="en-US">
              <a:solidFill>
                <a:srgbClr val="000000"/>
              </a:solidFill>
            </a:endParaRPr>
          </a:p>
        </p:txBody>
      </p:sp>
      <p:sp>
        <p:nvSpPr>
          <p:cNvPr id="60421" name="Oval 5"/>
          <p:cNvSpPr>
            <a:spLocks noChangeArrowheads="1"/>
          </p:cNvSpPr>
          <p:nvPr/>
        </p:nvSpPr>
        <p:spPr bwMode="auto">
          <a:xfrm>
            <a:off x="1497013" y="2765425"/>
            <a:ext cx="446087" cy="2449513"/>
          </a:xfrm>
          <a:prstGeom prst="ellipse">
            <a:avLst/>
          </a:prstGeom>
          <a:solidFill>
            <a:schemeClr val="accent1">
              <a:alpha val="50195"/>
            </a:schemeClr>
          </a:soli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0" fontAlgn="base" hangingPunct="0">
              <a:spcBef>
                <a:spcPct val="0"/>
              </a:spcBef>
              <a:spcAft>
                <a:spcPct val="0"/>
              </a:spcAft>
            </a:pPr>
            <a:endParaRPr lang="en-US" altLang="en-US">
              <a:solidFill>
                <a:srgbClr val="000000"/>
              </a:solidFill>
            </a:endParaRPr>
          </a:p>
        </p:txBody>
      </p:sp>
      <p:sp>
        <p:nvSpPr>
          <p:cNvPr id="60422" name="Line 6"/>
          <p:cNvSpPr>
            <a:spLocks noChangeShapeType="1"/>
          </p:cNvSpPr>
          <p:nvPr/>
        </p:nvSpPr>
        <p:spPr bwMode="auto">
          <a:xfrm>
            <a:off x="685800" y="3646488"/>
            <a:ext cx="3886200" cy="12192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60423" name="Line 7"/>
          <p:cNvSpPr>
            <a:spLocks noChangeShapeType="1"/>
          </p:cNvSpPr>
          <p:nvPr/>
        </p:nvSpPr>
        <p:spPr bwMode="auto">
          <a:xfrm flipH="1" flipV="1">
            <a:off x="685800" y="3622675"/>
            <a:ext cx="0" cy="366713"/>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60424" name="Line 8"/>
          <p:cNvSpPr>
            <a:spLocks noChangeShapeType="1"/>
          </p:cNvSpPr>
          <p:nvPr/>
        </p:nvSpPr>
        <p:spPr bwMode="auto">
          <a:xfrm>
            <a:off x="685800" y="3622675"/>
            <a:ext cx="1014413"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60425" name="Line 9"/>
          <p:cNvSpPr>
            <a:spLocks noChangeShapeType="1"/>
          </p:cNvSpPr>
          <p:nvPr/>
        </p:nvSpPr>
        <p:spPr bwMode="auto">
          <a:xfrm>
            <a:off x="685800" y="3622675"/>
            <a:ext cx="1081088" cy="10414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60426" name="Line 10"/>
          <p:cNvSpPr>
            <a:spLocks noChangeShapeType="1"/>
          </p:cNvSpPr>
          <p:nvPr/>
        </p:nvSpPr>
        <p:spPr bwMode="auto">
          <a:xfrm>
            <a:off x="1766888" y="4643438"/>
            <a:ext cx="2805112" cy="83185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60427" name="Text Box 11"/>
          <p:cNvSpPr txBox="1">
            <a:spLocks noChangeArrowheads="1"/>
          </p:cNvSpPr>
          <p:nvPr/>
        </p:nvSpPr>
        <p:spPr bwMode="auto">
          <a:xfrm>
            <a:off x="5410200" y="3595688"/>
            <a:ext cx="850900"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0" fontAlgn="base" hangingPunct="0">
              <a:spcBef>
                <a:spcPct val="0"/>
              </a:spcBef>
              <a:spcAft>
                <a:spcPct val="0"/>
              </a:spcAft>
            </a:pPr>
            <a:r>
              <a:rPr lang="en-US" altLang="en-US" sz="1800">
                <a:solidFill>
                  <a:srgbClr val="000000"/>
                </a:solidFill>
              </a:rPr>
              <a:t>Image</a:t>
            </a:r>
            <a:endParaRPr lang="en-US" altLang="en-US">
              <a:solidFill>
                <a:srgbClr val="000000"/>
              </a:solidFill>
            </a:endParaRPr>
          </a:p>
        </p:txBody>
      </p:sp>
      <p:sp>
        <p:nvSpPr>
          <p:cNvPr id="60428" name="Line 12"/>
          <p:cNvSpPr>
            <a:spLocks noChangeShapeType="1"/>
          </p:cNvSpPr>
          <p:nvPr/>
        </p:nvSpPr>
        <p:spPr bwMode="auto">
          <a:xfrm>
            <a:off x="1665288" y="3646488"/>
            <a:ext cx="2906712" cy="8382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60429" name="Oval 13"/>
          <p:cNvSpPr>
            <a:spLocks noChangeArrowheads="1"/>
          </p:cNvSpPr>
          <p:nvPr/>
        </p:nvSpPr>
        <p:spPr bwMode="auto">
          <a:xfrm>
            <a:off x="6269038" y="2416175"/>
            <a:ext cx="676275" cy="3060700"/>
          </a:xfrm>
          <a:prstGeom prst="ellipse">
            <a:avLst/>
          </a:prstGeom>
          <a:solidFill>
            <a:schemeClr val="accent1">
              <a:alpha val="50195"/>
            </a:schemeClr>
          </a:soli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0" fontAlgn="base" hangingPunct="0">
              <a:spcBef>
                <a:spcPct val="0"/>
              </a:spcBef>
              <a:spcAft>
                <a:spcPct val="0"/>
              </a:spcAft>
            </a:pPr>
            <a:endParaRPr lang="en-US" altLang="en-US">
              <a:solidFill>
                <a:srgbClr val="000000"/>
              </a:solidFill>
            </a:endParaRPr>
          </a:p>
        </p:txBody>
      </p:sp>
      <p:sp>
        <p:nvSpPr>
          <p:cNvPr id="60430" name="Line 14"/>
          <p:cNvSpPr>
            <a:spLocks noChangeShapeType="1"/>
          </p:cNvSpPr>
          <p:nvPr/>
        </p:nvSpPr>
        <p:spPr bwMode="auto">
          <a:xfrm>
            <a:off x="3678238" y="4016375"/>
            <a:ext cx="0" cy="2438400"/>
          </a:xfrm>
          <a:prstGeom prst="line">
            <a:avLst/>
          </a:prstGeom>
          <a:noFill/>
          <a:ln w="762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60431" name="Line 15"/>
          <p:cNvSpPr>
            <a:spLocks noChangeShapeType="1"/>
          </p:cNvSpPr>
          <p:nvPr/>
        </p:nvSpPr>
        <p:spPr bwMode="auto">
          <a:xfrm flipV="1">
            <a:off x="5888038" y="2655888"/>
            <a:ext cx="2265362" cy="1970087"/>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60432" name="Line 16"/>
          <p:cNvSpPr>
            <a:spLocks noChangeShapeType="1"/>
          </p:cNvSpPr>
          <p:nvPr/>
        </p:nvSpPr>
        <p:spPr bwMode="auto">
          <a:xfrm flipV="1">
            <a:off x="6650038" y="3722688"/>
            <a:ext cx="1503362" cy="903287"/>
          </a:xfrm>
          <a:prstGeom prst="line">
            <a:avLst/>
          </a:prstGeom>
          <a:noFill/>
          <a:ln w="38100">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60433" name="Line 17"/>
          <p:cNvSpPr>
            <a:spLocks noChangeShapeType="1"/>
          </p:cNvSpPr>
          <p:nvPr/>
        </p:nvSpPr>
        <p:spPr bwMode="auto">
          <a:xfrm flipH="1">
            <a:off x="3678238" y="4625975"/>
            <a:ext cx="2209800" cy="1828800"/>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60434" name="Line 18"/>
          <p:cNvSpPr>
            <a:spLocks noChangeShapeType="1"/>
          </p:cNvSpPr>
          <p:nvPr/>
        </p:nvSpPr>
        <p:spPr bwMode="auto">
          <a:xfrm flipH="1">
            <a:off x="3678238" y="3722688"/>
            <a:ext cx="4475162" cy="2732087"/>
          </a:xfrm>
          <a:prstGeom prst="line">
            <a:avLst/>
          </a:prstGeom>
          <a:noFill/>
          <a:ln w="9525">
            <a:solidFill>
              <a:srgbClr val="0000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60435" name="Text Box 19"/>
          <p:cNvSpPr txBox="1">
            <a:spLocks noChangeArrowheads="1"/>
          </p:cNvSpPr>
          <p:nvPr/>
        </p:nvSpPr>
        <p:spPr bwMode="auto">
          <a:xfrm>
            <a:off x="4343400" y="5818188"/>
            <a:ext cx="12319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0" fontAlgn="base" hangingPunct="0">
              <a:spcBef>
                <a:spcPct val="0"/>
              </a:spcBef>
              <a:spcAft>
                <a:spcPct val="0"/>
              </a:spcAft>
            </a:pPr>
            <a:r>
              <a:rPr lang="en-US" altLang="en-US" sz="2000">
                <a:solidFill>
                  <a:srgbClr val="3333CC"/>
                </a:solidFill>
              </a:rPr>
              <a:t>Eyepiece</a:t>
            </a:r>
          </a:p>
          <a:p>
            <a:pPr algn="ctr" eaLnBrk="0" fontAlgn="base" hangingPunct="0">
              <a:spcBef>
                <a:spcPct val="0"/>
              </a:spcBef>
              <a:spcAft>
                <a:spcPct val="0"/>
              </a:spcAft>
            </a:pPr>
            <a:r>
              <a:rPr lang="en-US" altLang="en-US" sz="2000">
                <a:solidFill>
                  <a:srgbClr val="3333CC"/>
                </a:solidFill>
              </a:rPr>
              <a:t>image</a:t>
            </a:r>
            <a:endParaRPr lang="en-US" altLang="en-US">
              <a:solidFill>
                <a:srgbClr val="3333CC"/>
              </a:solidFill>
            </a:endParaRPr>
          </a:p>
        </p:txBody>
      </p:sp>
      <p:sp>
        <p:nvSpPr>
          <p:cNvPr id="60436" name="Text Box 20"/>
          <p:cNvSpPr txBox="1">
            <a:spLocks noChangeArrowheads="1"/>
          </p:cNvSpPr>
          <p:nvPr/>
        </p:nvSpPr>
        <p:spPr bwMode="auto">
          <a:xfrm>
            <a:off x="5943600" y="5399088"/>
            <a:ext cx="123190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0" fontAlgn="base" hangingPunct="0">
              <a:spcBef>
                <a:spcPct val="0"/>
              </a:spcBef>
              <a:spcAft>
                <a:spcPct val="0"/>
              </a:spcAft>
            </a:pPr>
            <a:r>
              <a:rPr lang="en-US" altLang="en-US" sz="2000">
                <a:solidFill>
                  <a:srgbClr val="000000"/>
                </a:solidFill>
              </a:rPr>
              <a:t>Eyepiece</a:t>
            </a:r>
            <a:endParaRPr lang="en-US" altLang="en-US">
              <a:solidFill>
                <a:srgbClr val="000000"/>
              </a:solidFill>
            </a:endParaRPr>
          </a:p>
        </p:txBody>
      </p:sp>
      <p:sp>
        <p:nvSpPr>
          <p:cNvPr id="60437" name="Line 21"/>
          <p:cNvSpPr>
            <a:spLocks noChangeShapeType="1"/>
          </p:cNvSpPr>
          <p:nvPr/>
        </p:nvSpPr>
        <p:spPr bwMode="auto">
          <a:xfrm flipV="1">
            <a:off x="4572000" y="4637088"/>
            <a:ext cx="129540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60438" name="Line 22"/>
          <p:cNvSpPr>
            <a:spLocks noChangeShapeType="1"/>
          </p:cNvSpPr>
          <p:nvPr/>
        </p:nvSpPr>
        <p:spPr bwMode="auto">
          <a:xfrm flipV="1">
            <a:off x="4572000" y="4637088"/>
            <a:ext cx="12954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60439" name="Line 23"/>
          <p:cNvSpPr>
            <a:spLocks noChangeShapeType="1"/>
          </p:cNvSpPr>
          <p:nvPr/>
        </p:nvSpPr>
        <p:spPr bwMode="auto">
          <a:xfrm>
            <a:off x="4572000" y="4484688"/>
            <a:ext cx="12954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60440" name="Line 24"/>
          <p:cNvSpPr>
            <a:spLocks noChangeShapeType="1"/>
          </p:cNvSpPr>
          <p:nvPr/>
        </p:nvSpPr>
        <p:spPr bwMode="auto">
          <a:xfrm>
            <a:off x="5867400" y="4637088"/>
            <a:ext cx="762000" cy="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60441" name="Text Box 25"/>
          <p:cNvSpPr txBox="1">
            <a:spLocks noChangeArrowheads="1"/>
          </p:cNvSpPr>
          <p:nvPr/>
        </p:nvSpPr>
        <p:spPr bwMode="auto">
          <a:xfrm>
            <a:off x="3917950" y="1676400"/>
            <a:ext cx="1322388"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0" fontAlgn="base" hangingPunct="0">
              <a:spcBef>
                <a:spcPct val="0"/>
              </a:spcBef>
              <a:spcAft>
                <a:spcPct val="0"/>
              </a:spcAft>
            </a:pPr>
            <a:r>
              <a:rPr lang="en-US" altLang="en-US" sz="2000">
                <a:solidFill>
                  <a:srgbClr val="000000"/>
                </a:solidFill>
              </a:rPr>
              <a:t>Tube lens</a:t>
            </a:r>
            <a:endParaRPr lang="en-US" altLang="en-US">
              <a:solidFill>
                <a:srgbClr val="000000"/>
              </a:solidFill>
            </a:endParaRPr>
          </a:p>
        </p:txBody>
      </p:sp>
      <p:sp>
        <p:nvSpPr>
          <p:cNvPr id="60442" name="Text Box 26"/>
          <p:cNvSpPr txBox="1">
            <a:spLocks noChangeArrowheads="1"/>
          </p:cNvSpPr>
          <p:nvPr/>
        </p:nvSpPr>
        <p:spPr bwMode="auto">
          <a:xfrm>
            <a:off x="990600" y="2351088"/>
            <a:ext cx="1365250" cy="44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0" fontAlgn="base" hangingPunct="0">
              <a:spcBef>
                <a:spcPct val="0"/>
              </a:spcBef>
              <a:spcAft>
                <a:spcPct val="0"/>
              </a:spcAft>
            </a:pPr>
            <a:r>
              <a:rPr lang="en-US" altLang="en-US" sz="2000">
                <a:solidFill>
                  <a:srgbClr val="000000"/>
                </a:solidFill>
              </a:rPr>
              <a:t>Objective</a:t>
            </a:r>
            <a:endParaRPr lang="en-US" altLang="en-US">
              <a:solidFill>
                <a:srgbClr val="000000"/>
              </a:solidFill>
            </a:endParaRPr>
          </a:p>
        </p:txBody>
      </p:sp>
      <p:sp>
        <p:nvSpPr>
          <p:cNvPr id="60443" name="Text Box 27"/>
          <p:cNvSpPr txBox="1">
            <a:spLocks noChangeArrowheads="1"/>
          </p:cNvSpPr>
          <p:nvPr/>
        </p:nvSpPr>
        <p:spPr bwMode="auto">
          <a:xfrm>
            <a:off x="304800" y="5780088"/>
            <a:ext cx="2651125"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0" fontAlgn="base" hangingPunct="0">
              <a:spcBef>
                <a:spcPct val="0"/>
              </a:spcBef>
              <a:spcAft>
                <a:spcPct val="0"/>
              </a:spcAft>
            </a:pPr>
            <a:r>
              <a:rPr lang="ja-JP" altLang="en-US">
                <a:solidFill>
                  <a:srgbClr val="000000"/>
                </a:solidFill>
              </a:rPr>
              <a:t>“</a:t>
            </a:r>
            <a:r>
              <a:rPr lang="en-US" altLang="ja-JP">
                <a:solidFill>
                  <a:srgbClr val="000000"/>
                </a:solidFill>
              </a:rPr>
              <a:t>Infinity</a:t>
            </a:r>
            <a:r>
              <a:rPr lang="ja-JP" altLang="en-US">
                <a:solidFill>
                  <a:srgbClr val="000000"/>
                </a:solidFill>
              </a:rPr>
              <a:t>”</a:t>
            </a:r>
            <a:r>
              <a:rPr lang="en-US" altLang="ja-JP">
                <a:solidFill>
                  <a:srgbClr val="000000"/>
                </a:solidFill>
              </a:rPr>
              <a:t> Domain</a:t>
            </a:r>
            <a:endParaRPr lang="en-US" altLang="en-US">
              <a:solidFill>
                <a:srgbClr val="000000"/>
              </a:solidFill>
            </a:endParaRPr>
          </a:p>
        </p:txBody>
      </p:sp>
      <p:sp>
        <p:nvSpPr>
          <p:cNvPr id="60444" name="Line 28"/>
          <p:cNvSpPr>
            <a:spLocks noChangeShapeType="1"/>
          </p:cNvSpPr>
          <p:nvPr/>
        </p:nvSpPr>
        <p:spPr bwMode="auto">
          <a:xfrm flipV="1">
            <a:off x="2819400" y="5170488"/>
            <a:ext cx="304800" cy="685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60445" name="Text Box 29"/>
          <p:cNvSpPr txBox="1">
            <a:spLocks noChangeArrowheads="1"/>
          </p:cNvSpPr>
          <p:nvPr/>
        </p:nvSpPr>
        <p:spPr bwMode="auto">
          <a:xfrm>
            <a:off x="762000" y="457200"/>
            <a:ext cx="779145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0" fontAlgn="base" hangingPunct="0">
              <a:spcBef>
                <a:spcPct val="0"/>
              </a:spcBef>
              <a:spcAft>
                <a:spcPct val="0"/>
              </a:spcAft>
            </a:pPr>
            <a:r>
              <a:rPr lang="ja-JP" altLang="en-US">
                <a:solidFill>
                  <a:srgbClr val="000000"/>
                </a:solidFill>
              </a:rPr>
              <a:t>“</a:t>
            </a:r>
            <a:r>
              <a:rPr lang="en-US" altLang="ja-JP">
                <a:solidFill>
                  <a:srgbClr val="000000"/>
                </a:solidFill>
              </a:rPr>
              <a:t>Infinity correction</a:t>
            </a:r>
            <a:r>
              <a:rPr lang="ja-JP" altLang="en-US">
                <a:solidFill>
                  <a:srgbClr val="000000"/>
                </a:solidFill>
              </a:rPr>
              <a:t>”</a:t>
            </a:r>
            <a:r>
              <a:rPr lang="en-US" altLang="ja-JP">
                <a:solidFill>
                  <a:srgbClr val="000000"/>
                </a:solidFill>
              </a:rPr>
              <a:t> provides a region in which an optical flat will not create a zone of confusion</a:t>
            </a:r>
            <a:endParaRPr lang="en-US" altLang="en-US">
              <a:solidFill>
                <a:srgbClr val="000000"/>
              </a:solidFill>
            </a:endParaRPr>
          </a:p>
        </p:txBody>
      </p:sp>
      <p:sp>
        <p:nvSpPr>
          <p:cNvPr id="60446" name="Text Box 30"/>
          <p:cNvSpPr txBox="1">
            <a:spLocks noChangeArrowheads="1"/>
          </p:cNvSpPr>
          <p:nvPr/>
        </p:nvSpPr>
        <p:spPr bwMode="auto">
          <a:xfrm>
            <a:off x="7391400" y="5791200"/>
            <a:ext cx="1546225"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algn="ctr" eaLnBrk="0" fontAlgn="base" hangingPunct="0">
              <a:spcBef>
                <a:spcPct val="0"/>
              </a:spcBef>
              <a:spcAft>
                <a:spcPct val="0"/>
              </a:spcAft>
            </a:pPr>
            <a:r>
              <a:rPr lang="en-US" altLang="en-US" sz="2000">
                <a:solidFill>
                  <a:srgbClr val="000000"/>
                </a:solidFill>
              </a:rPr>
              <a:t>Lens of eye</a:t>
            </a:r>
            <a:endParaRPr lang="en-US" altLang="en-US">
              <a:solidFill>
                <a:srgbClr val="000000"/>
              </a:solidFill>
            </a:endParaRPr>
          </a:p>
        </p:txBody>
      </p:sp>
      <p:sp>
        <p:nvSpPr>
          <p:cNvPr id="60447" name="Line 31"/>
          <p:cNvSpPr>
            <a:spLocks noChangeShapeType="1"/>
          </p:cNvSpPr>
          <p:nvPr/>
        </p:nvSpPr>
        <p:spPr bwMode="auto">
          <a:xfrm>
            <a:off x="5856288" y="4005263"/>
            <a:ext cx="0" cy="674687"/>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
        <p:nvSpPr>
          <p:cNvPr id="60448" name="Line 32"/>
          <p:cNvSpPr>
            <a:spLocks noChangeShapeType="1"/>
          </p:cNvSpPr>
          <p:nvPr/>
        </p:nvSpPr>
        <p:spPr bwMode="auto">
          <a:xfrm flipV="1">
            <a:off x="457200" y="3962400"/>
            <a:ext cx="8534400" cy="222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a:solidFill>
                <a:srgbClr val="000000"/>
              </a:solidFill>
              <a:ea typeface="ＭＳ Ｐゴシック" panose="020B0600070205080204" pitchFamily="34" charset="-128"/>
            </a:endParaRPr>
          </a:p>
        </p:txBody>
      </p:sp>
    </p:spTree>
    <p:extLst>
      <p:ext uri="{BB962C8B-B14F-4D97-AF65-F5344CB8AC3E}">
        <p14:creationId xmlns:p14="http://schemas.microsoft.com/office/powerpoint/2010/main" val="12975919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019009" y="1825625"/>
            <a:ext cx="3105481" cy="4351338"/>
          </a:xfrm>
        </p:spPr>
      </p:pic>
      <p:sp>
        <p:nvSpPr>
          <p:cNvPr id="9" name="Rectangle 8"/>
          <p:cNvSpPr/>
          <p:nvPr/>
        </p:nvSpPr>
        <p:spPr>
          <a:xfrm>
            <a:off x="2188029" y="5965371"/>
            <a:ext cx="664028" cy="2939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29150" y="2856974"/>
            <a:ext cx="3886200" cy="2288639"/>
          </a:xfrm>
        </p:spPr>
      </p:pic>
      <p:sp>
        <p:nvSpPr>
          <p:cNvPr id="11" name="Rectangle 10"/>
          <p:cNvSpPr/>
          <p:nvPr/>
        </p:nvSpPr>
        <p:spPr>
          <a:xfrm>
            <a:off x="5065986" y="4929352"/>
            <a:ext cx="725214"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4"/>
          <p:cNvSpPr txBox="1">
            <a:spLocks/>
          </p:cNvSpPr>
          <p:nvPr/>
        </p:nvSpPr>
        <p:spPr>
          <a:xfrm>
            <a:off x="628650" y="365126"/>
            <a:ext cx="7886700" cy="1325563"/>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en-US" sz="2400" dirty="0">
                <a:ea typeface="ＭＳ Ｐゴシック" panose="020B0600070205080204" pitchFamily="34" charset="-128"/>
                <a:sym typeface="Symbol" panose="05050102010706020507" pitchFamily="18" charset="2"/>
              </a:rPr>
              <a:t>The Compound Microscope (infinity corrected</a:t>
            </a:r>
            <a:r>
              <a:rPr lang="en-US" altLang="en-US" sz="2400" dirty="0" smtClean="0">
                <a:ea typeface="ＭＳ Ｐゴシック" panose="020B0600070205080204" pitchFamily="34" charset="-128"/>
                <a:sym typeface="Symbol" panose="05050102010706020507" pitchFamily="18" charset="2"/>
              </a:rPr>
              <a:t>)</a:t>
            </a:r>
            <a:endParaRPr lang="en-US" altLang="en-US" sz="2400" dirty="0">
              <a:ea typeface="ＭＳ Ｐゴシック" panose="020B0600070205080204" pitchFamily="34" charset="-128"/>
              <a:sym typeface="Symbol" panose="05050102010706020507" pitchFamily="18" charset="2"/>
            </a:endParaRPr>
          </a:p>
        </p:txBody>
      </p:sp>
    </p:spTree>
    <p:extLst>
      <p:ext uri="{BB962C8B-B14F-4D97-AF65-F5344CB8AC3E}">
        <p14:creationId xmlns:p14="http://schemas.microsoft.com/office/powerpoint/2010/main" val="12783227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Line 3"/>
          <p:cNvSpPr>
            <a:spLocks noChangeShapeType="1"/>
          </p:cNvSpPr>
          <p:nvPr/>
        </p:nvSpPr>
        <p:spPr bwMode="auto">
          <a:xfrm>
            <a:off x="1371600" y="4343400"/>
            <a:ext cx="6553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65540" name="Oval 4"/>
          <p:cNvSpPr>
            <a:spLocks noChangeArrowheads="1"/>
          </p:cNvSpPr>
          <p:nvPr/>
        </p:nvSpPr>
        <p:spPr bwMode="auto">
          <a:xfrm>
            <a:off x="3733800" y="2438400"/>
            <a:ext cx="762000" cy="3886200"/>
          </a:xfrm>
          <a:prstGeom prst="ellipse">
            <a:avLst/>
          </a:prstGeom>
          <a:solidFill>
            <a:schemeClr val="accent1">
              <a:alpha val="50195"/>
            </a:schemeClr>
          </a:solidFill>
          <a:ln w="9525">
            <a:solidFill>
              <a:schemeClr val="tx1"/>
            </a:solidFill>
            <a:round/>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p>
        </p:txBody>
      </p:sp>
      <p:sp>
        <p:nvSpPr>
          <p:cNvPr id="65541" name="Line 5"/>
          <p:cNvSpPr>
            <a:spLocks noChangeShapeType="1"/>
          </p:cNvSpPr>
          <p:nvPr/>
        </p:nvSpPr>
        <p:spPr bwMode="auto">
          <a:xfrm>
            <a:off x="4114800" y="3352800"/>
            <a:ext cx="2057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42" name="Line 6"/>
          <p:cNvSpPr>
            <a:spLocks noChangeShapeType="1"/>
          </p:cNvSpPr>
          <p:nvPr/>
        </p:nvSpPr>
        <p:spPr bwMode="auto">
          <a:xfrm>
            <a:off x="4114800" y="4724400"/>
            <a:ext cx="2057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43" name="Line 7"/>
          <p:cNvSpPr>
            <a:spLocks noChangeShapeType="1"/>
          </p:cNvSpPr>
          <p:nvPr/>
        </p:nvSpPr>
        <p:spPr bwMode="auto">
          <a:xfrm>
            <a:off x="4114800" y="3962400"/>
            <a:ext cx="2057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44" name="Line 8"/>
          <p:cNvSpPr>
            <a:spLocks noChangeShapeType="1"/>
          </p:cNvSpPr>
          <p:nvPr/>
        </p:nvSpPr>
        <p:spPr bwMode="auto">
          <a:xfrm>
            <a:off x="4114800" y="5410200"/>
            <a:ext cx="2057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45" name="Line 9"/>
          <p:cNvSpPr>
            <a:spLocks noChangeShapeType="1"/>
          </p:cNvSpPr>
          <p:nvPr/>
        </p:nvSpPr>
        <p:spPr bwMode="auto">
          <a:xfrm>
            <a:off x="4114800" y="2743200"/>
            <a:ext cx="20574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46" name="Line 14"/>
          <p:cNvSpPr>
            <a:spLocks noChangeShapeType="1"/>
          </p:cNvSpPr>
          <p:nvPr/>
        </p:nvSpPr>
        <p:spPr bwMode="auto">
          <a:xfrm flipV="1">
            <a:off x="1752600" y="3352800"/>
            <a:ext cx="2362200" cy="9906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47" name="Text Box 15"/>
          <p:cNvSpPr txBox="1">
            <a:spLocks noChangeArrowheads="1"/>
          </p:cNvSpPr>
          <p:nvPr/>
        </p:nvSpPr>
        <p:spPr bwMode="auto">
          <a:xfrm>
            <a:off x="1219200" y="5105400"/>
            <a:ext cx="982663"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r>
              <a:rPr lang="en-US" altLang="en-US"/>
              <a:t>Focal</a:t>
            </a:r>
          </a:p>
          <a:p>
            <a:r>
              <a:rPr lang="en-US" altLang="en-US"/>
              <a:t>Point </a:t>
            </a:r>
          </a:p>
        </p:txBody>
      </p:sp>
      <p:sp>
        <p:nvSpPr>
          <p:cNvPr id="65548" name="Line 16"/>
          <p:cNvSpPr>
            <a:spLocks noChangeShapeType="1"/>
          </p:cNvSpPr>
          <p:nvPr/>
        </p:nvSpPr>
        <p:spPr bwMode="auto">
          <a:xfrm flipV="1">
            <a:off x="1676400" y="4419600"/>
            <a:ext cx="152400" cy="7620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49" name="Line 18"/>
          <p:cNvSpPr>
            <a:spLocks noChangeShapeType="1"/>
          </p:cNvSpPr>
          <p:nvPr/>
        </p:nvSpPr>
        <p:spPr bwMode="auto">
          <a:xfrm flipV="1">
            <a:off x="1752600" y="3962400"/>
            <a:ext cx="2362200" cy="381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0" name="Line 20"/>
          <p:cNvSpPr>
            <a:spLocks noChangeShapeType="1"/>
          </p:cNvSpPr>
          <p:nvPr/>
        </p:nvSpPr>
        <p:spPr bwMode="auto">
          <a:xfrm>
            <a:off x="1752600" y="4343400"/>
            <a:ext cx="2362200" cy="3810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1" name="Line 21"/>
          <p:cNvSpPr>
            <a:spLocks noChangeShapeType="1"/>
          </p:cNvSpPr>
          <p:nvPr/>
        </p:nvSpPr>
        <p:spPr bwMode="auto">
          <a:xfrm>
            <a:off x="1752600" y="4343400"/>
            <a:ext cx="2362200" cy="1066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65552" name="Line 22"/>
          <p:cNvSpPr>
            <a:spLocks noChangeShapeType="1"/>
          </p:cNvSpPr>
          <p:nvPr/>
        </p:nvSpPr>
        <p:spPr bwMode="auto">
          <a:xfrm flipV="1">
            <a:off x="1752600" y="2743200"/>
            <a:ext cx="2362200" cy="16002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7" name="Line 19"/>
          <p:cNvSpPr>
            <a:spLocks noChangeShapeType="1"/>
          </p:cNvSpPr>
          <p:nvPr/>
        </p:nvSpPr>
        <p:spPr bwMode="auto">
          <a:xfrm flipV="1">
            <a:off x="1752600" y="2514600"/>
            <a:ext cx="0" cy="1676400"/>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 name="Line 20"/>
          <p:cNvSpPr>
            <a:spLocks noChangeShapeType="1"/>
          </p:cNvSpPr>
          <p:nvPr/>
        </p:nvSpPr>
        <p:spPr bwMode="auto">
          <a:xfrm flipV="1">
            <a:off x="4114800" y="2362200"/>
            <a:ext cx="0" cy="3962400"/>
          </a:xfrm>
          <a:prstGeom prst="line">
            <a:avLst/>
          </a:prstGeom>
          <a:noFill/>
          <a:ln w="9525">
            <a:solidFill>
              <a:schemeClr val="tx1"/>
            </a:solidFill>
            <a:prstDash val="dashDot"/>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 name="Title 3"/>
          <p:cNvSpPr>
            <a:spLocks noGrp="1"/>
          </p:cNvSpPr>
          <p:nvPr>
            <p:ph type="title"/>
          </p:nvPr>
        </p:nvSpPr>
        <p:spPr/>
        <p:txBody>
          <a:bodyPr anchor="t">
            <a:normAutofit/>
          </a:bodyPr>
          <a:lstStyle/>
          <a:p>
            <a:r>
              <a:rPr lang="en-US" sz="2400" dirty="0"/>
              <a:t>Making an infinity lens</a:t>
            </a:r>
            <a:br>
              <a:rPr lang="en-US" sz="2400" dirty="0"/>
            </a:br>
            <a:endParaRPr lang="en-US" sz="2400" dirty="0"/>
          </a:p>
        </p:txBody>
      </p:sp>
    </p:spTree>
    <p:extLst>
      <p:ext uri="{BB962C8B-B14F-4D97-AF65-F5344CB8AC3E}">
        <p14:creationId xmlns:p14="http://schemas.microsoft.com/office/powerpoint/2010/main" val="443476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Line 3"/>
          <p:cNvSpPr>
            <a:spLocks noChangeShapeType="1"/>
          </p:cNvSpPr>
          <p:nvPr/>
        </p:nvSpPr>
        <p:spPr bwMode="auto">
          <a:xfrm flipH="1">
            <a:off x="1843631" y="3920990"/>
            <a:ext cx="607028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18" name="Freeform 24"/>
          <p:cNvSpPr>
            <a:spLocks noChangeAspect="1"/>
          </p:cNvSpPr>
          <p:nvPr/>
        </p:nvSpPr>
        <p:spPr bwMode="auto">
          <a:xfrm flipH="1">
            <a:off x="4979557" y="2243092"/>
            <a:ext cx="624916" cy="3346859"/>
          </a:xfrm>
          <a:custGeom>
            <a:avLst/>
            <a:gdLst>
              <a:gd name="T0" fmla="*/ 2147483647 w 1776"/>
              <a:gd name="T1" fmla="*/ 2147483647 h 2448"/>
              <a:gd name="T2" fmla="*/ 2147483647 w 1776"/>
              <a:gd name="T3" fmla="*/ 2147483647 h 2448"/>
              <a:gd name="T4" fmla="*/ 2147483647 w 1776"/>
              <a:gd name="T5" fmla="*/ 2147483647 h 2448"/>
              <a:gd name="T6" fmla="*/ 2147483647 w 1776"/>
              <a:gd name="T7" fmla="*/ 2147483647 h 2448"/>
              <a:gd name="T8" fmla="*/ 2147483647 w 1776"/>
              <a:gd name="T9" fmla="*/ 2147483647 h 2448"/>
              <a:gd name="T10" fmla="*/ 2147483647 w 1776"/>
              <a:gd name="T11" fmla="*/ 2147483647 h 2448"/>
              <a:gd name="T12" fmla="*/ 2147483647 w 1776"/>
              <a:gd name="T13" fmla="*/ 2147483647 h 2448"/>
              <a:gd name="T14" fmla="*/ 2147483647 w 1776"/>
              <a:gd name="T15" fmla="*/ 0 h 2448"/>
              <a:gd name="T16" fmla="*/ 0 w 1776"/>
              <a:gd name="T17" fmla="*/ 0 h 2448"/>
              <a:gd name="T18" fmla="*/ 2147483647 w 1776"/>
              <a:gd name="T19" fmla="*/ 2147483647 h 2448"/>
              <a:gd name="T20" fmla="*/ 2147483647 w 1776"/>
              <a:gd name="T21" fmla="*/ 2147483647 h 2448"/>
              <a:gd name="T22" fmla="*/ 2147483647 w 1776"/>
              <a:gd name="T23" fmla="*/ 2147483647 h 2448"/>
              <a:gd name="T24" fmla="*/ 2147483647 w 1776"/>
              <a:gd name="T25" fmla="*/ 2147483647 h 2448"/>
              <a:gd name="T26" fmla="*/ 2147483647 w 1776"/>
              <a:gd name="T27" fmla="*/ 2147483647 h 2448"/>
              <a:gd name="T28" fmla="*/ 2147483647 w 1776"/>
              <a:gd name="T29" fmla="*/ 2147483647 h 2448"/>
              <a:gd name="T30" fmla="*/ 2147483647 w 1776"/>
              <a:gd name="T31" fmla="*/ 2147483647 h 244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76"/>
              <a:gd name="T49" fmla="*/ 0 h 2448"/>
              <a:gd name="T50" fmla="*/ 1776 w 1776"/>
              <a:gd name="T51" fmla="*/ 2448 h 244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76" h="2448">
                <a:moveTo>
                  <a:pt x="214" y="2448"/>
                </a:moveTo>
                <a:lnTo>
                  <a:pt x="1776" y="2448"/>
                </a:lnTo>
                <a:lnTo>
                  <a:pt x="1316" y="1858"/>
                </a:lnTo>
                <a:lnTo>
                  <a:pt x="1120" y="1541"/>
                </a:lnTo>
                <a:lnTo>
                  <a:pt x="1082" y="1186"/>
                </a:lnTo>
                <a:lnTo>
                  <a:pt x="1125" y="905"/>
                </a:lnTo>
                <a:lnTo>
                  <a:pt x="1309" y="567"/>
                </a:lnTo>
                <a:lnTo>
                  <a:pt x="1738" y="0"/>
                </a:lnTo>
                <a:lnTo>
                  <a:pt x="0" y="0"/>
                </a:lnTo>
                <a:lnTo>
                  <a:pt x="396" y="552"/>
                </a:lnTo>
                <a:lnTo>
                  <a:pt x="567" y="901"/>
                </a:lnTo>
                <a:lnTo>
                  <a:pt x="637" y="1193"/>
                </a:lnTo>
                <a:lnTo>
                  <a:pt x="577" y="1556"/>
                </a:lnTo>
                <a:lnTo>
                  <a:pt x="456" y="1827"/>
                </a:lnTo>
                <a:lnTo>
                  <a:pt x="116" y="2446"/>
                </a:lnTo>
                <a:lnTo>
                  <a:pt x="475" y="2448"/>
                </a:lnTo>
              </a:path>
            </a:pathLst>
          </a:custGeom>
          <a:solidFill>
            <a:schemeClr val="accent1">
              <a:alpha val="50195"/>
            </a:schemeClr>
          </a:solidFill>
          <a:ln w="9525">
            <a:solidFill>
              <a:schemeClr val="tx1"/>
            </a:solidFill>
            <a:round/>
            <a:headEnd/>
            <a:tailEnd/>
          </a:ln>
        </p:spPr>
        <p:txBody>
          <a:bodyPr wrap="none" anchor="ctr"/>
          <a:lstStyle/>
          <a:p>
            <a:endParaRPr lang="en-US"/>
          </a:p>
        </p:txBody>
      </p:sp>
      <p:sp>
        <p:nvSpPr>
          <p:cNvPr id="19" name="AutoShape 6"/>
          <p:cNvSpPr>
            <a:spLocks noChangeArrowheads="1"/>
          </p:cNvSpPr>
          <p:nvPr/>
        </p:nvSpPr>
        <p:spPr bwMode="auto">
          <a:xfrm flipH="1">
            <a:off x="3812372" y="3866303"/>
            <a:ext cx="109374" cy="109374"/>
          </a:xfrm>
          <a:prstGeom prst="diamond">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p>
        </p:txBody>
      </p:sp>
      <p:sp>
        <p:nvSpPr>
          <p:cNvPr id="20" name="Line 9"/>
          <p:cNvSpPr>
            <a:spLocks noChangeShapeType="1"/>
          </p:cNvSpPr>
          <p:nvPr/>
        </p:nvSpPr>
        <p:spPr bwMode="auto">
          <a:xfrm flipH="1">
            <a:off x="5288927" y="3428805"/>
            <a:ext cx="2515613" cy="0"/>
          </a:xfrm>
          <a:prstGeom prst="line">
            <a:avLst/>
          </a:prstGeom>
          <a:noFill/>
          <a:ln w="19050">
            <a:solidFill>
              <a:schemeClr val="tx1"/>
            </a:solidFill>
            <a:round/>
            <a:headEnd type="triangle" w="med" len="med"/>
            <a:tailEnd type="non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1" name="Line 10"/>
          <p:cNvSpPr>
            <a:spLocks noChangeShapeType="1"/>
          </p:cNvSpPr>
          <p:nvPr/>
        </p:nvSpPr>
        <p:spPr bwMode="auto">
          <a:xfrm flipH="1" flipV="1">
            <a:off x="2614370" y="2470778"/>
            <a:ext cx="4128671" cy="1450210"/>
          </a:xfrm>
          <a:prstGeom prst="line">
            <a:avLst/>
          </a:prstGeom>
          <a:noFill/>
          <a:ln w="19050">
            <a:solidFill>
              <a:schemeClr val="tx1"/>
            </a:solidFill>
            <a:prstDash val="dash"/>
            <a:round/>
            <a:headEnd/>
            <a:tailEnd type="non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2" name="Line 10"/>
          <p:cNvSpPr>
            <a:spLocks noChangeShapeType="1"/>
          </p:cNvSpPr>
          <p:nvPr/>
        </p:nvSpPr>
        <p:spPr bwMode="auto">
          <a:xfrm flipH="1" flipV="1">
            <a:off x="1679569" y="2142425"/>
            <a:ext cx="3609358" cy="1267799"/>
          </a:xfrm>
          <a:prstGeom prst="line">
            <a:avLst/>
          </a:prstGeom>
          <a:noFill/>
          <a:ln w="19050">
            <a:solidFill>
              <a:schemeClr val="tx1"/>
            </a:solidFill>
            <a:prstDash val="solid"/>
            <a:round/>
            <a:headEnd type="triangle" w="med" len="med"/>
            <a:tailEnd type="non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3" name="AutoShape 7"/>
          <p:cNvSpPr>
            <a:spLocks noChangeArrowheads="1"/>
          </p:cNvSpPr>
          <p:nvPr/>
        </p:nvSpPr>
        <p:spPr bwMode="auto">
          <a:xfrm flipH="1">
            <a:off x="6686869" y="3866303"/>
            <a:ext cx="109374" cy="109374"/>
          </a:xfrm>
          <a:prstGeom prst="diamond">
            <a:avLst/>
          </a:prstGeom>
          <a:solidFill>
            <a:schemeClr val="accent1"/>
          </a:solidFill>
          <a:ln w="9525">
            <a:solidFill>
              <a:schemeClr val="tx1"/>
            </a:solidFill>
            <a:miter lim="800000"/>
            <a:headEnd/>
            <a:tailEnd/>
          </a:ln>
        </p:spPr>
        <p:txBody>
          <a:bodyPr wrap="none" anchor="ct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endParaRPr lang="en-US" altLang="en-US"/>
          </a:p>
        </p:txBody>
      </p:sp>
      <p:sp>
        <p:nvSpPr>
          <p:cNvPr id="24" name="Line 9"/>
          <p:cNvSpPr>
            <a:spLocks noChangeShapeType="1"/>
          </p:cNvSpPr>
          <p:nvPr/>
        </p:nvSpPr>
        <p:spPr bwMode="auto">
          <a:xfrm flipH="1">
            <a:off x="5256269" y="3124005"/>
            <a:ext cx="2515613" cy="0"/>
          </a:xfrm>
          <a:prstGeom prst="line">
            <a:avLst/>
          </a:prstGeom>
          <a:noFill/>
          <a:ln w="19050">
            <a:solidFill>
              <a:schemeClr val="tx1"/>
            </a:solidFill>
            <a:round/>
            <a:headEnd type="triangle" w="med" len="med"/>
            <a:tailEnd type="non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5" name="Line 10"/>
          <p:cNvSpPr>
            <a:spLocks noChangeShapeType="1"/>
          </p:cNvSpPr>
          <p:nvPr/>
        </p:nvSpPr>
        <p:spPr bwMode="auto">
          <a:xfrm flipH="1" flipV="1">
            <a:off x="2879429" y="1872342"/>
            <a:ext cx="3853542" cy="2046513"/>
          </a:xfrm>
          <a:prstGeom prst="line">
            <a:avLst/>
          </a:prstGeom>
          <a:noFill/>
          <a:ln w="19050">
            <a:solidFill>
              <a:schemeClr val="tx1"/>
            </a:solidFill>
            <a:prstDash val="dash"/>
            <a:round/>
            <a:headEnd/>
            <a:tailEnd type="non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6" name="Line 10"/>
          <p:cNvSpPr>
            <a:spLocks noChangeShapeType="1"/>
          </p:cNvSpPr>
          <p:nvPr/>
        </p:nvSpPr>
        <p:spPr bwMode="auto">
          <a:xfrm flipH="1" flipV="1">
            <a:off x="1921487" y="1371599"/>
            <a:ext cx="3334783" cy="1766481"/>
          </a:xfrm>
          <a:prstGeom prst="line">
            <a:avLst/>
          </a:prstGeom>
          <a:noFill/>
          <a:ln w="19050">
            <a:solidFill>
              <a:schemeClr val="tx1"/>
            </a:solidFill>
            <a:prstDash val="solid"/>
            <a:round/>
            <a:headEnd type="triangle" w="med" len="med"/>
            <a:tailEnd type="non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3" name="Line 9"/>
          <p:cNvSpPr>
            <a:spLocks noChangeShapeType="1"/>
          </p:cNvSpPr>
          <p:nvPr/>
        </p:nvSpPr>
        <p:spPr bwMode="auto">
          <a:xfrm flipH="1">
            <a:off x="5267155" y="3679176"/>
            <a:ext cx="2515613" cy="0"/>
          </a:xfrm>
          <a:prstGeom prst="line">
            <a:avLst/>
          </a:prstGeom>
          <a:noFill/>
          <a:ln w="19050">
            <a:solidFill>
              <a:schemeClr val="tx1"/>
            </a:solidFill>
            <a:round/>
            <a:headEnd type="triangle" w="med" len="med"/>
            <a:tailEnd type="non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4" name="Line 10"/>
          <p:cNvSpPr>
            <a:spLocks noChangeShapeType="1"/>
          </p:cNvSpPr>
          <p:nvPr/>
        </p:nvSpPr>
        <p:spPr bwMode="auto">
          <a:xfrm flipH="1" flipV="1">
            <a:off x="2536619" y="3244279"/>
            <a:ext cx="4207238" cy="674578"/>
          </a:xfrm>
          <a:prstGeom prst="line">
            <a:avLst/>
          </a:prstGeom>
          <a:noFill/>
          <a:ln w="19050">
            <a:solidFill>
              <a:schemeClr val="tx1"/>
            </a:solidFill>
            <a:prstDash val="dash"/>
            <a:round/>
            <a:headEnd/>
            <a:tailEnd type="non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5" name="Line 10"/>
          <p:cNvSpPr>
            <a:spLocks noChangeShapeType="1"/>
          </p:cNvSpPr>
          <p:nvPr/>
        </p:nvSpPr>
        <p:spPr bwMode="auto">
          <a:xfrm flipH="1" flipV="1">
            <a:off x="1584029" y="3091543"/>
            <a:ext cx="3678043" cy="589728"/>
          </a:xfrm>
          <a:prstGeom prst="line">
            <a:avLst/>
          </a:prstGeom>
          <a:noFill/>
          <a:ln w="19050">
            <a:solidFill>
              <a:schemeClr val="tx1"/>
            </a:solidFill>
            <a:prstDash val="solid"/>
            <a:round/>
            <a:headEnd type="triangle" w="med" len="med"/>
            <a:tailEnd type="non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7" name="Line 9"/>
          <p:cNvSpPr>
            <a:spLocks noChangeShapeType="1"/>
          </p:cNvSpPr>
          <p:nvPr/>
        </p:nvSpPr>
        <p:spPr bwMode="auto">
          <a:xfrm flipH="1" flipV="1">
            <a:off x="5256270" y="4441637"/>
            <a:ext cx="2515613" cy="0"/>
          </a:xfrm>
          <a:prstGeom prst="line">
            <a:avLst/>
          </a:prstGeom>
          <a:noFill/>
          <a:ln w="19050">
            <a:solidFill>
              <a:schemeClr val="tx1"/>
            </a:solidFill>
            <a:round/>
            <a:headEnd type="triangle" w="med" len="med"/>
            <a:tailEnd type="non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8" name="Line 10"/>
          <p:cNvSpPr>
            <a:spLocks noChangeShapeType="1"/>
          </p:cNvSpPr>
          <p:nvPr/>
        </p:nvSpPr>
        <p:spPr bwMode="auto">
          <a:xfrm flipH="1">
            <a:off x="2581713" y="3949454"/>
            <a:ext cx="4128671" cy="1450210"/>
          </a:xfrm>
          <a:prstGeom prst="line">
            <a:avLst/>
          </a:prstGeom>
          <a:noFill/>
          <a:ln w="19050">
            <a:solidFill>
              <a:schemeClr val="tx1"/>
            </a:solidFill>
            <a:prstDash val="dash"/>
            <a:round/>
            <a:headEnd/>
            <a:tailEnd type="non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9" name="Line 10"/>
          <p:cNvSpPr>
            <a:spLocks noChangeShapeType="1"/>
          </p:cNvSpPr>
          <p:nvPr/>
        </p:nvSpPr>
        <p:spPr bwMode="auto">
          <a:xfrm flipH="1">
            <a:off x="1646912" y="4460218"/>
            <a:ext cx="3609358" cy="1267799"/>
          </a:xfrm>
          <a:prstGeom prst="line">
            <a:avLst/>
          </a:prstGeom>
          <a:noFill/>
          <a:ln w="19050">
            <a:solidFill>
              <a:schemeClr val="tx1"/>
            </a:solidFill>
            <a:prstDash val="solid"/>
            <a:round/>
            <a:headEnd type="triangle" w="med" len="med"/>
            <a:tailEnd type="non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1" name="Line 9"/>
          <p:cNvSpPr>
            <a:spLocks noChangeShapeType="1"/>
          </p:cNvSpPr>
          <p:nvPr/>
        </p:nvSpPr>
        <p:spPr bwMode="auto">
          <a:xfrm flipH="1" flipV="1">
            <a:off x="5234499" y="4768208"/>
            <a:ext cx="2515613" cy="0"/>
          </a:xfrm>
          <a:prstGeom prst="line">
            <a:avLst/>
          </a:prstGeom>
          <a:noFill/>
          <a:ln w="19050">
            <a:solidFill>
              <a:schemeClr val="tx1"/>
            </a:solidFill>
            <a:round/>
            <a:headEnd type="triangle" w="med" len="med"/>
            <a:tailEnd type="non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2" name="Line 10"/>
          <p:cNvSpPr>
            <a:spLocks noChangeShapeType="1"/>
          </p:cNvSpPr>
          <p:nvPr/>
        </p:nvSpPr>
        <p:spPr bwMode="auto">
          <a:xfrm flipH="1">
            <a:off x="2396612" y="3918857"/>
            <a:ext cx="4358131" cy="2485287"/>
          </a:xfrm>
          <a:prstGeom prst="line">
            <a:avLst/>
          </a:prstGeom>
          <a:noFill/>
          <a:ln w="19050">
            <a:solidFill>
              <a:schemeClr val="tx1"/>
            </a:solidFill>
            <a:prstDash val="dash"/>
            <a:round/>
            <a:headEnd/>
            <a:tailEnd type="non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3" name="Line 10"/>
          <p:cNvSpPr>
            <a:spLocks noChangeShapeType="1"/>
          </p:cNvSpPr>
          <p:nvPr/>
        </p:nvSpPr>
        <p:spPr bwMode="auto">
          <a:xfrm flipH="1">
            <a:off x="2383390" y="4794175"/>
            <a:ext cx="2836423" cy="1617511"/>
          </a:xfrm>
          <a:prstGeom prst="line">
            <a:avLst/>
          </a:prstGeom>
          <a:noFill/>
          <a:ln w="19050">
            <a:solidFill>
              <a:schemeClr val="tx1"/>
            </a:solidFill>
            <a:prstDash val="solid"/>
            <a:round/>
            <a:headEnd type="triangle" w="med" len="med"/>
            <a:tailEnd type="non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5" name="Line 9"/>
          <p:cNvSpPr>
            <a:spLocks noChangeShapeType="1"/>
          </p:cNvSpPr>
          <p:nvPr/>
        </p:nvSpPr>
        <p:spPr bwMode="auto">
          <a:xfrm flipH="1" flipV="1">
            <a:off x="5288928" y="4180380"/>
            <a:ext cx="2515613" cy="0"/>
          </a:xfrm>
          <a:prstGeom prst="line">
            <a:avLst/>
          </a:prstGeom>
          <a:noFill/>
          <a:ln w="19050">
            <a:solidFill>
              <a:schemeClr val="tx1"/>
            </a:solidFill>
            <a:round/>
            <a:headEnd type="triangle" w="med" len="med"/>
            <a:tailEnd type="non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6" name="Line 10"/>
          <p:cNvSpPr>
            <a:spLocks noChangeShapeType="1"/>
          </p:cNvSpPr>
          <p:nvPr/>
        </p:nvSpPr>
        <p:spPr bwMode="auto">
          <a:xfrm flipH="1">
            <a:off x="2509991" y="3918858"/>
            <a:ext cx="4233866" cy="754462"/>
          </a:xfrm>
          <a:prstGeom prst="line">
            <a:avLst/>
          </a:prstGeom>
          <a:noFill/>
          <a:ln w="19050">
            <a:solidFill>
              <a:schemeClr val="tx1"/>
            </a:solidFill>
            <a:prstDash val="dash"/>
            <a:round/>
            <a:headEnd/>
            <a:tailEnd type="non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7" name="Line 10"/>
          <p:cNvSpPr>
            <a:spLocks noChangeShapeType="1"/>
          </p:cNvSpPr>
          <p:nvPr/>
        </p:nvSpPr>
        <p:spPr bwMode="auto">
          <a:xfrm flipH="1">
            <a:off x="1551372" y="4184580"/>
            <a:ext cx="3701321" cy="659564"/>
          </a:xfrm>
          <a:prstGeom prst="line">
            <a:avLst/>
          </a:prstGeom>
          <a:noFill/>
          <a:ln w="19050">
            <a:solidFill>
              <a:schemeClr val="tx1"/>
            </a:solidFill>
            <a:prstDash val="solid"/>
            <a:round/>
            <a:headEnd type="triangle" w="med" len="med"/>
            <a:tailEnd type="non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8" name="Title 4"/>
          <p:cNvSpPr txBox="1">
            <a:spLocks/>
          </p:cNvSpPr>
          <p:nvPr/>
        </p:nvSpPr>
        <p:spPr>
          <a:xfrm>
            <a:off x="628650" y="365126"/>
            <a:ext cx="7886700" cy="1325563"/>
          </a:xfrm>
          <a:prstGeom prst="rect">
            <a:avLst/>
          </a:prstGeom>
        </p:spPr>
        <p:txBody>
          <a:bodyPr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smtClean="0"/>
              <a:t>Making an infinity lens</a:t>
            </a:r>
            <a:endParaRPr lang="en-US" sz="2400" dirty="0"/>
          </a:p>
        </p:txBody>
      </p:sp>
    </p:spTree>
    <p:extLst>
      <p:ext uri="{BB962C8B-B14F-4D97-AF65-F5344CB8AC3E}">
        <p14:creationId xmlns:p14="http://schemas.microsoft.com/office/powerpoint/2010/main" val="2064469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Illumination and optical train</a:t>
            </a:r>
            <a:endParaRPr lang="en-US" dirty="0"/>
          </a:p>
        </p:txBody>
      </p:sp>
      <p:sp>
        <p:nvSpPr>
          <p:cNvPr id="6" name="Content Placeholder 5"/>
          <p:cNvSpPr>
            <a:spLocks noGrp="1"/>
          </p:cNvSpPr>
          <p:nvPr>
            <p:ph idx="1"/>
          </p:nvPr>
        </p:nvSpPr>
        <p:spPr/>
        <p:txBody>
          <a:bodyPr>
            <a:normAutofit/>
          </a:bodyPr>
          <a:lstStyle/>
          <a:p>
            <a:r>
              <a:rPr lang="en-US" sz="2000" dirty="0" smtClean="0"/>
              <a:t>Helpful for finding contamination</a:t>
            </a:r>
            <a:endParaRPr lang="en-US" sz="2000" dirty="0"/>
          </a:p>
        </p:txBody>
      </p:sp>
      <p:pic>
        <p:nvPicPr>
          <p:cNvPr id="7" name="Content Placeholder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2549224"/>
            <a:ext cx="5498881" cy="3946118"/>
          </a:xfrm>
          <a:prstGeom prst="rect">
            <a:avLst/>
          </a:prstGeom>
        </p:spPr>
      </p:pic>
      <p:sp>
        <p:nvSpPr>
          <p:cNvPr id="8" name="Rectangle 7"/>
          <p:cNvSpPr/>
          <p:nvPr/>
        </p:nvSpPr>
        <p:spPr>
          <a:xfrm>
            <a:off x="2270234" y="6211614"/>
            <a:ext cx="872359" cy="36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66075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infinityfigure3.jpg                                            000176FAMacintosh HD                   ABA7815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057400"/>
            <a:ext cx="5867400"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 Box 3"/>
          <p:cNvSpPr txBox="1">
            <a:spLocks noChangeArrowheads="1"/>
          </p:cNvSpPr>
          <p:nvPr/>
        </p:nvSpPr>
        <p:spPr bwMode="auto">
          <a:xfrm>
            <a:off x="6765925" y="2722563"/>
            <a:ext cx="14119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0" fontAlgn="base" hangingPunct="0">
              <a:spcBef>
                <a:spcPct val="0"/>
              </a:spcBef>
              <a:spcAft>
                <a:spcPct val="0"/>
              </a:spcAft>
            </a:pPr>
            <a:r>
              <a:rPr lang="en-US" altLang="en-US" sz="2000">
                <a:solidFill>
                  <a:srgbClr val="000000"/>
                </a:solidFill>
                <a:latin typeface="+mj-lt"/>
              </a:rPr>
              <a:t>Nikon. Leica</a:t>
            </a:r>
          </a:p>
        </p:txBody>
      </p:sp>
      <p:sp>
        <p:nvSpPr>
          <p:cNvPr id="62468" name="Text Box 4"/>
          <p:cNvSpPr txBox="1">
            <a:spLocks noChangeArrowheads="1"/>
          </p:cNvSpPr>
          <p:nvPr/>
        </p:nvSpPr>
        <p:spPr bwMode="auto">
          <a:xfrm>
            <a:off x="6781800" y="4191000"/>
            <a:ext cx="68102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0" fontAlgn="base" hangingPunct="0">
              <a:spcBef>
                <a:spcPct val="0"/>
              </a:spcBef>
              <a:spcAft>
                <a:spcPct val="0"/>
              </a:spcAft>
            </a:pPr>
            <a:r>
              <a:rPr lang="en-US" altLang="en-US" sz="2000">
                <a:solidFill>
                  <a:srgbClr val="000000"/>
                </a:solidFill>
                <a:latin typeface="+mj-lt"/>
              </a:rPr>
              <a:t>Zeiss</a:t>
            </a:r>
          </a:p>
        </p:txBody>
      </p:sp>
      <p:sp>
        <p:nvSpPr>
          <p:cNvPr id="62469" name="Text Box 5"/>
          <p:cNvSpPr txBox="1">
            <a:spLocks noChangeArrowheads="1"/>
          </p:cNvSpPr>
          <p:nvPr/>
        </p:nvSpPr>
        <p:spPr bwMode="auto">
          <a:xfrm>
            <a:off x="669925" y="207963"/>
            <a:ext cx="63907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0" fontAlgn="base" hangingPunct="0">
              <a:spcBef>
                <a:spcPct val="0"/>
              </a:spcBef>
              <a:spcAft>
                <a:spcPct val="0"/>
              </a:spcAft>
            </a:pPr>
            <a:r>
              <a:rPr lang="en-US" altLang="en-US" sz="2000">
                <a:solidFill>
                  <a:srgbClr val="000000"/>
                </a:solidFill>
                <a:latin typeface="+mj-lt"/>
              </a:rPr>
              <a:t>Different manufacturers have elected different compromises</a:t>
            </a:r>
          </a:p>
          <a:p>
            <a:pPr lvl="1" eaLnBrk="0" fontAlgn="base" hangingPunct="0">
              <a:spcBef>
                <a:spcPct val="0"/>
              </a:spcBef>
              <a:spcAft>
                <a:spcPct val="0"/>
              </a:spcAft>
              <a:buFontTx/>
              <a:buChar char="•"/>
            </a:pPr>
            <a:r>
              <a:rPr lang="en-US" altLang="en-US" sz="2000">
                <a:solidFill>
                  <a:srgbClr val="000000"/>
                </a:solidFill>
                <a:latin typeface="+mj-lt"/>
              </a:rPr>
              <a:t>Length of objective lens</a:t>
            </a:r>
          </a:p>
          <a:p>
            <a:pPr lvl="1" eaLnBrk="0" fontAlgn="base" hangingPunct="0">
              <a:spcBef>
                <a:spcPct val="0"/>
              </a:spcBef>
              <a:spcAft>
                <a:spcPct val="0"/>
              </a:spcAft>
              <a:buFontTx/>
              <a:buChar char="•"/>
            </a:pPr>
            <a:r>
              <a:rPr lang="en-US" altLang="en-US" sz="2000">
                <a:solidFill>
                  <a:srgbClr val="000000"/>
                </a:solidFill>
                <a:latin typeface="+mj-lt"/>
              </a:rPr>
              <a:t>Diameter of objective lens</a:t>
            </a:r>
          </a:p>
          <a:p>
            <a:pPr lvl="1" eaLnBrk="0" fontAlgn="base" hangingPunct="0">
              <a:spcBef>
                <a:spcPct val="0"/>
              </a:spcBef>
              <a:spcAft>
                <a:spcPct val="0"/>
              </a:spcAft>
              <a:buFontTx/>
              <a:buChar char="•"/>
            </a:pPr>
            <a:r>
              <a:rPr lang="en-US" altLang="en-US" sz="2000">
                <a:solidFill>
                  <a:srgbClr val="000000"/>
                </a:solidFill>
                <a:latin typeface="+mj-lt"/>
              </a:rPr>
              <a:t>Focal length of tube lens</a:t>
            </a:r>
          </a:p>
        </p:txBody>
      </p:sp>
      <p:sp>
        <p:nvSpPr>
          <p:cNvPr id="62470" name="Text Box 6"/>
          <p:cNvSpPr txBox="1">
            <a:spLocks noChangeArrowheads="1"/>
          </p:cNvSpPr>
          <p:nvPr/>
        </p:nvSpPr>
        <p:spPr bwMode="auto">
          <a:xfrm>
            <a:off x="990600" y="5524500"/>
            <a:ext cx="488736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panose="030F0702030302020204" pitchFamily="66" charset="0"/>
                <a:ea typeface="ＭＳ Ｐゴシック" panose="020B0600070205080204" pitchFamily="34" charset="-128"/>
              </a:defRPr>
            </a:lvl1pPr>
            <a:lvl2pPr marL="742950" indent="-285750">
              <a:defRPr sz="2400">
                <a:solidFill>
                  <a:schemeClr val="tx1"/>
                </a:solidFill>
                <a:latin typeface="Comic Sans MS" panose="030F0702030302020204" pitchFamily="66" charset="0"/>
                <a:ea typeface="ＭＳ Ｐゴシック" panose="020B0600070205080204" pitchFamily="34" charset="-128"/>
              </a:defRPr>
            </a:lvl2pPr>
            <a:lvl3pPr marL="1143000" indent="-228600">
              <a:defRPr sz="2400">
                <a:solidFill>
                  <a:schemeClr val="tx1"/>
                </a:solidFill>
                <a:latin typeface="Comic Sans MS" panose="030F0702030302020204" pitchFamily="66" charset="0"/>
                <a:ea typeface="ＭＳ Ｐゴシック" panose="020B0600070205080204" pitchFamily="34" charset="-128"/>
              </a:defRPr>
            </a:lvl3pPr>
            <a:lvl4pPr marL="1600200" indent="-228600">
              <a:defRPr sz="2400">
                <a:solidFill>
                  <a:schemeClr val="tx1"/>
                </a:solidFill>
                <a:latin typeface="Comic Sans MS" panose="030F0702030302020204" pitchFamily="66" charset="0"/>
                <a:ea typeface="ＭＳ Ｐゴシック" panose="020B0600070205080204" pitchFamily="34" charset="-128"/>
              </a:defRPr>
            </a:lvl4pPr>
            <a:lvl5pPr marL="2057400" indent="-228600">
              <a:defRPr sz="2400">
                <a:solidFill>
                  <a:schemeClr val="tx1"/>
                </a:solidFill>
                <a:latin typeface="Comic Sans MS" panose="030F07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702030302020204" pitchFamily="66" charset="0"/>
                <a:ea typeface="ＭＳ Ｐゴシック" panose="020B0600070205080204" pitchFamily="34" charset="-128"/>
              </a:defRPr>
            </a:lvl9pPr>
          </a:lstStyle>
          <a:p>
            <a:pPr eaLnBrk="0" fontAlgn="base" hangingPunct="0">
              <a:spcBef>
                <a:spcPct val="0"/>
              </a:spcBef>
              <a:spcAft>
                <a:spcPct val="0"/>
              </a:spcAft>
            </a:pPr>
            <a:r>
              <a:rPr lang="en-US" altLang="en-US" sz="2000">
                <a:solidFill>
                  <a:srgbClr val="000000"/>
                </a:solidFill>
                <a:latin typeface="+mj-lt"/>
              </a:rPr>
              <a:t>Longer tube lens focal length easier to design,</a:t>
            </a:r>
          </a:p>
          <a:p>
            <a:pPr eaLnBrk="0" fontAlgn="base" hangingPunct="0">
              <a:spcBef>
                <a:spcPct val="0"/>
              </a:spcBef>
              <a:spcAft>
                <a:spcPct val="0"/>
              </a:spcAft>
            </a:pPr>
            <a:r>
              <a:rPr lang="en-US" altLang="en-US" sz="2000">
                <a:solidFill>
                  <a:srgbClr val="000000"/>
                </a:solidFill>
                <a:latin typeface="+mj-lt"/>
              </a:rPr>
              <a:t>But requires larger diameter threads.  </a:t>
            </a:r>
          </a:p>
        </p:txBody>
      </p:sp>
      <p:sp>
        <p:nvSpPr>
          <p:cNvPr id="2" name="Rectangle 1"/>
          <p:cNvSpPr/>
          <p:nvPr/>
        </p:nvSpPr>
        <p:spPr>
          <a:xfrm>
            <a:off x="5255172" y="4191000"/>
            <a:ext cx="872359" cy="400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7164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Illumination sources</a:t>
            </a:r>
            <a:endParaRPr lang="en-US" dirty="0"/>
          </a:p>
        </p:txBody>
      </p:sp>
    </p:spTree>
    <p:extLst>
      <p:ext uri="{BB962C8B-B14F-4D97-AF65-F5344CB8AC3E}">
        <p14:creationId xmlns:p14="http://schemas.microsoft.com/office/powerpoint/2010/main" val="25444536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Illumination sources</a:t>
            </a:r>
            <a:endParaRPr lang="en-US" dirty="0"/>
          </a:p>
        </p:txBody>
      </p:sp>
      <p:sp>
        <p:nvSpPr>
          <p:cNvPr id="3" name="Content Placeholder 2"/>
          <p:cNvSpPr>
            <a:spLocks noGrp="1"/>
          </p:cNvSpPr>
          <p:nvPr>
            <p:ph sz="half" idx="1"/>
          </p:nvPr>
        </p:nvSpPr>
        <p:spPr/>
        <p:txBody>
          <a:bodyPr/>
          <a:lstStyle/>
          <a:p>
            <a:r>
              <a:rPr lang="en-US" dirty="0" smtClean="0"/>
              <a:t>What was the first source of illumination?</a:t>
            </a:r>
          </a:p>
        </p:txBody>
      </p:sp>
    </p:spTree>
    <p:extLst>
      <p:ext uri="{BB962C8B-B14F-4D97-AF65-F5344CB8AC3E}">
        <p14:creationId xmlns:p14="http://schemas.microsoft.com/office/powerpoint/2010/main" val="42631695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5726</TotalTime>
  <Words>5284</Words>
  <Application>Microsoft Office PowerPoint</Application>
  <PresentationFormat>On-screen Show (4:3)</PresentationFormat>
  <Paragraphs>526</Paragraphs>
  <Slides>70</Slides>
  <Notes>30</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2</vt:i4>
      </vt:variant>
      <vt:variant>
        <vt:lpstr>Slide Titles</vt:lpstr>
      </vt:variant>
      <vt:variant>
        <vt:i4>70</vt:i4>
      </vt:variant>
    </vt:vector>
  </HeadingPairs>
  <TitlesOfParts>
    <vt:vector size="82" baseType="lpstr">
      <vt:lpstr>ＭＳ Ｐゴシック</vt:lpstr>
      <vt:lpstr>Arial</vt:lpstr>
      <vt:lpstr>Calibri</vt:lpstr>
      <vt:lpstr>Calibri Light</vt:lpstr>
      <vt:lpstr>Comic Sans MS</vt:lpstr>
      <vt:lpstr>Symbol</vt:lpstr>
      <vt:lpstr>Times New Roman</vt:lpstr>
      <vt:lpstr>Office Theme</vt:lpstr>
      <vt:lpstr>2_Office Theme</vt:lpstr>
      <vt:lpstr>1_Blank Presentation</vt:lpstr>
      <vt:lpstr>Document</vt:lpstr>
      <vt:lpstr>Picture</vt:lpstr>
      <vt:lpstr>Biology 177: Principles of Modern Microscopy</vt:lpstr>
      <vt:lpstr>Lecture 5: Illumination and Detectors</vt:lpstr>
      <vt:lpstr>Diffraction review</vt:lpstr>
      <vt:lpstr>Questions about last lecture?</vt:lpstr>
      <vt:lpstr>Two types of illumination</vt:lpstr>
      <vt:lpstr>PowerPoint Presentation</vt:lpstr>
      <vt:lpstr>Illumination and optical train</vt:lpstr>
      <vt:lpstr>Illumination sources</vt:lpstr>
      <vt:lpstr>Illumination sources</vt:lpstr>
      <vt:lpstr>Illumination sources</vt:lpstr>
      <vt:lpstr>Illumination sources</vt:lpstr>
      <vt:lpstr>Illumination sources</vt:lpstr>
      <vt:lpstr>Tungsten-Halogen lamps</vt:lpstr>
      <vt:lpstr>Tungsten-Halogen lamps</vt:lpstr>
      <vt:lpstr>Tungsten-Halogen lamps</vt:lpstr>
      <vt:lpstr>Tungsten-Halogen lamps</vt:lpstr>
      <vt:lpstr>Mercury Arc lamps</vt:lpstr>
      <vt:lpstr>Mercury Arc lamps</vt:lpstr>
      <vt:lpstr>Metal Halide Arc lamps</vt:lpstr>
      <vt:lpstr>Metal Halide Arc lamps</vt:lpstr>
      <vt:lpstr>Metal Halide Arc lamps</vt:lpstr>
      <vt:lpstr>Xenon Arc lamps</vt:lpstr>
      <vt:lpstr>Xenon Arc lamps</vt:lpstr>
      <vt:lpstr>Illumination sources compared</vt:lpstr>
      <vt:lpstr>Light-Emitting Diodes (LEDs)</vt:lpstr>
      <vt:lpstr>Light-Emitting Diodes (LEDs)</vt:lpstr>
      <vt:lpstr>LED Advantages compared to T-Halogen, Mercury, Metal Halide &amp; Xenon lamps</vt:lpstr>
      <vt:lpstr>Light-Emitting Diodes (LEDs)</vt:lpstr>
      <vt:lpstr>Environmental implications of microscope illumination source</vt:lpstr>
      <vt:lpstr>Laser (Light Amplification by Stimulated Emission of Radiation)</vt:lpstr>
      <vt:lpstr>Most common Laser types for microscopy</vt:lpstr>
      <vt:lpstr>Illumination sources of the future</vt:lpstr>
      <vt:lpstr>Detectors for microscopy</vt:lpstr>
      <vt:lpstr>Detectors for microscopy</vt:lpstr>
      <vt:lpstr>Will concentrate on the following</vt:lpstr>
      <vt:lpstr>Digital Images are made up of numbers</vt:lpstr>
      <vt:lpstr>General Info on CCDs</vt:lpstr>
      <vt:lpstr>General Info on CCDs</vt:lpstr>
      <vt:lpstr>How do CCDs work?</vt:lpstr>
      <vt:lpstr>Full Well Capacity</vt:lpstr>
      <vt:lpstr>Readout</vt:lpstr>
      <vt:lpstr>CCD Bit depth</vt:lpstr>
      <vt:lpstr>CCDs are good for quantitative measurements</vt:lpstr>
      <vt:lpstr>Sensitivity and CCDs</vt:lpstr>
      <vt:lpstr>Noise</vt:lpstr>
      <vt:lpstr>Dark Current noise and Cooling</vt:lpstr>
      <vt:lpstr>Types of CCDs</vt:lpstr>
      <vt:lpstr>Full Frame Transfer</vt:lpstr>
      <vt:lpstr>Frame Transfer</vt:lpstr>
      <vt:lpstr>Interline Transfer</vt:lpstr>
      <vt:lpstr>Interline Transfer</vt:lpstr>
      <vt:lpstr>Back Thinned</vt:lpstr>
      <vt:lpstr>Intensified CCDs</vt:lpstr>
      <vt:lpstr>Attributes of most CCDs</vt:lpstr>
      <vt:lpstr>Binning</vt:lpstr>
      <vt:lpstr>Magnification and Detector Resolution</vt:lpstr>
      <vt:lpstr>Magnification and Detector Resolution</vt:lpstr>
      <vt:lpstr>CMOS cameras gaining in popularity</vt:lpstr>
      <vt:lpstr>CMOS vs CCD</vt:lpstr>
      <vt:lpstr>PowerPoint Presentation</vt:lpstr>
      <vt:lpstr>Answer to Homework 2</vt:lpstr>
      <vt:lpstr>Why are most modern microscopes “infinity corrected”?</vt:lpstr>
      <vt:lpstr>Why are most modern microscopes “infinity corrected”?</vt:lpstr>
      <vt:lpstr>PowerPoint Presentation</vt:lpstr>
      <vt:lpstr>PowerPoint Presentation</vt:lpstr>
      <vt:lpstr>PowerPoint Presentation</vt:lpstr>
      <vt:lpstr>PowerPoint Presentation</vt:lpstr>
      <vt:lpstr>Making an infinity lens </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Andres Collazo</dc:creator>
  <cp:lastModifiedBy>Andres Collazo</cp:lastModifiedBy>
  <cp:revision>134</cp:revision>
  <dcterms:created xsi:type="dcterms:W3CDTF">2015-01-15T21:21:50Z</dcterms:created>
  <dcterms:modified xsi:type="dcterms:W3CDTF">2017-01-19T18:11:52Z</dcterms:modified>
</cp:coreProperties>
</file>