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697" r:id="rId4"/>
  </p:sldMasterIdLst>
  <p:notesMasterIdLst>
    <p:notesMasterId r:id="rId71"/>
  </p:notesMasterIdLst>
  <p:sldIdLst>
    <p:sldId id="257" r:id="rId5"/>
    <p:sldId id="349" r:id="rId6"/>
    <p:sldId id="420" r:id="rId7"/>
    <p:sldId id="414" r:id="rId8"/>
    <p:sldId id="415" r:id="rId9"/>
    <p:sldId id="416" r:id="rId10"/>
    <p:sldId id="417" r:id="rId11"/>
    <p:sldId id="418" r:id="rId12"/>
    <p:sldId id="302" r:id="rId13"/>
    <p:sldId id="396" r:id="rId14"/>
    <p:sldId id="422" r:id="rId15"/>
    <p:sldId id="397" r:id="rId16"/>
    <p:sldId id="303" r:id="rId17"/>
    <p:sldId id="332" r:id="rId18"/>
    <p:sldId id="354" r:id="rId19"/>
    <p:sldId id="357" r:id="rId20"/>
    <p:sldId id="361" r:id="rId21"/>
    <p:sldId id="363" r:id="rId22"/>
    <p:sldId id="364" r:id="rId23"/>
    <p:sldId id="356" r:id="rId24"/>
    <p:sldId id="261" r:id="rId25"/>
    <p:sldId id="262" r:id="rId26"/>
    <p:sldId id="263" r:id="rId27"/>
    <p:sldId id="264" r:id="rId28"/>
    <p:sldId id="365" r:id="rId29"/>
    <p:sldId id="367" r:id="rId30"/>
    <p:sldId id="369" r:id="rId31"/>
    <p:sldId id="421" r:id="rId32"/>
    <p:sldId id="372" r:id="rId33"/>
    <p:sldId id="373" r:id="rId34"/>
    <p:sldId id="286" r:id="rId35"/>
    <p:sldId id="287" r:id="rId36"/>
    <p:sldId id="375" r:id="rId37"/>
    <p:sldId id="289" r:id="rId38"/>
    <p:sldId id="376" r:id="rId39"/>
    <p:sldId id="381" r:id="rId40"/>
    <p:sldId id="391" r:id="rId41"/>
    <p:sldId id="392" r:id="rId42"/>
    <p:sldId id="399" r:id="rId43"/>
    <p:sldId id="400" r:id="rId44"/>
    <p:sldId id="401" r:id="rId45"/>
    <p:sldId id="402" r:id="rId46"/>
    <p:sldId id="409" r:id="rId47"/>
    <p:sldId id="377" r:id="rId48"/>
    <p:sldId id="425" r:id="rId49"/>
    <p:sldId id="426" r:id="rId50"/>
    <p:sldId id="384" r:id="rId51"/>
    <p:sldId id="383" r:id="rId52"/>
    <p:sldId id="419" r:id="rId53"/>
    <p:sldId id="379" r:id="rId54"/>
    <p:sldId id="390" r:id="rId55"/>
    <p:sldId id="382" r:id="rId56"/>
    <p:sldId id="291" r:id="rId57"/>
    <p:sldId id="292" r:id="rId58"/>
    <p:sldId id="424" r:id="rId59"/>
    <p:sldId id="295" r:id="rId60"/>
    <p:sldId id="296" r:id="rId61"/>
    <p:sldId id="297" r:id="rId62"/>
    <p:sldId id="298" r:id="rId63"/>
    <p:sldId id="393" r:id="rId64"/>
    <p:sldId id="405" r:id="rId65"/>
    <p:sldId id="423" r:id="rId66"/>
    <p:sldId id="386" r:id="rId67"/>
    <p:sldId id="304" r:id="rId68"/>
    <p:sldId id="389" r:id="rId69"/>
    <p:sldId id="403" r:id="rId70"/>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82588" autoAdjust="0"/>
  </p:normalViewPr>
  <p:slideViewPr>
    <p:cSldViewPr snapToGrid="0">
      <p:cViewPr varScale="1">
        <p:scale>
          <a:sx n="70" d="100"/>
          <a:sy n="70" d="100"/>
        </p:scale>
        <p:origin x="1766" y="48"/>
      </p:cViewPr>
      <p:guideLst/>
    </p:cSldViewPr>
  </p:slideViewPr>
  <p:notesTextViewPr>
    <p:cViewPr>
      <p:scale>
        <a:sx n="1" d="1"/>
        <a:sy n="1" d="1"/>
      </p:scale>
      <p:origin x="0" y="0"/>
    </p:cViewPr>
  </p:notesTextViewPr>
  <p:sorterViewPr>
    <p:cViewPr varScale="1">
      <p:scale>
        <a:sx n="100" d="100"/>
        <a:sy n="100" d="100"/>
      </p:scale>
      <p:origin x="0" y="-153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image" Target="../media/image42.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image" Target="../media/image4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B82FA756-524C-4E48-9936-FEE2F09D517B}" type="datetimeFigureOut">
              <a:rPr lang="en-US" smtClean="0"/>
              <a:t>1/12/2017</a:t>
            </a:fld>
            <a:endParaRPr lang="en-US"/>
          </a:p>
        </p:txBody>
      </p:sp>
      <p:sp>
        <p:nvSpPr>
          <p:cNvPr id="4" name="Slide Image Placeholder 3"/>
          <p:cNvSpPr>
            <a:spLocks noGrp="1" noRot="1" noChangeAspect="1"/>
          </p:cNvSpPr>
          <p:nvPr>
            <p:ph type="sldImg" idx="2"/>
          </p:nvPr>
        </p:nvSpPr>
        <p:spPr>
          <a:xfrm>
            <a:off x="1333500" y="1163638"/>
            <a:ext cx="4191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351CFDA8-7C39-4F47-9D89-9FD9FD21AE65}" type="slidenum">
              <a:rPr lang="en-US" smtClean="0"/>
              <a:t>‹#›</a:t>
            </a:fld>
            <a:endParaRPr lang="en-US"/>
          </a:p>
        </p:txBody>
      </p:sp>
    </p:spTree>
    <p:extLst>
      <p:ext uri="{BB962C8B-B14F-4D97-AF65-F5344CB8AC3E}">
        <p14:creationId xmlns:p14="http://schemas.microsoft.com/office/powerpoint/2010/main" val="3546355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osapublishing.org/oe/fulltext.cfm?uri=oe-22-24-29465&amp;id=304785#e01"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en.wikipedia.org/wiki/Toulouse" TargetMode="External"/><Relationship Id="rId3" Type="http://schemas.openxmlformats.org/officeDocument/2006/relationships/hyperlink" Target="https://en.wikipedia.org/wiki/Help:IPA_for_French" TargetMode="External"/><Relationship Id="rId7" Type="http://schemas.openxmlformats.org/officeDocument/2006/relationships/hyperlink" Target="https://en.wikipedia.org/wiki/Parlement"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en.wikipedia.org/wiki/French_people" TargetMode="External"/><Relationship Id="rId5" Type="http://schemas.openxmlformats.org/officeDocument/2006/relationships/hyperlink" Target="https://en.wikipedia.org/wiki/Pierre_de_Fermat#cite_note-www-gap-1" TargetMode="External"/><Relationship Id="rId10" Type="http://schemas.openxmlformats.org/officeDocument/2006/relationships/hyperlink" Target="https://en.wikipedia.org/wiki/List_of_amateur_mathematicians" TargetMode="External"/><Relationship Id="rId4" Type="http://schemas.openxmlformats.org/officeDocument/2006/relationships/hyperlink" Target="https://en.wikipedia.org/wiki/Pierre_de_Fermat#cite_note-2" TargetMode="External"/><Relationship Id="rId9" Type="http://schemas.openxmlformats.org/officeDocument/2006/relationships/hyperlink" Target="https://en.wikipedia.org/wiki/France"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thestargarden.co.uk/RefractionReflectionDiffraction.html"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en.wikipedia.org/wiki/William_Hyde_Wollaston" TargetMode="External"/><Relationship Id="rId2" Type="http://schemas.openxmlformats.org/officeDocument/2006/relationships/slide" Target="../slides/slide38.xml"/><Relationship Id="rId1" Type="http://schemas.openxmlformats.org/officeDocument/2006/relationships/notesMaster" Target="../notesMasters/notesMaster1.xml"/><Relationship Id="rId6" Type="http://schemas.openxmlformats.org/officeDocument/2006/relationships/hyperlink" Target="https://en.wikipedia.org/wiki/Wavelength" TargetMode="External"/><Relationship Id="rId5" Type="http://schemas.openxmlformats.org/officeDocument/2006/relationships/hyperlink" Target="https://en.wikipedia.org/wiki/Fraunhofer_lines#cite_note-2" TargetMode="External"/><Relationship Id="rId4" Type="http://schemas.openxmlformats.org/officeDocument/2006/relationships/hyperlink" Target="https://en.wikipedia.org/wiki/Fraunhofer_lines#cite_note-eb-1" TargetMode="Externa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s://en.wikipedia.org/wiki/Chromatic_aberration" TargetMode="External"/><Relationship Id="rId3" Type="http://schemas.openxmlformats.org/officeDocument/2006/relationships/hyperlink" Target="https://en.wikipedia.org/wiki/Physics" TargetMode="External"/><Relationship Id="rId7" Type="http://schemas.openxmlformats.org/officeDocument/2006/relationships/hyperlink" Target="https://en.wikipedia.org/wiki/Refractive_index" TargetMode="External"/><Relationship Id="rId2" Type="http://schemas.openxmlformats.org/officeDocument/2006/relationships/slide" Target="../slides/slide41.xml"/><Relationship Id="rId1" Type="http://schemas.openxmlformats.org/officeDocument/2006/relationships/notesMaster" Target="../notesMasters/notesMaster1.xml"/><Relationship Id="rId6" Type="http://schemas.openxmlformats.org/officeDocument/2006/relationships/hyperlink" Target="https://en.wikipedia.org/wiki/Dispersion_(optics)" TargetMode="External"/><Relationship Id="rId5" Type="http://schemas.openxmlformats.org/officeDocument/2006/relationships/hyperlink" Target="https://en.wikipedia.org/wiki/Transparency_(optics)" TargetMode="External"/><Relationship Id="rId10" Type="http://schemas.openxmlformats.org/officeDocument/2006/relationships/hyperlink" Target="https://en.wikipedia.org/wiki/ISO" TargetMode="External"/><Relationship Id="rId4" Type="http://schemas.openxmlformats.org/officeDocument/2006/relationships/hyperlink" Target="https://en.wikipedia.org/wiki/Optics" TargetMode="External"/><Relationship Id="rId9" Type="http://schemas.openxmlformats.org/officeDocument/2006/relationships/hyperlink" Target="https://en.wikipedia.org/wiki/Ernst_Abbe" TargetMode="External"/></Relationships>
</file>

<file path=ppt/notesSlides/_rels/notesSlide24.xml.rels><?xml version="1.0" encoding="UTF-8" standalone="yes"?>
<Relationships xmlns="http://schemas.openxmlformats.org/package/2006/relationships"><Relationship Id="rId8" Type="http://schemas.openxmlformats.org/officeDocument/2006/relationships/hyperlink" Target="https://en.wikipedia.org/wiki/Transparency_(optics)" TargetMode="External"/><Relationship Id="rId13" Type="http://schemas.openxmlformats.org/officeDocument/2006/relationships/hyperlink" Target="https://en.wikipedia.org/wiki/ISO" TargetMode="External"/><Relationship Id="rId3" Type="http://schemas.openxmlformats.org/officeDocument/2006/relationships/hyperlink" Target="http://hyperphysics.phy-astr.gsu.edu/hbase/geoopt/dispersion.html#c1" TargetMode="External"/><Relationship Id="rId7" Type="http://schemas.openxmlformats.org/officeDocument/2006/relationships/hyperlink" Target="https://en.wikipedia.org/wiki/Optics" TargetMode="External"/><Relationship Id="rId12" Type="http://schemas.openxmlformats.org/officeDocument/2006/relationships/hyperlink" Target="https://en.wikipedia.org/wiki/Ernst_Abbe"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s://en.wikipedia.org/wiki/Physics" TargetMode="External"/><Relationship Id="rId11" Type="http://schemas.openxmlformats.org/officeDocument/2006/relationships/hyperlink" Target="https://en.wikipedia.org/wiki/Chromatic_aberration" TargetMode="External"/><Relationship Id="rId5" Type="http://schemas.openxmlformats.org/officeDocument/2006/relationships/hyperlink" Target="http://hyperphysics.phy-astr.gsu.edu/hbase/geoopt/aber2.html#c1" TargetMode="External"/><Relationship Id="rId10" Type="http://schemas.openxmlformats.org/officeDocument/2006/relationships/hyperlink" Target="https://en.wikipedia.org/wiki/Refractive_index" TargetMode="External"/><Relationship Id="rId4" Type="http://schemas.openxmlformats.org/officeDocument/2006/relationships/hyperlink" Target="http://hyperphysics.phy-astr.gsu.edu/hbase/geoopt/aber2.html#c2" TargetMode="External"/><Relationship Id="rId9" Type="http://schemas.openxmlformats.org/officeDocument/2006/relationships/hyperlink" Target="https://en.wikipedia.org/wiki/Dispersion_(optics)" TargetMode="Externa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en.wikipedia.org/wiki/Crown_glass_(optics)" TargetMode="External"/><Relationship Id="rId13" Type="http://schemas.openxmlformats.org/officeDocument/2006/relationships/hyperlink" Target="http://en.wikipedia.org/wiki/Potash" TargetMode="External"/><Relationship Id="rId18" Type="http://schemas.openxmlformats.org/officeDocument/2006/relationships/hyperlink" Target="http://en.wikipedia.org/wiki/Titanium_dioxide" TargetMode="External"/><Relationship Id="rId26" Type="http://schemas.openxmlformats.org/officeDocument/2006/relationships/hyperlink" Target="http://en.wikipedia.org/wiki/Schott_AG" TargetMode="External"/><Relationship Id="rId3" Type="http://schemas.openxmlformats.org/officeDocument/2006/relationships/hyperlink" Target="http://en.wikipedia.org/wiki/Glass" TargetMode="External"/><Relationship Id="rId21" Type="http://schemas.openxmlformats.org/officeDocument/2006/relationships/hyperlink" Target="http://en.wikipedia.org/wiki/Diamond_simulant" TargetMode="External"/><Relationship Id="rId34" Type="http://schemas.openxmlformats.org/officeDocument/2006/relationships/hyperlink" Target="http://en.wikipedia.org/wiki/Flint_glass" TargetMode="External"/><Relationship Id="rId7" Type="http://schemas.openxmlformats.org/officeDocument/2006/relationships/hyperlink" Target="http://en.wikipedia.org/wiki/Lens_(optics)#Types_of_simple_lenses" TargetMode="External"/><Relationship Id="rId12" Type="http://schemas.openxmlformats.org/officeDocument/2006/relationships/hyperlink" Target="http://en.wikipedia.org/wiki/George_Ravenscroft" TargetMode="External"/><Relationship Id="rId17" Type="http://schemas.openxmlformats.org/officeDocument/2006/relationships/hyperlink" Target="http://en.wikipedia.org/wiki/Pollution" TargetMode="External"/><Relationship Id="rId25" Type="http://schemas.openxmlformats.org/officeDocument/2006/relationships/hyperlink" Target="http://en.wikipedia.org/wiki/Borosilicate_glass" TargetMode="External"/><Relationship Id="rId33" Type="http://schemas.openxmlformats.org/officeDocument/2006/relationships/hyperlink" Target="http://en.wikipedia.org/wiki/Lanthanum_oxide" TargetMode="External"/><Relationship Id="rId2" Type="http://schemas.openxmlformats.org/officeDocument/2006/relationships/slide" Target="../slides/slide43.xml"/><Relationship Id="rId16" Type="http://schemas.openxmlformats.org/officeDocument/2006/relationships/hyperlink" Target="http://en.wikipedia.org/wiki/Lead_oxide" TargetMode="External"/><Relationship Id="rId20" Type="http://schemas.openxmlformats.org/officeDocument/2006/relationships/hyperlink" Target="http://en.wikipedia.org/wiki/Rhinestone" TargetMode="External"/><Relationship Id="rId29" Type="http://schemas.openxmlformats.org/officeDocument/2006/relationships/hyperlink" Target="http://en.wikipedia.org/wiki/Zinc_oxide" TargetMode="External"/><Relationship Id="rId1" Type="http://schemas.openxmlformats.org/officeDocument/2006/relationships/notesMaster" Target="../notesMasters/notesMaster1.xml"/><Relationship Id="rId6" Type="http://schemas.openxmlformats.org/officeDocument/2006/relationships/hyperlink" Target="http://en.wikipedia.org/wiki/Dispersion_(optics)" TargetMode="External"/><Relationship Id="rId11" Type="http://schemas.openxmlformats.org/officeDocument/2006/relationships/hyperlink" Target="http://en.wikipedia.org/wiki/Flint" TargetMode="External"/><Relationship Id="rId24" Type="http://schemas.openxmlformats.org/officeDocument/2006/relationships/hyperlink" Target="http://en.wikipedia.org/wiki/Low_dispersion_glass" TargetMode="External"/><Relationship Id="rId32" Type="http://schemas.openxmlformats.org/officeDocument/2006/relationships/hyperlink" Target="http://en.wikipedia.org/wiki/Fluorite" TargetMode="External"/><Relationship Id="rId5" Type="http://schemas.openxmlformats.org/officeDocument/2006/relationships/hyperlink" Target="http://en.wikipedia.org/wiki/Abbe_number" TargetMode="External"/><Relationship Id="rId15" Type="http://schemas.openxmlformats.org/officeDocument/2006/relationships/hyperlink" Target="http://en.wikipedia.org/wiki/Lead_crystal" TargetMode="External"/><Relationship Id="rId23" Type="http://schemas.openxmlformats.org/officeDocument/2006/relationships/hyperlink" Target="http://en.wikipedia.org/wiki/Potassium_oxide" TargetMode="External"/><Relationship Id="rId28" Type="http://schemas.openxmlformats.org/officeDocument/2006/relationships/hyperlink" Target="http://en.wikipedia.org/wiki/Boric_oxide" TargetMode="External"/><Relationship Id="rId36" Type="http://schemas.openxmlformats.org/officeDocument/2006/relationships/hyperlink" Target="http://en.wikipedia.org/wiki/Focal_length" TargetMode="External"/><Relationship Id="rId10" Type="http://schemas.openxmlformats.org/officeDocument/2006/relationships/hyperlink" Target="http://en.wikipedia.org/wiki/Chromatic_aberration" TargetMode="External"/><Relationship Id="rId19" Type="http://schemas.openxmlformats.org/officeDocument/2006/relationships/hyperlink" Target="http://en.wikipedia.org/wiki/Zirconium_dioxide" TargetMode="External"/><Relationship Id="rId31" Type="http://schemas.openxmlformats.org/officeDocument/2006/relationships/hyperlink" Target="http://en.wikipedia.org/wiki/Barium_oxide" TargetMode="External"/><Relationship Id="rId4" Type="http://schemas.openxmlformats.org/officeDocument/2006/relationships/hyperlink" Target="http://en.wikipedia.org/wiki/Refractive_index" TargetMode="External"/><Relationship Id="rId9" Type="http://schemas.openxmlformats.org/officeDocument/2006/relationships/hyperlink" Target="http://en.wikipedia.org/wiki/Achromatic_doublet" TargetMode="External"/><Relationship Id="rId14" Type="http://schemas.openxmlformats.org/officeDocument/2006/relationships/hyperlink" Target="http://en.wikipedia.org/wiki/Lead_glass" TargetMode="External"/><Relationship Id="rId22" Type="http://schemas.openxmlformats.org/officeDocument/2006/relationships/hyperlink" Target="http://en.wikipedia.org/wiki/Lens_(optics)" TargetMode="External"/><Relationship Id="rId27" Type="http://schemas.openxmlformats.org/officeDocument/2006/relationships/hyperlink" Target="http://en.wikipedia.org/wiki/Crown_glass_(optics)#cite_note-1" TargetMode="External"/><Relationship Id="rId30" Type="http://schemas.openxmlformats.org/officeDocument/2006/relationships/hyperlink" Target="http://en.wikipedia.org/wiki/Phosphorus_pentoxide" TargetMode="External"/><Relationship Id="rId35" Type="http://schemas.openxmlformats.org/officeDocument/2006/relationships/hyperlink" Target="http://en.wikipedia.org/wiki/Singlet_lens"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8" Type="http://schemas.openxmlformats.org/officeDocument/2006/relationships/hyperlink" Target="https://en.wikipedia.org/wiki/Objective_(optics)" TargetMode="External"/><Relationship Id="rId3" Type="http://schemas.openxmlformats.org/officeDocument/2006/relationships/hyperlink" Target="https://en.wikipedia.org/wiki/Optics" TargetMode="External"/><Relationship Id="rId7" Type="http://schemas.openxmlformats.org/officeDocument/2006/relationships/hyperlink" Target="https://en.wikipedia.org/wiki/Microscopy" TargetMode="External"/><Relationship Id="rId2" Type="http://schemas.openxmlformats.org/officeDocument/2006/relationships/slide" Target="../slides/slide52.xml"/><Relationship Id="rId1" Type="http://schemas.openxmlformats.org/officeDocument/2006/relationships/notesMaster" Target="../notesMasters/notesMaster1.xml"/><Relationship Id="rId6" Type="http://schemas.openxmlformats.org/officeDocument/2006/relationships/hyperlink" Target="https://en.wikipedia.org/wiki/Optical_power" TargetMode="External"/><Relationship Id="rId5" Type="http://schemas.openxmlformats.org/officeDocument/2006/relationships/hyperlink" Target="https://en.wikipedia.org/wiki/Index_of_refraction" TargetMode="External"/><Relationship Id="rId10" Type="http://schemas.openxmlformats.org/officeDocument/2006/relationships/hyperlink" Target="https://en.wikipedia.org/wiki/Fiber_optics" TargetMode="External"/><Relationship Id="rId4" Type="http://schemas.openxmlformats.org/officeDocument/2006/relationships/hyperlink" Target="https://en.wikipedia.org/wiki/Dimensionless_number" TargetMode="External"/><Relationship Id="rId9" Type="http://schemas.openxmlformats.org/officeDocument/2006/relationships/hyperlink" Target="https://en.wikipedia.org/wiki/Optical_resolution" TargetMode="External"/></Relationships>
</file>

<file path=ppt/notesSlides/_rels/notesSlide28.xml.rels><?xml version="1.0" encoding="UTF-8" standalone="yes"?>
<Relationships xmlns="http://schemas.openxmlformats.org/package/2006/relationships"><Relationship Id="rId8" Type="http://schemas.openxmlformats.org/officeDocument/2006/relationships/hyperlink" Target="https://en.wikipedia.org/wiki/Objective_(optics)" TargetMode="External"/><Relationship Id="rId3" Type="http://schemas.openxmlformats.org/officeDocument/2006/relationships/hyperlink" Target="https://en.wikipedia.org/wiki/Optics" TargetMode="External"/><Relationship Id="rId7" Type="http://schemas.openxmlformats.org/officeDocument/2006/relationships/hyperlink" Target="https://en.wikipedia.org/wiki/Microscopy" TargetMode="External"/><Relationship Id="rId2" Type="http://schemas.openxmlformats.org/officeDocument/2006/relationships/slide" Target="../slides/slide53.xml"/><Relationship Id="rId1" Type="http://schemas.openxmlformats.org/officeDocument/2006/relationships/notesMaster" Target="../notesMasters/notesMaster1.xml"/><Relationship Id="rId6" Type="http://schemas.openxmlformats.org/officeDocument/2006/relationships/hyperlink" Target="https://en.wikipedia.org/wiki/Optical_power" TargetMode="External"/><Relationship Id="rId5" Type="http://schemas.openxmlformats.org/officeDocument/2006/relationships/hyperlink" Target="https://en.wikipedia.org/wiki/Index_of_refraction" TargetMode="External"/><Relationship Id="rId10" Type="http://schemas.openxmlformats.org/officeDocument/2006/relationships/hyperlink" Target="https://en.wikipedia.org/wiki/Fiber_optics" TargetMode="External"/><Relationship Id="rId4" Type="http://schemas.openxmlformats.org/officeDocument/2006/relationships/hyperlink" Target="https://en.wikipedia.org/wiki/Dimensionless_number" TargetMode="External"/><Relationship Id="rId9" Type="http://schemas.openxmlformats.org/officeDocument/2006/relationships/hyperlink" Target="https://en.wikipedia.org/wiki/Optical_resolution"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8" Type="http://schemas.openxmlformats.org/officeDocument/2006/relationships/hyperlink" Target="https://en.wikipedia.org/wiki/George_Biddell_Airy" TargetMode="External"/><Relationship Id="rId3" Type="http://schemas.openxmlformats.org/officeDocument/2006/relationships/hyperlink" Target="https://en.wikipedia.org/wiki/Optics" TargetMode="External"/><Relationship Id="rId7" Type="http://schemas.openxmlformats.org/officeDocument/2006/relationships/hyperlink" Target="https://en.wikipedia.org/wiki/Light" TargetMode="External"/><Relationship Id="rId2" Type="http://schemas.openxmlformats.org/officeDocument/2006/relationships/slide" Target="../slides/slide60.xml"/><Relationship Id="rId1" Type="http://schemas.openxmlformats.org/officeDocument/2006/relationships/notesMaster" Target="../notesMasters/notesMaster1.xml"/><Relationship Id="rId6" Type="http://schemas.openxmlformats.org/officeDocument/2006/relationships/hyperlink" Target="https://en.wikipedia.org/wiki/Diffraction" TargetMode="External"/><Relationship Id="rId5" Type="http://schemas.openxmlformats.org/officeDocument/2006/relationships/hyperlink" Target="https://en.wikipedia.org/wiki/Aperture" TargetMode="External"/><Relationship Id="rId4" Type="http://schemas.openxmlformats.org/officeDocument/2006/relationships/hyperlink" Target="https://en.wikipedia.org/wiki/Lens_(optics)"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en.wikipedia.org/wiki/Natural_philosophy" TargetMode="External"/><Relationship Id="rId13" Type="http://schemas.openxmlformats.org/officeDocument/2006/relationships/hyperlink" Target="https://en.wikipedia.org/wiki/Mathematics" TargetMode="External"/><Relationship Id="rId3" Type="http://schemas.openxmlformats.org/officeDocument/2006/relationships/hyperlink" Target="https://en.wikipedia.org/wiki/Christiaan_Huygens" TargetMode="External"/><Relationship Id="rId7" Type="http://schemas.openxmlformats.org/officeDocument/2006/relationships/hyperlink" Target="https://en.wikipedia.org/wiki/Old_Style_and_New_Style_dates" TargetMode="External"/><Relationship Id="rId12" Type="http://schemas.openxmlformats.org/officeDocument/2006/relationships/hyperlink" Target="https://en.wikipedia.org/wiki/Latin_language" TargetMode="External"/><Relationship Id="rId17" Type="http://schemas.openxmlformats.org/officeDocument/2006/relationships/hyperlink" Target="https://en.wikipedia.org/wiki/Horology" TargetMode="External"/><Relationship Id="rId2" Type="http://schemas.openxmlformats.org/officeDocument/2006/relationships/slide" Target="../slides/slide15.xml"/><Relationship Id="rId16" Type="http://schemas.openxmlformats.org/officeDocument/2006/relationships/hyperlink" Target="https://en.wikipedia.org/wiki/Probability" TargetMode="External"/><Relationship Id="rId1" Type="http://schemas.openxmlformats.org/officeDocument/2006/relationships/notesMaster" Target="../notesMasters/notesMaster1.xml"/><Relationship Id="rId6" Type="http://schemas.openxmlformats.org/officeDocument/2006/relationships/hyperlink" Target="https://en.wikipedia.org/wiki/Help:IPA_for_English#Key" TargetMode="External"/><Relationship Id="rId11" Type="http://schemas.openxmlformats.org/officeDocument/2006/relationships/hyperlink" Target="https://upload.wikimedia.org/wikipedia/commons/f/f5/ChristianHuygensPronunciation.ogg" TargetMode="External"/><Relationship Id="rId5" Type="http://schemas.openxmlformats.org/officeDocument/2006/relationships/hyperlink" Target="https://en.wikipedia.org/wiki/Help:IPA_for_English" TargetMode="External"/><Relationship Id="rId15" Type="http://schemas.openxmlformats.org/officeDocument/2006/relationships/hyperlink" Target="https://en.wikipedia.org/wiki/Physics" TargetMode="External"/><Relationship Id="rId10" Type="http://schemas.openxmlformats.org/officeDocument/2006/relationships/hyperlink" Target="https://en.wikipedia.org/wiki/Help:IPA_for_Dutch_and_Afrikaans" TargetMode="External"/><Relationship Id="rId4" Type="http://schemas.openxmlformats.org/officeDocument/2006/relationships/hyperlink" Target="https://en.wikipedia.org/wiki/Fellow_of_the_Royal_Society" TargetMode="External"/><Relationship Id="rId9" Type="http://schemas.openxmlformats.org/officeDocument/2006/relationships/hyperlink" Target="https://en.wikipedia.org/wiki/Polymath" TargetMode="External"/><Relationship Id="rId14" Type="http://schemas.openxmlformats.org/officeDocument/2006/relationships/hyperlink" Target="https://en.wikipedia.org/wiki/Astronomer"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Fig. 4</a:t>
            </a:r>
            <a:r>
              <a:rPr lang="en-US" dirty="0" smtClean="0"/>
              <a:t> </a:t>
            </a:r>
            <a:r>
              <a:rPr lang="en-US" b="1" dirty="0" smtClean="0"/>
              <a:t>CODE V simulation of a symmetric, perfect paraxial cloak, with four lenses using rays.</a:t>
            </a:r>
            <a:r>
              <a:rPr lang="en-US" dirty="0" smtClean="0"/>
              <a:t> Four achromatic doublets are placed with separations determined from </a:t>
            </a:r>
            <a:r>
              <a:rPr lang="en-US" dirty="0" smtClean="0">
                <a:hlinkClick r:id="rId3"/>
              </a:rPr>
              <a:t>Eq. (1)</a:t>
            </a:r>
            <a:r>
              <a:rPr lang="en-US" dirty="0" smtClean="0"/>
              <a:t>. Entrance pupil is 50 mm, with −1.5° to 1.5° field-of-view. Simulations are shown with </a:t>
            </a:r>
            <a:r>
              <a:rPr lang="en-US" i="1" dirty="0" smtClean="0"/>
              <a:t>no</a:t>
            </a:r>
            <a:r>
              <a:rPr lang="en-US" dirty="0" smtClean="0"/>
              <a:t> separate optimization. Object is placed at infinity. </a:t>
            </a:r>
            <a:r>
              <a:rPr lang="en-US" b="1" dirty="0" smtClean="0"/>
              <a:t>(a)</a:t>
            </a:r>
            <a:r>
              <a:rPr lang="en-US" dirty="0" smtClean="0"/>
              <a:t> Zoomed-in region of </a:t>
            </a:r>
            <a:r>
              <a:rPr lang="en-US" b="1" dirty="0" smtClean="0"/>
              <a:t>(b)</a:t>
            </a:r>
            <a:r>
              <a:rPr lang="en-US" dirty="0" smtClean="0"/>
              <a:t> with image rays (dashed; traced back to the first lens) added to compare with the original rays (solid). We see that the angles are nearly identical, and the transverse shifts are small. </a:t>
            </a:r>
            <a:r>
              <a:rPr lang="en-US" b="1" dirty="0" smtClean="0"/>
              <a:t>(b)</a:t>
            </a:r>
            <a:r>
              <a:rPr lang="en-US" dirty="0" smtClean="0"/>
              <a:t> Full simulation using off-the-shelf optics. </a:t>
            </a:r>
            <a:r>
              <a:rPr lang="en-US" b="1" dirty="0" smtClean="0"/>
              <a:t>(c)</a:t>
            </a:r>
            <a:r>
              <a:rPr lang="en-US" dirty="0" smtClean="0"/>
              <a:t> 3D rendering. The cloaking region (shaded) is a cylindrical region between the first and last lenses. </a:t>
            </a:r>
            <a:r>
              <a:rPr lang="en-US" b="1" dirty="0" smtClean="0"/>
              <a:t>(d)</a:t>
            </a:r>
            <a:r>
              <a:rPr lang="en-US" dirty="0" smtClean="0"/>
              <a:t> Scaling of </a:t>
            </a:r>
            <a:r>
              <a:rPr lang="en-US" b="1" dirty="0" smtClean="0"/>
              <a:t>(b)</a:t>
            </a:r>
            <a:r>
              <a:rPr lang="en-US" dirty="0" smtClean="0"/>
              <a:t> by a factor of 2. The cloaking size is doubled in each dimension by doubling the optical curvatures, lengths and entrance pupil. Only the length scales distinguish </a:t>
            </a:r>
            <a:r>
              <a:rPr lang="en-US" b="1" dirty="0" smtClean="0"/>
              <a:t>(d)</a:t>
            </a:r>
            <a:r>
              <a:rPr lang="en-US" dirty="0" smtClean="0"/>
              <a:t> from </a:t>
            </a:r>
            <a:r>
              <a:rPr lang="en-US" b="1" dirty="0" smtClean="0"/>
              <a:t>(b)</a:t>
            </a:r>
            <a:r>
              <a:rPr lang="en-US" dirty="0" smtClean="0"/>
              <a:t>.</a:t>
            </a:r>
          </a:p>
          <a:p>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8</a:t>
            </a:fld>
            <a:endParaRPr lang="en-US"/>
          </a:p>
        </p:txBody>
      </p:sp>
    </p:spTree>
    <p:extLst>
      <p:ext uri="{BB962C8B-B14F-4D97-AF65-F5344CB8AC3E}">
        <p14:creationId xmlns:p14="http://schemas.microsoft.com/office/powerpoint/2010/main" val="3176470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Pierre de Fermat</a:t>
            </a:r>
            <a:r>
              <a:rPr lang="en-US" dirty="0" smtClean="0"/>
              <a:t> (French: </a:t>
            </a:r>
            <a:r>
              <a:rPr lang="en-US" dirty="0" smtClean="0">
                <a:hlinkClick r:id="rId3" tooltip="Help:IPA for French"/>
              </a:rPr>
              <a:t>[</a:t>
            </a:r>
            <a:r>
              <a:rPr lang="en-US" dirty="0" err="1" smtClean="0">
                <a:hlinkClick r:id="rId3" tooltip="Help:IPA for French"/>
              </a:rPr>
              <a:t>pjɛːʁ</a:t>
            </a:r>
            <a:r>
              <a:rPr lang="en-US" dirty="0" smtClean="0">
                <a:hlinkClick r:id="rId3" tooltip="Help:IPA for French"/>
              </a:rPr>
              <a:t> </a:t>
            </a:r>
            <a:r>
              <a:rPr lang="en-US" dirty="0" err="1" smtClean="0">
                <a:hlinkClick r:id="rId3" tooltip="Help:IPA for French"/>
              </a:rPr>
              <a:t>dəfɛʁma</a:t>
            </a:r>
            <a:r>
              <a:rPr lang="en-US" dirty="0" smtClean="0">
                <a:hlinkClick r:id="rId3" tooltip="Help:IPA for French"/>
              </a:rPr>
              <a:t>]</a:t>
            </a:r>
            <a:r>
              <a:rPr lang="en-US" dirty="0" smtClean="0"/>
              <a:t>; 17</a:t>
            </a:r>
            <a:r>
              <a:rPr lang="en-US" baseline="30000" dirty="0" smtClean="0">
                <a:hlinkClick r:id="rId4"/>
              </a:rPr>
              <a:t>[2]</a:t>
            </a:r>
            <a:r>
              <a:rPr lang="en-US" dirty="0" smtClean="0"/>
              <a:t> August 1601 or 1607</a:t>
            </a:r>
            <a:r>
              <a:rPr lang="en-US" baseline="30000" dirty="0" smtClean="0">
                <a:hlinkClick r:id="rId5"/>
              </a:rPr>
              <a:t>[1]</a:t>
            </a:r>
            <a:r>
              <a:rPr lang="en-US" dirty="0" smtClean="0"/>
              <a:t> – 12 January 1665) was a </a:t>
            </a:r>
            <a:r>
              <a:rPr lang="en-US" dirty="0" smtClean="0">
                <a:hlinkClick r:id="rId6" tooltip="French people"/>
              </a:rPr>
              <a:t>French</a:t>
            </a:r>
            <a:r>
              <a:rPr lang="en-US" dirty="0" smtClean="0"/>
              <a:t> lawyer at the </a:t>
            </a:r>
            <a:r>
              <a:rPr lang="en-US" i="1" dirty="0" err="1" smtClean="0">
                <a:hlinkClick r:id="rId7" tooltip="Parlement"/>
              </a:rPr>
              <a:t>Parlement</a:t>
            </a:r>
            <a:r>
              <a:rPr lang="en-US" dirty="0" smtClean="0"/>
              <a:t> of </a:t>
            </a:r>
            <a:r>
              <a:rPr lang="en-US" dirty="0" smtClean="0">
                <a:hlinkClick r:id="rId8" tooltip="Toulouse"/>
              </a:rPr>
              <a:t>Toulouse</a:t>
            </a:r>
            <a:r>
              <a:rPr lang="en-US" dirty="0" smtClean="0"/>
              <a:t>, </a:t>
            </a:r>
            <a:r>
              <a:rPr lang="en-US" dirty="0" smtClean="0">
                <a:hlinkClick r:id="rId9" tooltip="France"/>
              </a:rPr>
              <a:t>France</a:t>
            </a:r>
            <a:r>
              <a:rPr lang="en-US" dirty="0" smtClean="0"/>
              <a:t>, and an </a:t>
            </a:r>
            <a:r>
              <a:rPr lang="en-US" dirty="0" smtClean="0">
                <a:hlinkClick r:id="rId10" tooltip="List of amateur mathematicians"/>
              </a:rPr>
              <a:t>amateur mathematician</a:t>
            </a: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20</a:t>
            </a:fld>
            <a:endParaRPr lang="en-US"/>
          </a:p>
        </p:txBody>
      </p:sp>
    </p:spTree>
    <p:extLst>
      <p:ext uri="{BB962C8B-B14F-4D97-AF65-F5344CB8AC3E}">
        <p14:creationId xmlns:p14="http://schemas.microsoft.com/office/powerpoint/2010/main" val="1474833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fld id="{8B1B5C5E-7712-427F-9AFB-7C6E3BF804DA}" type="slidenum">
              <a:rPr lang="en-US" altLang="en-US" sz="1200">
                <a:latin typeface="Times" panose="02020603050405020304" pitchFamily="18" charset="0"/>
              </a:rPr>
              <a:pPr/>
              <a:t>21</a:t>
            </a:fld>
            <a:endParaRPr lang="en-US" altLang="en-US" sz="1200">
              <a:latin typeface="Times" panose="02020603050405020304" pitchFamily="18" charset="0"/>
            </a:endParaRPr>
          </a:p>
        </p:txBody>
      </p:sp>
      <p:sp>
        <p:nvSpPr>
          <p:cNvPr id="56322" name="Rectangle 2"/>
          <p:cNvSpPr>
            <a:spLocks noGrp="1" noRot="1" noChangeAspect="1" noChangeArrowheads="1" noTextEdit="1"/>
          </p:cNvSpPr>
          <p:nvPr>
            <p:ph type="sldImg"/>
          </p:nvPr>
        </p:nvSpPr>
        <p:spPr>
          <a:xfrm>
            <a:off x="1103313" y="698500"/>
            <a:ext cx="4654550" cy="3492500"/>
          </a:xfrm>
          <a:solidFill>
            <a:srgbClr val="FFFFFF"/>
          </a:solidFill>
          <a:ln/>
        </p:spPr>
      </p:sp>
      <p:sp>
        <p:nvSpPr>
          <p:cNvPr id="56323" name="Rectangle 3"/>
          <p:cNvSpPr>
            <a:spLocks noGrp="1" noChangeArrowheads="1"/>
          </p:cNvSpPr>
          <p:nvPr>
            <p:ph type="body" idx="1"/>
          </p:nvPr>
        </p:nvSpPr>
        <p:spPr>
          <a:xfrm>
            <a:off x="912814" y="4424085"/>
            <a:ext cx="5032375" cy="4191238"/>
          </a:xfrm>
          <a:solidFill>
            <a:srgbClr val="FFFFFF"/>
          </a:solidFill>
          <a:ln>
            <a:solidFill>
              <a:srgbClr val="000000"/>
            </a:solidFill>
          </a:ln>
        </p:spPr>
        <p:txBody>
          <a:bodyPr lIns="91403" tIns="45701" rIns="91403" bIns="45701"/>
          <a:lstStyle/>
          <a:p>
            <a:r>
              <a:rPr lang="en-US" altLang="en-US" dirty="0" err="1" smtClean="0">
                <a:latin typeface="Times" panose="02020603050405020304" pitchFamily="18" charset="0"/>
                <a:ea typeface="ＭＳ Ｐゴシック" panose="020B0600070205080204" pitchFamily="34" charset="-128"/>
              </a:rPr>
              <a:t>Christiaan</a:t>
            </a:r>
            <a:r>
              <a:rPr lang="en-US" altLang="en-US" dirty="0" smtClean="0">
                <a:latin typeface="Times" panose="02020603050405020304" pitchFamily="18" charset="0"/>
                <a:ea typeface="ＭＳ Ｐゴシック" panose="020B0600070205080204" pitchFamily="34" charset="-128"/>
              </a:rPr>
              <a:t> </a:t>
            </a:r>
            <a:r>
              <a:rPr lang="en-US" altLang="en-US" dirty="0" err="1" smtClean="0">
                <a:latin typeface="Times" panose="02020603050405020304" pitchFamily="18" charset="0"/>
                <a:ea typeface="ＭＳ Ｐゴシック" panose="020B0600070205080204" pitchFamily="34" charset="-128"/>
              </a:rPr>
              <a:t>Hyugens</a:t>
            </a:r>
            <a:r>
              <a:rPr lang="en-US" altLang="en-US" dirty="0" smtClean="0">
                <a:latin typeface="Times" panose="02020603050405020304" pitchFamily="18" charset="0"/>
                <a:ea typeface="ＭＳ Ｐゴシック" panose="020B0600070205080204" pitchFamily="34" charset="-128"/>
              </a:rPr>
              <a:t> thought Refraction best understood through wave theory:</a:t>
            </a:r>
            <a:r>
              <a:rPr lang="en-US" altLang="en-US" baseline="0" dirty="0" smtClean="0">
                <a:latin typeface="Times" panose="02020603050405020304" pitchFamily="18" charset="0"/>
                <a:ea typeface="ＭＳ Ｐゴシック" panose="020B0600070205080204" pitchFamily="34" charset="-128"/>
              </a:rPr>
              <a:t> </a:t>
            </a:r>
            <a:r>
              <a:rPr lang="en-US" altLang="en-US" dirty="0" smtClean="0">
                <a:latin typeface="Times" panose="02020603050405020304" pitchFamily="18" charset="0"/>
                <a:ea typeface="ＭＳ Ｐゴシック" panose="020B0600070205080204" pitchFamily="34" charset="-128"/>
              </a:rPr>
              <a:t>waves traveled more slowly in</a:t>
            </a:r>
            <a:r>
              <a:rPr lang="en-US" altLang="en-US" baseline="0" dirty="0" smtClean="0">
                <a:latin typeface="Times" panose="02020603050405020304" pitchFamily="18" charset="0"/>
                <a:ea typeface="ＭＳ Ｐゴシック" panose="020B0600070205080204" pitchFamily="34" charset="-128"/>
              </a:rPr>
              <a:t> </a:t>
            </a:r>
            <a:r>
              <a:rPr lang="en-US" altLang="en-US" dirty="0" smtClean="0">
                <a:latin typeface="Times" panose="02020603050405020304" pitchFamily="18" charset="0"/>
                <a:ea typeface="ＭＳ Ｐゴシック" panose="020B0600070205080204" pitchFamily="34" charset="-128"/>
              </a:rPr>
              <a:t>a dense medium (like waves in shallow water). Newton explained refraction poorly</a:t>
            </a:r>
            <a:r>
              <a:rPr lang="en-US" altLang="en-US" baseline="0" dirty="0" smtClean="0">
                <a:latin typeface="Times" panose="02020603050405020304" pitchFamily="18" charset="0"/>
                <a:ea typeface="ＭＳ Ｐゴシック" panose="020B0600070205080204" pitchFamily="34" charset="-128"/>
              </a:rPr>
              <a:t> </a:t>
            </a:r>
            <a:r>
              <a:rPr lang="en-US" altLang="en-US" dirty="0" smtClean="0">
                <a:latin typeface="Times" panose="02020603050405020304" pitchFamily="18" charset="0"/>
                <a:ea typeface="ＭＳ Ｐゴシック" panose="020B0600070205080204" pitchFamily="34" charset="-128"/>
              </a:rPr>
              <a:t>via changes in acceleration</a:t>
            </a:r>
            <a:r>
              <a:rPr lang="en-US" altLang="en-US" baseline="0" dirty="0" smtClean="0">
                <a:latin typeface="Times" panose="02020603050405020304" pitchFamily="18" charset="0"/>
                <a:ea typeface="ＭＳ Ｐゴシック" panose="020B0600070205080204" pitchFamily="34" charset="-128"/>
              </a:rPr>
              <a:t> due to gravity.</a:t>
            </a:r>
            <a:endParaRPr lang="en-US" altLang="en-US" dirty="0"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698704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fld id="{3F3316DE-61D5-4D94-94F8-BBEF62B45670}" type="slidenum">
              <a:rPr lang="en-US" altLang="en-US" sz="1200">
                <a:latin typeface="Times" panose="02020603050405020304" pitchFamily="18" charset="0"/>
              </a:rPr>
              <a:pPr/>
              <a:t>22</a:t>
            </a:fld>
            <a:endParaRPr lang="en-US" altLang="en-US" sz="1200">
              <a:latin typeface="Times" panose="02020603050405020304" pitchFamily="18" charset="0"/>
            </a:endParaRPr>
          </a:p>
        </p:txBody>
      </p:sp>
      <p:sp>
        <p:nvSpPr>
          <p:cNvPr id="58370" name="Rectangle 2"/>
          <p:cNvSpPr>
            <a:spLocks noGrp="1" noRot="1" noChangeAspect="1" noChangeArrowheads="1" noTextEdit="1"/>
          </p:cNvSpPr>
          <p:nvPr>
            <p:ph type="sldImg"/>
          </p:nvPr>
        </p:nvSpPr>
        <p:spPr>
          <a:xfrm>
            <a:off x="1103313" y="698500"/>
            <a:ext cx="4654550" cy="3492500"/>
          </a:xfrm>
          <a:solidFill>
            <a:srgbClr val="FFFFFF"/>
          </a:solidFill>
          <a:ln/>
        </p:spPr>
      </p:sp>
      <p:sp>
        <p:nvSpPr>
          <p:cNvPr id="58371" name="Rectangle 3"/>
          <p:cNvSpPr>
            <a:spLocks noGrp="1" noChangeArrowheads="1"/>
          </p:cNvSpPr>
          <p:nvPr>
            <p:ph type="body" idx="1"/>
          </p:nvPr>
        </p:nvSpPr>
        <p:spPr>
          <a:xfrm>
            <a:off x="912814" y="4424085"/>
            <a:ext cx="5032375" cy="4191238"/>
          </a:xfrm>
          <a:solidFill>
            <a:srgbClr val="FFFFFF"/>
          </a:solidFill>
          <a:ln>
            <a:solidFill>
              <a:srgbClr val="000000"/>
            </a:solidFill>
          </a:ln>
        </p:spPr>
        <p:txBody>
          <a:bodyPr lIns="91403" tIns="45701" rIns="91403" bIns="45701"/>
          <a:lstStyle/>
          <a:p>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727459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fld id="{DC702C91-1DA6-400C-9B45-3BB38DB19F97}" type="slidenum">
              <a:rPr lang="en-US" altLang="en-US" sz="1200">
                <a:latin typeface="Times" panose="02020603050405020304" pitchFamily="18" charset="0"/>
              </a:rPr>
              <a:pPr/>
              <a:t>23</a:t>
            </a:fld>
            <a:endParaRPr lang="en-US" altLang="en-US" sz="1200">
              <a:latin typeface="Times" panose="02020603050405020304" pitchFamily="18" charset="0"/>
            </a:endParaRPr>
          </a:p>
        </p:txBody>
      </p:sp>
      <p:sp>
        <p:nvSpPr>
          <p:cNvPr id="60418" name="Rectangle 2"/>
          <p:cNvSpPr>
            <a:spLocks noGrp="1" noRot="1" noChangeAspect="1" noChangeArrowheads="1" noTextEdit="1"/>
          </p:cNvSpPr>
          <p:nvPr>
            <p:ph type="sldImg"/>
          </p:nvPr>
        </p:nvSpPr>
        <p:spPr>
          <a:xfrm>
            <a:off x="1103313" y="698500"/>
            <a:ext cx="4654550" cy="3492500"/>
          </a:xfrm>
          <a:solidFill>
            <a:srgbClr val="FFFFFF"/>
          </a:solidFill>
          <a:ln/>
        </p:spPr>
      </p:sp>
      <p:sp>
        <p:nvSpPr>
          <p:cNvPr id="60419" name="Rectangle 3"/>
          <p:cNvSpPr>
            <a:spLocks noGrp="1" noChangeArrowheads="1"/>
          </p:cNvSpPr>
          <p:nvPr>
            <p:ph type="body" idx="1"/>
          </p:nvPr>
        </p:nvSpPr>
        <p:spPr>
          <a:xfrm>
            <a:off x="912814" y="4424085"/>
            <a:ext cx="5032375" cy="4191238"/>
          </a:xfrm>
          <a:solidFill>
            <a:srgbClr val="FFFFFF"/>
          </a:solidFill>
          <a:ln>
            <a:solidFill>
              <a:srgbClr val="000000"/>
            </a:solidFill>
          </a:ln>
        </p:spPr>
        <p:txBody>
          <a:bodyPr lIns="91403" tIns="45701" rIns="91403" bIns="45701"/>
          <a:lstStyle/>
          <a:p>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464132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fld id="{95C4BCA5-D83E-4E3F-AE6C-36AAF14203A4}" type="slidenum">
              <a:rPr lang="en-US" altLang="en-US" sz="1200">
                <a:latin typeface="Times" panose="02020603050405020304" pitchFamily="18" charset="0"/>
              </a:rPr>
              <a:pPr/>
              <a:t>24</a:t>
            </a:fld>
            <a:endParaRPr lang="en-US" altLang="en-US" sz="1200">
              <a:latin typeface="Times" panose="02020603050405020304" pitchFamily="18" charset="0"/>
            </a:endParaRPr>
          </a:p>
        </p:txBody>
      </p:sp>
      <p:sp>
        <p:nvSpPr>
          <p:cNvPr id="62466" name="Rectangle 2"/>
          <p:cNvSpPr>
            <a:spLocks noGrp="1" noRot="1" noChangeAspect="1" noChangeArrowheads="1" noTextEdit="1"/>
          </p:cNvSpPr>
          <p:nvPr>
            <p:ph type="sldImg"/>
          </p:nvPr>
        </p:nvSpPr>
        <p:spPr>
          <a:xfrm>
            <a:off x="1103313" y="698500"/>
            <a:ext cx="4654550" cy="3492500"/>
          </a:xfrm>
          <a:solidFill>
            <a:srgbClr val="FFFFFF"/>
          </a:solidFill>
          <a:ln/>
        </p:spPr>
      </p:sp>
      <p:sp>
        <p:nvSpPr>
          <p:cNvPr id="62467" name="Rectangle 3"/>
          <p:cNvSpPr>
            <a:spLocks noGrp="1" noChangeArrowheads="1"/>
          </p:cNvSpPr>
          <p:nvPr>
            <p:ph type="body" idx="1"/>
          </p:nvPr>
        </p:nvSpPr>
        <p:spPr>
          <a:xfrm>
            <a:off x="912814" y="4424085"/>
            <a:ext cx="5032375" cy="4191238"/>
          </a:xfrm>
          <a:solidFill>
            <a:srgbClr val="FFFFFF"/>
          </a:solidFill>
          <a:ln>
            <a:solidFill>
              <a:srgbClr val="000000"/>
            </a:solidFill>
          </a:ln>
        </p:spPr>
        <p:txBody>
          <a:bodyPr lIns="91403" tIns="45701" rIns="91403" bIns="45701"/>
          <a:lstStyle/>
          <a:p>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089263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https://www.windows2universe.org/physical_science/magnetism/images/visible_spectrum_waves_big_jpg_image.html</a:t>
            </a:r>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25</a:t>
            </a:fld>
            <a:endParaRPr lang="en-US"/>
          </a:p>
        </p:txBody>
      </p:sp>
    </p:spTree>
    <p:extLst>
      <p:ext uri="{BB962C8B-B14F-4D97-AF65-F5344CB8AC3E}">
        <p14:creationId xmlns:p14="http://schemas.microsoft.com/office/powerpoint/2010/main" val="1066891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Advocates of the wave theory had previously stated that light waves are made of white light, and that the </a:t>
            </a:r>
            <a:r>
              <a:rPr lang="en-US" dirty="0" err="1" smtClean="0"/>
              <a:t>colour</a:t>
            </a:r>
            <a:r>
              <a:rPr lang="en-US" dirty="0" smtClean="0"/>
              <a:t> spectrum, which can be seen through a prism, is formed because of corruption within the glass. This means that the more glass the light travels through, the more corrupt it will become. In order to prove that this was false, Newton passed a beam of white light through two prisms, which were held at such an angle that it split into a spectrum when passing through the first prism and was recomposed, back into white light, by the second. This showed that the spectrum was not caused by glass corrupting the light. Newton claimed that this was a 'crucial experiment'.  </a:t>
            </a:r>
          </a:p>
          <a:p>
            <a:endParaRPr lang="en-US" dirty="0" smtClean="0"/>
          </a:p>
          <a:p>
            <a:r>
              <a:rPr lang="en-US" dirty="0" smtClean="0"/>
              <a:t>Newton claimed that </a:t>
            </a:r>
            <a:r>
              <a:rPr lang="en-US" dirty="0" err="1" smtClean="0"/>
              <a:t>Grimaldi's</a:t>
            </a:r>
            <a:r>
              <a:rPr lang="en-US" dirty="0" smtClean="0"/>
              <a:t> diffraction was simply a new kind of </a:t>
            </a:r>
            <a:r>
              <a:rPr lang="en-US" dirty="0" smtClean="0">
                <a:hlinkClick r:id="rId3"/>
              </a:rPr>
              <a:t>refraction</a:t>
            </a:r>
            <a:r>
              <a:rPr lang="en-US" dirty="0" smtClean="0"/>
              <a:t>. He argued that the geometric nature of the laws of </a:t>
            </a:r>
            <a:r>
              <a:rPr lang="en-US" dirty="0" smtClean="0">
                <a:hlinkClick r:id="rId3"/>
              </a:rPr>
              <a:t>reflection</a:t>
            </a:r>
            <a:r>
              <a:rPr lang="en-US" dirty="0" smtClean="0"/>
              <a:t> and refraction could only be explained if light was made of particles, which he referred to as corpuscles, as waves do not tend to travel in straight lines. After joining the Royal Society of London in 1672, Newton stated that the 44th trail in a series of experiments he had conducted earlier that year had proven that light is made of particles and not waves.</a:t>
            </a:r>
          </a:p>
          <a:p>
            <a:endParaRPr lang="en-US" dirty="0" smtClean="0"/>
          </a:p>
          <a:p>
            <a:r>
              <a:rPr lang="en-US" dirty="0" smtClean="0"/>
              <a:t>http://www.thestargarden.co.uk/NewtonAndLight.html</a:t>
            </a:r>
          </a:p>
          <a:p>
            <a:endParaRPr lang="en-US" dirty="0" smtClean="0"/>
          </a:p>
          <a:p>
            <a:r>
              <a:rPr lang="en-US" dirty="0" smtClean="0"/>
              <a:t>http://thefishbowlnetwork.com/blog/tag/isaac-newton/</a:t>
            </a:r>
          </a:p>
        </p:txBody>
      </p:sp>
      <p:sp>
        <p:nvSpPr>
          <p:cNvPr id="4" name="Slide Number Placeholder 3"/>
          <p:cNvSpPr>
            <a:spLocks noGrp="1"/>
          </p:cNvSpPr>
          <p:nvPr>
            <p:ph type="sldNum" sz="quarter" idx="10"/>
          </p:nvPr>
        </p:nvSpPr>
        <p:spPr/>
        <p:txBody>
          <a:bodyPr/>
          <a:lstStyle/>
          <a:p>
            <a:fld id="{351CFDA8-7C39-4F47-9D89-9FD9FD21AE65}" type="slidenum">
              <a:rPr lang="en-US" smtClean="0"/>
              <a:t>27</a:t>
            </a:fld>
            <a:endParaRPr lang="en-US"/>
          </a:p>
        </p:txBody>
      </p:sp>
    </p:spTree>
    <p:extLst>
      <p:ext uri="{BB962C8B-B14F-4D97-AF65-F5344CB8AC3E}">
        <p14:creationId xmlns:p14="http://schemas.microsoft.com/office/powerpoint/2010/main" val="3009917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Feynman lecture 27 on geometrical</a:t>
            </a:r>
            <a:r>
              <a:rPr lang="en-US" baseline="0" dirty="0" smtClean="0"/>
              <a:t> optics</a:t>
            </a:r>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28</a:t>
            </a:fld>
            <a:endParaRPr lang="en-US"/>
          </a:p>
        </p:txBody>
      </p:sp>
    </p:spTree>
    <p:extLst>
      <p:ext uri="{BB962C8B-B14F-4D97-AF65-F5344CB8AC3E}">
        <p14:creationId xmlns:p14="http://schemas.microsoft.com/office/powerpoint/2010/main" val="910621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4F0A80-4B6D-4A6C-AF1C-2066FC74B6E9}" type="slidenum">
              <a:rPr lang="en-US" altLang="en-US"/>
              <a:pPr/>
              <a:t>30</a:t>
            </a:fld>
            <a:endParaRPr lang="en-US" altLang="en-US"/>
          </a:p>
        </p:txBody>
      </p:sp>
      <p:sp>
        <p:nvSpPr>
          <p:cNvPr id="84994" name="Rectangle 2"/>
          <p:cNvSpPr>
            <a:spLocks noGrp="1" noRot="1" noChangeAspect="1" noChangeArrowheads="1" noTextEdit="1"/>
          </p:cNvSpPr>
          <p:nvPr>
            <p:ph type="sldImg"/>
          </p:nvPr>
        </p:nvSpPr>
        <p:spPr bwMode="auto">
          <a:xfrm>
            <a:off x="1103313" y="698500"/>
            <a:ext cx="4654550" cy="3492500"/>
          </a:xfrm>
          <a:prstGeom prst="rect">
            <a:avLst/>
          </a:prstGeom>
          <a:solidFill>
            <a:srgbClr val="FFFFFF"/>
          </a:solidFill>
          <a:ln>
            <a:solidFill>
              <a:srgbClr val="000000"/>
            </a:solidFill>
            <a:miter lim="800000"/>
            <a:headEnd/>
            <a:tailEnd/>
          </a:ln>
        </p:spPr>
      </p:sp>
      <p:sp>
        <p:nvSpPr>
          <p:cNvPr id="84995" name="Rectangle 3"/>
          <p:cNvSpPr>
            <a:spLocks noGrp="1" noChangeArrowheads="1"/>
          </p:cNvSpPr>
          <p:nvPr>
            <p:ph type="body" idx="1"/>
          </p:nvPr>
        </p:nvSpPr>
        <p:spPr bwMode="auto">
          <a:xfrm>
            <a:off x="912814" y="4424085"/>
            <a:ext cx="5032375" cy="4191238"/>
          </a:xfrm>
          <a:prstGeom prst="rect">
            <a:avLst/>
          </a:prstGeom>
          <a:solidFill>
            <a:srgbClr val="FFFFFF"/>
          </a:solidFill>
          <a:ln>
            <a:solidFill>
              <a:srgbClr val="000000"/>
            </a:solidFill>
            <a:miter lim="800000"/>
            <a:headEnd/>
            <a:tailEnd/>
          </a:ln>
        </p:spPr>
        <p:txBody>
          <a:bodyPr lIns="91403" tIns="45701" rIns="91403" bIns="45701"/>
          <a:lstStyle/>
          <a:p>
            <a:endParaRPr lang="en-US" altLang="en-US"/>
          </a:p>
        </p:txBody>
      </p:sp>
    </p:spTree>
    <p:extLst>
      <p:ext uri="{BB962C8B-B14F-4D97-AF65-F5344CB8AC3E}">
        <p14:creationId xmlns:p14="http://schemas.microsoft.com/office/powerpoint/2010/main" val="675014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Everything great with paraxial rays</a:t>
            </a:r>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31</a:t>
            </a:fld>
            <a:endParaRPr lang="en-US"/>
          </a:p>
        </p:txBody>
      </p:sp>
    </p:spTree>
    <p:extLst>
      <p:ext uri="{BB962C8B-B14F-4D97-AF65-F5344CB8AC3E}">
        <p14:creationId xmlns:p14="http://schemas.microsoft.com/office/powerpoint/2010/main" val="600135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Manufacturer 	Tube Lens</a:t>
            </a:r>
          </a:p>
          <a:p>
            <a:r>
              <a:rPr lang="en-US" dirty="0" smtClean="0"/>
              <a:t>Focal Length</a:t>
            </a:r>
          </a:p>
          <a:p>
            <a:r>
              <a:rPr lang="en-US" dirty="0" smtClean="0"/>
              <a:t>(Millimeters) 	</a:t>
            </a:r>
            <a:r>
              <a:rPr lang="en-US" baseline="0" dirty="0" smtClean="0"/>
              <a:t>          </a:t>
            </a:r>
            <a:r>
              <a:rPr lang="en-US" dirty="0" err="1" smtClean="0"/>
              <a:t>Parfocal</a:t>
            </a:r>
            <a:r>
              <a:rPr lang="en-US" dirty="0" smtClean="0"/>
              <a:t> Distance</a:t>
            </a:r>
          </a:p>
          <a:p>
            <a:r>
              <a:rPr lang="en-US" dirty="0" smtClean="0"/>
              <a:t>	</a:t>
            </a:r>
            <a:r>
              <a:rPr lang="en-US" baseline="0" dirty="0" smtClean="0"/>
              <a:t>          </a:t>
            </a:r>
            <a:r>
              <a:rPr lang="en-US" dirty="0" smtClean="0"/>
              <a:t>(Millimeters) 	Thread Type</a:t>
            </a:r>
          </a:p>
          <a:p>
            <a:r>
              <a:rPr lang="en-US" dirty="0" smtClean="0"/>
              <a:t>Leica 	200 	45 	M25</a:t>
            </a:r>
          </a:p>
          <a:p>
            <a:r>
              <a:rPr lang="en-US" dirty="0" smtClean="0"/>
              <a:t>Nikon 	200 	60 	M25</a:t>
            </a:r>
          </a:p>
          <a:p>
            <a:r>
              <a:rPr lang="en-US" dirty="0" smtClean="0"/>
              <a:t>Olympus 	180 	45 	RMS</a:t>
            </a:r>
          </a:p>
          <a:p>
            <a:r>
              <a:rPr lang="en-US" dirty="0" smtClean="0"/>
              <a:t>Zeiss 	165 	45 	RMS </a:t>
            </a:r>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10</a:t>
            </a:fld>
            <a:endParaRPr lang="en-US"/>
          </a:p>
        </p:txBody>
      </p:sp>
    </p:spTree>
    <p:extLst>
      <p:ext uri="{BB962C8B-B14F-4D97-AF65-F5344CB8AC3E}">
        <p14:creationId xmlns:p14="http://schemas.microsoft.com/office/powerpoint/2010/main" val="125071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Retina image</a:t>
            </a:r>
            <a:r>
              <a:rPr lang="en-US" baseline="0" dirty="0" smtClean="0"/>
              <a:t> is curved. Another reason your eyes see more than the camera.</a:t>
            </a:r>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32</a:t>
            </a:fld>
            <a:endParaRPr lang="en-US"/>
          </a:p>
        </p:txBody>
      </p:sp>
    </p:spTree>
    <p:extLst>
      <p:ext uri="{BB962C8B-B14F-4D97-AF65-F5344CB8AC3E}">
        <p14:creationId xmlns:p14="http://schemas.microsoft.com/office/powerpoint/2010/main" val="35368152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 to electromagnetic spectrum.</a:t>
            </a:r>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37</a:t>
            </a:fld>
            <a:endParaRPr lang="en-US"/>
          </a:p>
        </p:txBody>
      </p:sp>
    </p:spTree>
    <p:extLst>
      <p:ext uri="{BB962C8B-B14F-4D97-AF65-F5344CB8AC3E}">
        <p14:creationId xmlns:p14="http://schemas.microsoft.com/office/powerpoint/2010/main" val="41495123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1802, the English chemist </a:t>
            </a:r>
            <a:r>
              <a:rPr lang="en-US" dirty="0" smtClean="0">
                <a:hlinkClick r:id="rId3" tooltip="William Hyde Wollaston"/>
              </a:rPr>
              <a:t>William Hyde Wollaston</a:t>
            </a:r>
            <a:r>
              <a:rPr lang="en-US" baseline="30000" dirty="0" smtClean="0">
                <a:hlinkClick r:id="rId4"/>
              </a:rPr>
              <a:t>[1]</a:t>
            </a:r>
            <a:r>
              <a:rPr lang="en-US" dirty="0" smtClean="0"/>
              <a:t> was the first person to note the appearance of a number of dark features in the solar spectrum.</a:t>
            </a:r>
            <a:r>
              <a:rPr lang="en-US" baseline="30000" dirty="0" smtClean="0">
                <a:hlinkClick r:id="rId5"/>
              </a:rPr>
              <a:t>[2]</a:t>
            </a:r>
            <a:r>
              <a:rPr lang="en-US" dirty="0" smtClean="0"/>
              <a:t> In 1814, </a:t>
            </a:r>
            <a:r>
              <a:rPr lang="en-US" dirty="0" err="1" smtClean="0"/>
              <a:t>Fraunhofer</a:t>
            </a:r>
            <a:r>
              <a:rPr lang="en-US" dirty="0" smtClean="0"/>
              <a:t> independently rediscovered the lines and began a systematic study and careful measurement of the </a:t>
            </a:r>
            <a:r>
              <a:rPr lang="en-US" dirty="0" smtClean="0">
                <a:hlinkClick r:id="rId6" tooltip="Wavelength"/>
              </a:rPr>
              <a:t>wavelength</a:t>
            </a:r>
            <a:r>
              <a:rPr lang="en-US" dirty="0" smtClean="0"/>
              <a:t> of these features. In all, he mapped over 570 lines, and designated the principal features with the letters A through K, and weaker lines with other letters.</a:t>
            </a:r>
          </a:p>
          <a:p>
            <a:endParaRPr lang="en-US" dirty="0" smtClean="0"/>
          </a:p>
          <a:p>
            <a:r>
              <a:rPr lang="en-US" dirty="0" smtClean="0"/>
              <a:t>On episode 5 of Neil </a:t>
            </a:r>
            <a:r>
              <a:rPr lang="en-US" dirty="0" err="1" smtClean="0"/>
              <a:t>deGrasse</a:t>
            </a:r>
            <a:r>
              <a:rPr lang="en-US" dirty="0" smtClean="0"/>
              <a:t> Tyson’s Cosmos.</a:t>
            </a:r>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38</a:t>
            </a:fld>
            <a:endParaRPr lang="en-US"/>
          </a:p>
        </p:txBody>
      </p:sp>
    </p:spTree>
    <p:extLst>
      <p:ext uri="{BB962C8B-B14F-4D97-AF65-F5344CB8AC3E}">
        <p14:creationId xmlns:p14="http://schemas.microsoft.com/office/powerpoint/2010/main" val="27564987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dirty="0" smtClean="0">
                <a:hlinkClick r:id="rId3" tooltip="Physics"/>
              </a:rPr>
              <a:t>physics</a:t>
            </a:r>
            <a:r>
              <a:rPr lang="en-US" dirty="0" smtClean="0"/>
              <a:t> and </a:t>
            </a:r>
            <a:r>
              <a:rPr lang="en-US" dirty="0" smtClean="0">
                <a:hlinkClick r:id="rId4" tooltip="Optics"/>
              </a:rPr>
              <a:t>optics</a:t>
            </a:r>
            <a:r>
              <a:rPr lang="en-US" dirty="0" smtClean="0"/>
              <a:t>, the </a:t>
            </a:r>
            <a:r>
              <a:rPr lang="en-US" b="1" dirty="0" smtClean="0"/>
              <a:t>Abbe number</a:t>
            </a:r>
            <a:r>
              <a:rPr lang="en-US" dirty="0" smtClean="0"/>
              <a:t>, also known as the </a:t>
            </a:r>
            <a:r>
              <a:rPr lang="en-US" b="1" dirty="0" smtClean="0"/>
              <a:t>V-number</a:t>
            </a:r>
            <a:r>
              <a:rPr lang="en-US" dirty="0" smtClean="0"/>
              <a:t> or </a:t>
            </a:r>
            <a:r>
              <a:rPr lang="en-US" b="1" dirty="0" err="1" smtClean="0"/>
              <a:t>constringence</a:t>
            </a:r>
            <a:r>
              <a:rPr lang="en-US" dirty="0" smtClean="0"/>
              <a:t> of a </a:t>
            </a:r>
            <a:r>
              <a:rPr lang="en-US" dirty="0" smtClean="0">
                <a:hlinkClick r:id="rId5" tooltip="Transparency (optics)"/>
              </a:rPr>
              <a:t>transparent</a:t>
            </a:r>
            <a:r>
              <a:rPr lang="en-US" dirty="0" smtClean="0"/>
              <a:t> material, is a measure of the material's </a:t>
            </a:r>
            <a:r>
              <a:rPr lang="en-US" dirty="0" smtClean="0">
                <a:hlinkClick r:id="rId6" tooltip="Dispersion (optics)"/>
              </a:rPr>
              <a:t>dispersion</a:t>
            </a:r>
            <a:r>
              <a:rPr lang="en-US" dirty="0" smtClean="0"/>
              <a:t> (variation of refractive index with wavelength) in relation to the </a:t>
            </a:r>
            <a:r>
              <a:rPr lang="en-US" dirty="0" smtClean="0">
                <a:hlinkClick r:id="rId7" tooltip="Refractive index"/>
              </a:rPr>
              <a:t>refractive index</a:t>
            </a:r>
            <a:r>
              <a:rPr lang="en-US" dirty="0" smtClean="0"/>
              <a:t>, with high values of </a:t>
            </a:r>
            <a:r>
              <a:rPr lang="en-US" i="1" dirty="0" smtClean="0"/>
              <a:t>V</a:t>
            </a:r>
            <a:r>
              <a:rPr lang="en-US" dirty="0" smtClean="0"/>
              <a:t> indicating low dispersion (low </a:t>
            </a:r>
            <a:r>
              <a:rPr lang="en-US" dirty="0" smtClean="0">
                <a:hlinkClick r:id="rId8" tooltip="Chromatic aberration"/>
              </a:rPr>
              <a:t>chromatic aberration</a:t>
            </a:r>
            <a:r>
              <a:rPr lang="en-US" dirty="0" smtClean="0"/>
              <a:t>). It is named after </a:t>
            </a:r>
            <a:r>
              <a:rPr lang="en-US" dirty="0" smtClean="0">
                <a:hlinkClick r:id="rId9" tooltip="Ernst Abbe"/>
              </a:rPr>
              <a:t>Ernst Abbe</a:t>
            </a:r>
            <a:r>
              <a:rPr lang="en-US" dirty="0" smtClean="0"/>
              <a:t> (1840–1905), the German physicist who defined it.</a:t>
            </a:r>
          </a:p>
          <a:p>
            <a:endParaRPr lang="en-US" dirty="0" smtClean="0"/>
          </a:p>
          <a:p>
            <a:r>
              <a:rPr lang="en-US" dirty="0" smtClean="0"/>
              <a:t>Due to the difficulty and inconvenience in producing sodium and hydrogen lines, alternate definitions of the Abbe number are used in some contexts (</a:t>
            </a:r>
            <a:r>
              <a:rPr lang="en-US" dirty="0" smtClean="0">
                <a:hlinkClick r:id="rId10" tooltip="ISO"/>
              </a:rPr>
              <a:t>ISO</a:t>
            </a:r>
            <a:r>
              <a:rPr lang="en-US" dirty="0" smtClean="0"/>
              <a:t> 7944).</a:t>
            </a:r>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41</a:t>
            </a:fld>
            <a:endParaRPr lang="en-US"/>
          </a:p>
        </p:txBody>
      </p:sp>
    </p:spTree>
    <p:extLst>
      <p:ext uri="{BB962C8B-B14F-4D97-AF65-F5344CB8AC3E}">
        <p14:creationId xmlns:p14="http://schemas.microsoft.com/office/powerpoint/2010/main" val="24605275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For first and last lenses (1 and 4), 200 mm focal length, 50 mm diameter composed of BK7 and SF2 glass. </a:t>
            </a:r>
          </a:p>
          <a:p>
            <a:r>
              <a:rPr lang="en-US" sz="1200" dirty="0" smtClean="0"/>
              <a:t>For center two lenses (2 and 3), 75 mm focal length, 50 mm diameter composed of SF11 and BAF11 glasses</a:t>
            </a:r>
          </a:p>
          <a:p>
            <a:endParaRPr lang="en-US" sz="1200" dirty="0" smtClean="0"/>
          </a:p>
          <a:p>
            <a:r>
              <a:rPr lang="en-US" dirty="0" smtClean="0"/>
              <a:t>The most common types of glasses used in optics are crown glasses and flint glasses, designations based on their </a:t>
            </a:r>
            <a:r>
              <a:rPr lang="en-US" dirty="0" smtClean="0">
                <a:hlinkClick r:id="rId3"/>
              </a:rPr>
              <a:t>dispersions</a:t>
            </a:r>
            <a:r>
              <a:rPr lang="en-US" dirty="0" smtClean="0"/>
              <a:t>. Flint glasses contain lead. For example, a strong positive crown lens with its low dispersion may be used in a </a:t>
            </a:r>
            <a:r>
              <a:rPr lang="en-US" dirty="0" smtClean="0">
                <a:hlinkClick r:id="rId4"/>
              </a:rPr>
              <a:t>doublet</a:t>
            </a:r>
            <a:r>
              <a:rPr lang="en-US" dirty="0" smtClean="0"/>
              <a:t> with a weaker negative lens of flint glass (high dispersion) to correct for </a:t>
            </a:r>
            <a:r>
              <a:rPr lang="en-US" dirty="0" smtClean="0">
                <a:hlinkClick r:id="rId5"/>
              </a:rPr>
              <a:t>chromatic aberration</a:t>
            </a:r>
            <a:r>
              <a:rPr lang="en-US" dirty="0" smtClean="0"/>
              <a:t>.</a:t>
            </a:r>
          </a:p>
          <a:p>
            <a:r>
              <a:rPr lang="en-US" dirty="0" smtClean="0"/>
              <a:t>http://hyperphysics.phy-astr.gsu.edu/hbase/geoopt/glass.html</a:t>
            </a:r>
          </a:p>
          <a:p>
            <a:endParaRPr lang="en-US" dirty="0" smtClean="0"/>
          </a:p>
          <a:p>
            <a:r>
              <a:rPr lang="en-US" dirty="0" smtClean="0"/>
              <a:t>In </a:t>
            </a:r>
            <a:r>
              <a:rPr lang="en-US" dirty="0" smtClean="0">
                <a:hlinkClick r:id="rId6" tooltip="Physics"/>
              </a:rPr>
              <a:t>physics</a:t>
            </a:r>
            <a:r>
              <a:rPr lang="en-US" dirty="0" smtClean="0"/>
              <a:t> and </a:t>
            </a:r>
            <a:r>
              <a:rPr lang="en-US" dirty="0" smtClean="0">
                <a:hlinkClick r:id="rId7" tooltip="Optics"/>
              </a:rPr>
              <a:t>optics</a:t>
            </a:r>
            <a:r>
              <a:rPr lang="en-US" dirty="0" smtClean="0"/>
              <a:t>, the </a:t>
            </a:r>
            <a:r>
              <a:rPr lang="en-US" b="1" dirty="0" smtClean="0"/>
              <a:t>Abbe number</a:t>
            </a:r>
            <a:r>
              <a:rPr lang="en-US" dirty="0" smtClean="0"/>
              <a:t>, also known as the </a:t>
            </a:r>
            <a:r>
              <a:rPr lang="en-US" b="1" dirty="0" smtClean="0"/>
              <a:t>V-number</a:t>
            </a:r>
            <a:r>
              <a:rPr lang="en-US" dirty="0" smtClean="0"/>
              <a:t> or </a:t>
            </a:r>
            <a:r>
              <a:rPr lang="en-US" b="1" dirty="0" err="1" smtClean="0"/>
              <a:t>constringence</a:t>
            </a:r>
            <a:r>
              <a:rPr lang="en-US" dirty="0" smtClean="0"/>
              <a:t> of a </a:t>
            </a:r>
            <a:r>
              <a:rPr lang="en-US" dirty="0" smtClean="0">
                <a:hlinkClick r:id="rId8" tooltip="Transparency (optics)"/>
              </a:rPr>
              <a:t>transparent</a:t>
            </a:r>
            <a:r>
              <a:rPr lang="en-US" dirty="0" smtClean="0"/>
              <a:t> material, is a measure of the material's </a:t>
            </a:r>
            <a:r>
              <a:rPr lang="en-US" dirty="0" smtClean="0">
                <a:hlinkClick r:id="rId9" tooltip="Dispersion (optics)"/>
              </a:rPr>
              <a:t>dispersion</a:t>
            </a:r>
            <a:r>
              <a:rPr lang="en-US" dirty="0" smtClean="0"/>
              <a:t> (variation of refractive index with wavelength) in relation to the </a:t>
            </a:r>
            <a:r>
              <a:rPr lang="en-US" dirty="0" smtClean="0">
                <a:hlinkClick r:id="rId10" tooltip="Refractive index"/>
              </a:rPr>
              <a:t>refractive index</a:t>
            </a:r>
            <a:r>
              <a:rPr lang="en-US" dirty="0" smtClean="0"/>
              <a:t>, with high values of </a:t>
            </a:r>
            <a:r>
              <a:rPr lang="en-US" i="1" dirty="0" smtClean="0"/>
              <a:t>V</a:t>
            </a:r>
            <a:r>
              <a:rPr lang="en-US" dirty="0" smtClean="0"/>
              <a:t> indicating low dispersion (low </a:t>
            </a:r>
            <a:r>
              <a:rPr lang="en-US" dirty="0" smtClean="0">
                <a:hlinkClick r:id="rId11" tooltip="Chromatic aberration"/>
              </a:rPr>
              <a:t>chromatic aberration</a:t>
            </a:r>
            <a:r>
              <a:rPr lang="en-US" dirty="0" smtClean="0"/>
              <a:t>). It is named after </a:t>
            </a:r>
            <a:r>
              <a:rPr lang="en-US" dirty="0" smtClean="0">
                <a:hlinkClick r:id="rId12" tooltip="Ernst Abbe"/>
              </a:rPr>
              <a:t>Ernst Abbe</a:t>
            </a:r>
            <a:r>
              <a:rPr lang="en-US" dirty="0" smtClean="0"/>
              <a:t> (1840–1905), the German physicist who defined it.</a:t>
            </a:r>
          </a:p>
          <a:p>
            <a:endParaRPr lang="en-US" dirty="0" smtClean="0"/>
          </a:p>
          <a:p>
            <a:r>
              <a:rPr lang="en-US" dirty="0" smtClean="0"/>
              <a:t>Due to the difficulty and inconvenience in producing sodium and hydrogen lines, alternate definitions of the Abbe number are used in some contexts (</a:t>
            </a:r>
            <a:r>
              <a:rPr lang="en-US" dirty="0" smtClean="0">
                <a:hlinkClick r:id="rId13" tooltip="ISO"/>
              </a:rPr>
              <a:t>ISO</a:t>
            </a:r>
            <a:r>
              <a:rPr lang="en-US" dirty="0" smtClean="0"/>
              <a:t> 7944).</a:t>
            </a:r>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42</a:t>
            </a:fld>
            <a:endParaRPr lang="en-US"/>
          </a:p>
        </p:txBody>
      </p:sp>
    </p:spTree>
    <p:extLst>
      <p:ext uri="{BB962C8B-B14F-4D97-AF65-F5344CB8AC3E}">
        <p14:creationId xmlns:p14="http://schemas.microsoft.com/office/powerpoint/2010/main" val="42712640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Flint glass</a:t>
            </a:r>
            <a:r>
              <a:rPr lang="en-US" dirty="0" smtClean="0"/>
              <a:t> is optical </a:t>
            </a:r>
            <a:r>
              <a:rPr lang="en-US" dirty="0" smtClean="0">
                <a:hlinkClick r:id="rId3" tooltip="Glass"/>
              </a:rPr>
              <a:t>glass</a:t>
            </a:r>
            <a:r>
              <a:rPr lang="en-US" dirty="0" smtClean="0"/>
              <a:t> that has relatively high </a:t>
            </a:r>
            <a:r>
              <a:rPr lang="en-US" dirty="0" smtClean="0">
                <a:hlinkClick r:id="rId4" tooltip="Refractive index"/>
              </a:rPr>
              <a:t>refractive index</a:t>
            </a:r>
            <a:r>
              <a:rPr lang="en-US" dirty="0" smtClean="0"/>
              <a:t> and low </a:t>
            </a:r>
            <a:r>
              <a:rPr lang="en-US" dirty="0" smtClean="0">
                <a:hlinkClick r:id="rId5" tooltip="Abbe number"/>
              </a:rPr>
              <a:t>Abbe number</a:t>
            </a:r>
            <a:r>
              <a:rPr lang="en-US" dirty="0" smtClean="0"/>
              <a:t> (high </a:t>
            </a:r>
            <a:r>
              <a:rPr lang="en-US" dirty="0" smtClean="0">
                <a:hlinkClick r:id="rId6" tooltip="Dispersion (optics)"/>
              </a:rPr>
              <a:t>dispersion</a:t>
            </a:r>
            <a:r>
              <a:rPr lang="en-US" dirty="0" smtClean="0"/>
              <a:t>). Flint glasses are arbitrarily defined as having an Abbe number of 50 to 55 or less. The currently known flint glasses have refractive indices ranging between 1.45 and 2.00. A </a:t>
            </a:r>
            <a:r>
              <a:rPr lang="en-US" dirty="0" smtClean="0">
                <a:hlinkClick r:id="rId7" tooltip="Lens (optics)"/>
              </a:rPr>
              <a:t>concave lens</a:t>
            </a:r>
            <a:r>
              <a:rPr lang="en-US" dirty="0" smtClean="0"/>
              <a:t> of flint glass is commonly combined with a </a:t>
            </a:r>
            <a:r>
              <a:rPr lang="en-US" dirty="0" smtClean="0">
                <a:hlinkClick r:id="rId7" tooltip="Lens (optics)"/>
              </a:rPr>
              <a:t>convex lens</a:t>
            </a:r>
            <a:r>
              <a:rPr lang="en-US" dirty="0" smtClean="0"/>
              <a:t> of </a:t>
            </a:r>
            <a:r>
              <a:rPr lang="en-US" dirty="0" smtClean="0">
                <a:hlinkClick r:id="rId8" tooltip="Crown glass (optics)"/>
              </a:rPr>
              <a:t>crown glass</a:t>
            </a:r>
            <a:r>
              <a:rPr lang="en-US" dirty="0" smtClean="0"/>
              <a:t> to produce an </a:t>
            </a:r>
            <a:r>
              <a:rPr lang="en-US" dirty="0" smtClean="0">
                <a:hlinkClick r:id="rId9" tooltip="Achromatic doublet"/>
              </a:rPr>
              <a:t>achromatic doublet</a:t>
            </a:r>
            <a:r>
              <a:rPr lang="en-US" dirty="0" smtClean="0"/>
              <a:t> lens because of their compensating optical properties, which reduces </a:t>
            </a:r>
            <a:r>
              <a:rPr lang="en-US" dirty="0" smtClean="0">
                <a:hlinkClick r:id="rId10" tooltip="Chromatic aberration"/>
              </a:rPr>
              <a:t>chromatic aberration</a:t>
            </a:r>
            <a:r>
              <a:rPr lang="en-US" dirty="0" smtClean="0"/>
              <a:t> (</a:t>
            </a:r>
            <a:r>
              <a:rPr lang="en-US" dirty="0" err="1" smtClean="0"/>
              <a:t>colour</a:t>
            </a:r>
            <a:r>
              <a:rPr lang="en-US" dirty="0" smtClean="0"/>
              <a:t> defects).</a:t>
            </a:r>
          </a:p>
          <a:p>
            <a:r>
              <a:rPr lang="en-US" dirty="0" smtClean="0"/>
              <a:t>With respect to glass, the term </a:t>
            </a:r>
            <a:r>
              <a:rPr lang="en-US" i="1" dirty="0" smtClean="0"/>
              <a:t>flint</a:t>
            </a:r>
            <a:r>
              <a:rPr lang="en-US" dirty="0" smtClean="0"/>
              <a:t> derives from the </a:t>
            </a:r>
            <a:r>
              <a:rPr lang="en-US" dirty="0" smtClean="0">
                <a:hlinkClick r:id="rId11" tooltip="Flint"/>
              </a:rPr>
              <a:t>flint</a:t>
            </a:r>
            <a:r>
              <a:rPr lang="en-US" dirty="0" smtClean="0"/>
              <a:t> nodules found in the chalk deposits of southeast England that were used as a source of high purity silica by </a:t>
            </a:r>
            <a:r>
              <a:rPr lang="en-US" dirty="0" smtClean="0">
                <a:hlinkClick r:id="rId12" tooltip="George Ravenscroft"/>
              </a:rPr>
              <a:t>George Ravenscroft</a:t>
            </a:r>
            <a:r>
              <a:rPr lang="en-US" dirty="0" smtClean="0"/>
              <a:t>, circa 1662, to produce a </a:t>
            </a:r>
            <a:r>
              <a:rPr lang="en-US" dirty="0" smtClean="0">
                <a:hlinkClick r:id="rId13" tooltip="Potash"/>
              </a:rPr>
              <a:t>potash</a:t>
            </a:r>
            <a:r>
              <a:rPr lang="en-US" dirty="0" smtClean="0"/>
              <a:t> </a:t>
            </a:r>
            <a:r>
              <a:rPr lang="en-US" dirty="0" smtClean="0">
                <a:hlinkClick r:id="rId14" tooltip="Lead glass"/>
              </a:rPr>
              <a:t>lead glass</a:t>
            </a:r>
            <a:r>
              <a:rPr lang="en-US" dirty="0" smtClean="0"/>
              <a:t> that was the precursor to English </a:t>
            </a:r>
            <a:r>
              <a:rPr lang="en-US" dirty="0" smtClean="0">
                <a:hlinkClick r:id="rId15" tooltip="Lead crystal"/>
              </a:rPr>
              <a:t>lead crystal</a:t>
            </a:r>
            <a:r>
              <a:rPr lang="en-US" dirty="0" smtClean="0"/>
              <a:t>.</a:t>
            </a:r>
          </a:p>
          <a:p>
            <a:r>
              <a:rPr lang="en-US" dirty="0" smtClean="0"/>
              <a:t>Traditionally, flint glasses were </a:t>
            </a:r>
            <a:r>
              <a:rPr lang="en-US" dirty="0" smtClean="0">
                <a:hlinkClick r:id="rId14" tooltip="Lead glass"/>
              </a:rPr>
              <a:t>lead glasses</a:t>
            </a:r>
            <a:r>
              <a:rPr lang="en-US" dirty="0" smtClean="0"/>
              <a:t> containing around 4–60% </a:t>
            </a:r>
            <a:r>
              <a:rPr lang="en-US" dirty="0" smtClean="0">
                <a:hlinkClick r:id="rId16" tooltip="Lead oxide"/>
              </a:rPr>
              <a:t>lead oxide</a:t>
            </a:r>
            <a:r>
              <a:rPr lang="en-US" dirty="0" smtClean="0"/>
              <a:t>; however, the manufacture and disposal of these glasses were sources of </a:t>
            </a:r>
            <a:r>
              <a:rPr lang="en-US" dirty="0" smtClean="0">
                <a:hlinkClick r:id="rId17" tooltip="Pollution"/>
              </a:rPr>
              <a:t>pollution</a:t>
            </a:r>
            <a:r>
              <a:rPr lang="en-US" dirty="0" smtClean="0"/>
              <a:t>. In many modern flint glasses, the lead can be replaced with other additives such as </a:t>
            </a:r>
            <a:r>
              <a:rPr lang="en-US" dirty="0" smtClean="0">
                <a:hlinkClick r:id="rId18" tooltip="Titanium dioxide"/>
              </a:rPr>
              <a:t>titanium dioxide</a:t>
            </a:r>
            <a:r>
              <a:rPr lang="en-US" dirty="0" smtClean="0"/>
              <a:t> and </a:t>
            </a:r>
            <a:r>
              <a:rPr lang="en-US" dirty="0" smtClean="0">
                <a:hlinkClick r:id="rId19" tooltip="Zirconium dioxide"/>
              </a:rPr>
              <a:t>zirconium dioxide</a:t>
            </a:r>
            <a:r>
              <a:rPr lang="en-US" dirty="0" smtClean="0"/>
              <a:t> without significantly altering the optical properties of the glass.</a:t>
            </a:r>
          </a:p>
          <a:p>
            <a:r>
              <a:rPr lang="en-US" dirty="0" smtClean="0"/>
              <a:t>Flint glass can be fashioned into </a:t>
            </a:r>
            <a:r>
              <a:rPr lang="en-US" dirty="0" smtClean="0">
                <a:hlinkClick r:id="rId20" tooltip="Rhinestone"/>
              </a:rPr>
              <a:t>rhinestones</a:t>
            </a:r>
            <a:r>
              <a:rPr lang="en-US" dirty="0" smtClean="0"/>
              <a:t> which are used as </a:t>
            </a:r>
            <a:r>
              <a:rPr lang="en-US" dirty="0" smtClean="0">
                <a:hlinkClick r:id="rId21" tooltip="Diamond simulant"/>
              </a:rPr>
              <a:t>diamond simulants</a:t>
            </a:r>
            <a:r>
              <a:rPr lang="en-US" dirty="0" smtClean="0"/>
              <a:t>.</a:t>
            </a:r>
          </a:p>
          <a:p>
            <a:r>
              <a:rPr lang="en-US" dirty="0" smtClean="0"/>
              <a:t>Electric Bulbs and Spectacle glasses are made of Flint glass.</a:t>
            </a:r>
          </a:p>
          <a:p>
            <a:endParaRPr lang="en-US" dirty="0" smtClean="0"/>
          </a:p>
          <a:p>
            <a:r>
              <a:rPr lang="en-US" b="1" dirty="0" smtClean="0"/>
              <a:t>Crown glass</a:t>
            </a:r>
            <a:r>
              <a:rPr lang="en-US" dirty="0" smtClean="0"/>
              <a:t> is a type of optical </a:t>
            </a:r>
            <a:r>
              <a:rPr lang="en-US" dirty="0" smtClean="0">
                <a:hlinkClick r:id="rId3" tooltip="Glass"/>
              </a:rPr>
              <a:t>glass</a:t>
            </a:r>
            <a:r>
              <a:rPr lang="en-US" dirty="0" smtClean="0"/>
              <a:t> used in </a:t>
            </a:r>
            <a:r>
              <a:rPr lang="en-US" dirty="0" smtClean="0">
                <a:hlinkClick r:id="rId22" tooltip="Lens (optics)"/>
              </a:rPr>
              <a:t>lenses</a:t>
            </a:r>
            <a:r>
              <a:rPr lang="en-US" dirty="0" smtClean="0"/>
              <a:t> and other optical components. It has relatively low </a:t>
            </a:r>
            <a:r>
              <a:rPr lang="en-US" dirty="0" smtClean="0">
                <a:hlinkClick r:id="rId4" tooltip="Refractive index"/>
              </a:rPr>
              <a:t>refractive index</a:t>
            </a:r>
            <a:r>
              <a:rPr lang="en-US" dirty="0" smtClean="0"/>
              <a:t> (≈1.52) and low </a:t>
            </a:r>
            <a:r>
              <a:rPr lang="en-US" dirty="0" smtClean="0">
                <a:hlinkClick r:id="rId6" tooltip="Dispersion (optics)"/>
              </a:rPr>
              <a:t>dispersion</a:t>
            </a:r>
            <a:r>
              <a:rPr lang="en-US" dirty="0" smtClean="0"/>
              <a:t> (with </a:t>
            </a:r>
            <a:r>
              <a:rPr lang="en-US" dirty="0" smtClean="0">
                <a:hlinkClick r:id="rId5" tooltip="Abbe number"/>
              </a:rPr>
              <a:t>Abbe numbers</a:t>
            </a:r>
            <a:r>
              <a:rPr lang="en-US" dirty="0" smtClean="0"/>
              <a:t> around 60). Crown glass is produced from alkali-lime (RCH) silicates containing approximately 10% </a:t>
            </a:r>
            <a:r>
              <a:rPr lang="en-US" dirty="0" smtClean="0">
                <a:hlinkClick r:id="rId23" tooltip="Potassium oxide"/>
              </a:rPr>
              <a:t>potassium oxide</a:t>
            </a:r>
            <a:r>
              <a:rPr lang="en-US" dirty="0" smtClean="0"/>
              <a:t> and is one of the earliest </a:t>
            </a:r>
            <a:r>
              <a:rPr lang="en-US" dirty="0" smtClean="0">
                <a:hlinkClick r:id="rId24" tooltip="Low dispersion glass"/>
              </a:rPr>
              <a:t>low dispersion glasses</a:t>
            </a:r>
            <a:r>
              <a:rPr lang="en-US" dirty="0" smtClean="0"/>
              <a:t>.</a:t>
            </a:r>
          </a:p>
          <a:p>
            <a:r>
              <a:rPr lang="en-US" dirty="0" smtClean="0"/>
              <a:t>As well as the specific material named </a:t>
            </a:r>
            <a:r>
              <a:rPr lang="en-US" i="1" dirty="0" smtClean="0"/>
              <a:t>crown glass</a:t>
            </a:r>
            <a:r>
              <a:rPr lang="en-US" dirty="0" smtClean="0"/>
              <a:t>, there are other optical glasses with similar properties that are also called crown glasses. Generally, this is any glass with Abbe numbers in the range 50 to 85. For example, the </a:t>
            </a:r>
            <a:r>
              <a:rPr lang="en-US" dirty="0" smtClean="0">
                <a:hlinkClick r:id="rId25" tooltip="Borosilicate glass"/>
              </a:rPr>
              <a:t>borosilicate glass</a:t>
            </a:r>
            <a:r>
              <a:rPr lang="en-US" dirty="0" smtClean="0"/>
              <a:t> </a:t>
            </a:r>
            <a:r>
              <a:rPr lang="en-US" dirty="0" smtClean="0">
                <a:hlinkClick r:id="rId26" tooltip="Schott AG"/>
              </a:rPr>
              <a:t>Schott</a:t>
            </a:r>
            <a:r>
              <a:rPr lang="en-US" dirty="0" smtClean="0"/>
              <a:t> </a:t>
            </a:r>
            <a:r>
              <a:rPr lang="en-US" b="1" dirty="0" smtClean="0"/>
              <a:t>BK7</a:t>
            </a:r>
            <a:r>
              <a:rPr lang="en-US" baseline="30000" dirty="0" smtClean="0">
                <a:hlinkClick r:id="rId27"/>
              </a:rPr>
              <a:t>[1]</a:t>
            </a:r>
            <a:r>
              <a:rPr lang="en-US" dirty="0" smtClean="0"/>
              <a:t> is an extremely common crown glass, used in precision lenses. </a:t>
            </a:r>
            <a:r>
              <a:rPr lang="en-US" dirty="0" err="1" smtClean="0"/>
              <a:t>Borosilicates</a:t>
            </a:r>
            <a:r>
              <a:rPr lang="en-US" dirty="0" smtClean="0"/>
              <a:t> contain about 10% </a:t>
            </a:r>
            <a:r>
              <a:rPr lang="en-US" dirty="0" smtClean="0">
                <a:hlinkClick r:id="rId28" tooltip="Boric oxide"/>
              </a:rPr>
              <a:t>boric oxide</a:t>
            </a:r>
            <a:r>
              <a:rPr lang="en-US" dirty="0" smtClean="0"/>
              <a:t>, have good optical and mechanical characteristics, and are resistant to chemical and environmental damage. Other additives used in crown glasses include </a:t>
            </a:r>
            <a:r>
              <a:rPr lang="en-US" dirty="0" smtClean="0">
                <a:hlinkClick r:id="rId29" tooltip="Zinc oxide"/>
              </a:rPr>
              <a:t>zinc oxide</a:t>
            </a:r>
            <a:r>
              <a:rPr lang="en-US" dirty="0" smtClean="0"/>
              <a:t>, </a:t>
            </a:r>
            <a:r>
              <a:rPr lang="en-US" dirty="0" smtClean="0">
                <a:hlinkClick r:id="rId30" tooltip="Phosphorus pentoxide"/>
              </a:rPr>
              <a:t>phosphorus pentoxide</a:t>
            </a:r>
            <a:r>
              <a:rPr lang="en-US" dirty="0" smtClean="0"/>
              <a:t>, </a:t>
            </a:r>
            <a:r>
              <a:rPr lang="en-US" dirty="0" smtClean="0">
                <a:hlinkClick r:id="rId31" tooltip="Barium oxide"/>
              </a:rPr>
              <a:t>barium oxide</a:t>
            </a:r>
            <a:r>
              <a:rPr lang="en-US" dirty="0" smtClean="0"/>
              <a:t>, </a:t>
            </a:r>
            <a:r>
              <a:rPr lang="en-US" dirty="0" smtClean="0">
                <a:hlinkClick r:id="rId32" tooltip="Fluorite"/>
              </a:rPr>
              <a:t>fluorite</a:t>
            </a:r>
            <a:r>
              <a:rPr lang="en-US" dirty="0" smtClean="0"/>
              <a:t> and </a:t>
            </a:r>
            <a:r>
              <a:rPr lang="en-US" dirty="0" smtClean="0">
                <a:hlinkClick r:id="rId33" tooltip="Lanthanum oxide"/>
              </a:rPr>
              <a:t>lanthanum oxide</a:t>
            </a:r>
            <a:r>
              <a:rPr lang="en-US" dirty="0" smtClean="0"/>
              <a:t>.</a:t>
            </a:r>
          </a:p>
          <a:p>
            <a:r>
              <a:rPr lang="en-US" dirty="0" smtClean="0">
                <a:effectLst/>
              </a:rPr>
              <a:t>An </a:t>
            </a:r>
            <a:r>
              <a:rPr lang="en-US" dirty="0" smtClean="0">
                <a:effectLst/>
                <a:hlinkClick r:id="rId9" tooltip="Achromatic doublet"/>
              </a:rPr>
              <a:t>achromatic doublet</a:t>
            </a:r>
            <a:r>
              <a:rPr lang="en-US" dirty="0" smtClean="0">
                <a:effectLst/>
              </a:rPr>
              <a:t>, which combines </a:t>
            </a:r>
            <a:r>
              <a:rPr lang="en-US" b="1" dirty="0" smtClean="0">
                <a:effectLst/>
              </a:rPr>
              <a:t>crown glass</a:t>
            </a:r>
            <a:r>
              <a:rPr lang="en-US" dirty="0" smtClean="0">
                <a:effectLst/>
              </a:rPr>
              <a:t> and </a:t>
            </a:r>
            <a:r>
              <a:rPr lang="en-US" dirty="0" smtClean="0">
                <a:effectLst/>
                <a:hlinkClick r:id="rId34" tooltip="Flint glass"/>
              </a:rPr>
              <a:t>flint glass</a:t>
            </a:r>
            <a:r>
              <a:rPr lang="en-US" dirty="0" smtClean="0">
                <a:effectLst/>
              </a:rPr>
              <a:t>.</a:t>
            </a:r>
          </a:p>
          <a:p>
            <a:r>
              <a:rPr lang="en-US" dirty="0" smtClean="0"/>
              <a:t>A </a:t>
            </a:r>
            <a:r>
              <a:rPr lang="en-US" dirty="0" smtClean="0">
                <a:hlinkClick r:id="rId7" tooltip="Lens (optics)"/>
              </a:rPr>
              <a:t>concave lens</a:t>
            </a:r>
            <a:r>
              <a:rPr lang="en-US" dirty="0" smtClean="0"/>
              <a:t> of </a:t>
            </a:r>
            <a:r>
              <a:rPr lang="en-US" dirty="0" smtClean="0">
                <a:hlinkClick r:id="rId34" tooltip="Flint glass"/>
              </a:rPr>
              <a:t>flint glass</a:t>
            </a:r>
            <a:r>
              <a:rPr lang="en-US" dirty="0" smtClean="0"/>
              <a:t> is commonly combined with a </a:t>
            </a:r>
            <a:r>
              <a:rPr lang="en-US" dirty="0" smtClean="0">
                <a:hlinkClick r:id="rId7" tooltip="Lens (optics)"/>
              </a:rPr>
              <a:t>convex lens</a:t>
            </a:r>
            <a:r>
              <a:rPr lang="en-US" dirty="0" smtClean="0"/>
              <a:t> of crown glass to produce an </a:t>
            </a:r>
            <a:r>
              <a:rPr lang="en-US" dirty="0" smtClean="0">
                <a:hlinkClick r:id="rId9" tooltip="Achromatic doublet"/>
              </a:rPr>
              <a:t>achromatic doublet</a:t>
            </a:r>
            <a:r>
              <a:rPr lang="en-US" dirty="0" smtClean="0"/>
              <a:t>. The dispersions of the glasses partially compensate for each other, producing reduced </a:t>
            </a:r>
            <a:r>
              <a:rPr lang="en-US" dirty="0" smtClean="0">
                <a:hlinkClick r:id="rId10" tooltip="Chromatic aberration"/>
              </a:rPr>
              <a:t>chromatic aberration</a:t>
            </a:r>
            <a:r>
              <a:rPr lang="en-US" dirty="0" smtClean="0"/>
              <a:t> compared to a </a:t>
            </a:r>
            <a:r>
              <a:rPr lang="en-US" dirty="0" smtClean="0">
                <a:hlinkClick r:id="rId35" tooltip="Singlet lens"/>
              </a:rPr>
              <a:t>singlet lens</a:t>
            </a:r>
            <a:r>
              <a:rPr lang="en-US" dirty="0" smtClean="0"/>
              <a:t> with the same </a:t>
            </a:r>
            <a:r>
              <a:rPr lang="en-US" dirty="0" smtClean="0">
                <a:hlinkClick r:id="rId36" tooltip="Focal length"/>
              </a:rPr>
              <a:t>focal length</a:t>
            </a:r>
            <a:r>
              <a:rPr lang="en-US" dirty="0" smtClean="0"/>
              <a:t>.</a:t>
            </a:r>
          </a:p>
          <a:p>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43</a:t>
            </a:fld>
            <a:endParaRPr lang="en-US"/>
          </a:p>
        </p:txBody>
      </p:sp>
    </p:spTree>
    <p:extLst>
      <p:ext uri="{BB962C8B-B14F-4D97-AF65-F5344CB8AC3E}">
        <p14:creationId xmlns:p14="http://schemas.microsoft.com/office/powerpoint/2010/main" val="40680456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3AEFE09-D8FF-4BBA-9307-44D579C6AC8E}" type="slidenum">
              <a:rPr lang="en-US" altLang="en-US" sz="1200"/>
              <a:pPr/>
              <a:t>51</a:t>
            </a:fld>
            <a:endParaRPr lang="en-US" altLang="en-US" sz="1200"/>
          </a:p>
        </p:txBody>
      </p:sp>
      <p:sp>
        <p:nvSpPr>
          <p:cNvPr id="20483" name="Rectangle 2"/>
          <p:cNvSpPr>
            <a:spLocks noGrp="1" noRot="1" noChangeAspect="1" noChangeArrowheads="1" noTextEdit="1"/>
          </p:cNvSpPr>
          <p:nvPr>
            <p:ph type="sldImg"/>
          </p:nvPr>
        </p:nvSpPr>
        <p:spPr>
          <a:xfrm>
            <a:off x="1111250" y="706438"/>
            <a:ext cx="4637088" cy="3478212"/>
          </a:xfrm>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ltLang="en-US" dirty="0" smtClean="0"/>
              <a:t>Based on </a:t>
            </a:r>
            <a:r>
              <a:rPr lang="en-US" altLang="en-US" dirty="0" err="1" smtClean="0"/>
              <a:t>Fraunhofer</a:t>
            </a:r>
            <a:r>
              <a:rPr lang="en-US" altLang="en-US" dirty="0" smtClean="0"/>
              <a:t> line letters. For example 644 is red cadmium C’</a:t>
            </a:r>
          </a:p>
        </p:txBody>
      </p:sp>
    </p:spTree>
    <p:extLst>
      <p:ext uri="{BB962C8B-B14F-4D97-AF65-F5344CB8AC3E}">
        <p14:creationId xmlns:p14="http://schemas.microsoft.com/office/powerpoint/2010/main" val="21626545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dirty="0" smtClean="0">
                <a:hlinkClick r:id="rId3" tooltip="Optics"/>
              </a:rPr>
              <a:t>optics</a:t>
            </a:r>
            <a:r>
              <a:rPr lang="en-US" dirty="0" smtClean="0"/>
              <a:t>, the </a:t>
            </a:r>
            <a:r>
              <a:rPr lang="en-US" b="1" dirty="0" smtClean="0"/>
              <a:t>numerical aperture</a:t>
            </a:r>
            <a:r>
              <a:rPr lang="en-US" dirty="0" smtClean="0"/>
              <a:t> (</a:t>
            </a:r>
            <a:r>
              <a:rPr lang="en-US" b="1" dirty="0" smtClean="0"/>
              <a:t>NA</a:t>
            </a:r>
            <a:r>
              <a:rPr lang="en-US" dirty="0" smtClean="0"/>
              <a:t>) of an optical system is a </a:t>
            </a:r>
            <a:r>
              <a:rPr lang="en-US" dirty="0" smtClean="0">
                <a:hlinkClick r:id="rId4" tooltip="Dimensionless number"/>
              </a:rPr>
              <a:t>dimensionless number</a:t>
            </a:r>
            <a:r>
              <a:rPr lang="en-US" dirty="0" smtClean="0"/>
              <a:t> that characterizes the range of angles over which the system can accept or emit light. By incorporating </a:t>
            </a:r>
            <a:r>
              <a:rPr lang="en-US" dirty="0" smtClean="0">
                <a:hlinkClick r:id="rId5" tooltip="Index of refraction"/>
              </a:rPr>
              <a:t>index of refraction</a:t>
            </a:r>
            <a:r>
              <a:rPr lang="en-US" dirty="0" smtClean="0"/>
              <a:t> in its definition, NA has the property that it is constant for a beam as it goes from one material to another provided there is no </a:t>
            </a:r>
            <a:r>
              <a:rPr lang="en-US" dirty="0" smtClean="0">
                <a:hlinkClick r:id="rId6" tooltip="Optical power"/>
              </a:rPr>
              <a:t>optical power</a:t>
            </a:r>
            <a:r>
              <a:rPr lang="en-US" dirty="0" smtClean="0"/>
              <a:t> at the interface. The exact definition of the term varies slightly between different areas of optics. Numerical aperture is commonly used in </a:t>
            </a:r>
            <a:r>
              <a:rPr lang="en-US" dirty="0" smtClean="0">
                <a:hlinkClick r:id="rId7" tooltip="Microscopy"/>
              </a:rPr>
              <a:t>microscopy</a:t>
            </a:r>
            <a:r>
              <a:rPr lang="en-US" dirty="0" smtClean="0"/>
              <a:t> to describe the acceptance cone of an </a:t>
            </a:r>
            <a:r>
              <a:rPr lang="en-US" dirty="0" smtClean="0">
                <a:hlinkClick r:id="rId8" tooltip="Objective (optics)"/>
              </a:rPr>
              <a:t>objective</a:t>
            </a:r>
            <a:r>
              <a:rPr lang="en-US" dirty="0" smtClean="0"/>
              <a:t> (and hence its light-gathering ability and </a:t>
            </a:r>
            <a:r>
              <a:rPr lang="en-US" dirty="0" smtClean="0">
                <a:hlinkClick r:id="rId9" tooltip="Optical resolution"/>
              </a:rPr>
              <a:t>resolution</a:t>
            </a:r>
            <a:r>
              <a:rPr lang="en-US" dirty="0" smtClean="0"/>
              <a:t>), and in </a:t>
            </a:r>
            <a:r>
              <a:rPr lang="en-US" dirty="0" smtClean="0">
                <a:hlinkClick r:id="rId10" tooltip="Fiber optics"/>
              </a:rPr>
              <a:t>fiber optics</a:t>
            </a:r>
            <a:r>
              <a:rPr lang="en-US" dirty="0" smtClean="0"/>
              <a:t>, in which it describes the range of angles within which light that is incident on the fiber will be transmitted along it.</a:t>
            </a:r>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52</a:t>
            </a:fld>
            <a:endParaRPr lang="en-US"/>
          </a:p>
        </p:txBody>
      </p:sp>
    </p:spTree>
    <p:extLst>
      <p:ext uri="{BB962C8B-B14F-4D97-AF65-F5344CB8AC3E}">
        <p14:creationId xmlns:p14="http://schemas.microsoft.com/office/powerpoint/2010/main" val="1722874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dirty="0" smtClean="0">
                <a:hlinkClick r:id="rId3" tooltip="Optics"/>
              </a:rPr>
              <a:t>optics</a:t>
            </a:r>
            <a:r>
              <a:rPr lang="en-US" dirty="0" smtClean="0"/>
              <a:t>, the </a:t>
            </a:r>
            <a:r>
              <a:rPr lang="en-US" b="1" dirty="0" smtClean="0"/>
              <a:t>numerical aperture</a:t>
            </a:r>
            <a:r>
              <a:rPr lang="en-US" dirty="0" smtClean="0"/>
              <a:t> (</a:t>
            </a:r>
            <a:r>
              <a:rPr lang="en-US" b="1" dirty="0" smtClean="0"/>
              <a:t>NA</a:t>
            </a:r>
            <a:r>
              <a:rPr lang="en-US" dirty="0" smtClean="0"/>
              <a:t>) of an optical system is a </a:t>
            </a:r>
            <a:r>
              <a:rPr lang="en-US" dirty="0" smtClean="0">
                <a:hlinkClick r:id="rId4" tooltip="Dimensionless number"/>
              </a:rPr>
              <a:t>dimensionless number</a:t>
            </a:r>
            <a:r>
              <a:rPr lang="en-US" dirty="0" smtClean="0"/>
              <a:t> that characterizes the range of angles over which the system can accept or emit light. By incorporating </a:t>
            </a:r>
            <a:r>
              <a:rPr lang="en-US" dirty="0" smtClean="0">
                <a:hlinkClick r:id="rId5" tooltip="Index of refraction"/>
              </a:rPr>
              <a:t>index of refraction</a:t>
            </a:r>
            <a:r>
              <a:rPr lang="en-US" dirty="0" smtClean="0"/>
              <a:t> in its definition, NA has the property that it is constant for a beam as it goes from one material to another provided there is no </a:t>
            </a:r>
            <a:r>
              <a:rPr lang="en-US" dirty="0" smtClean="0">
                <a:hlinkClick r:id="rId6" tooltip="Optical power"/>
              </a:rPr>
              <a:t>optical power</a:t>
            </a:r>
            <a:r>
              <a:rPr lang="en-US" dirty="0" smtClean="0"/>
              <a:t> at the interface. The exact definition of the term varies slightly between different areas of optics. Numerical aperture is commonly used in </a:t>
            </a:r>
            <a:r>
              <a:rPr lang="en-US" dirty="0" smtClean="0">
                <a:hlinkClick r:id="rId7" tooltip="Microscopy"/>
              </a:rPr>
              <a:t>microscopy</a:t>
            </a:r>
            <a:r>
              <a:rPr lang="en-US" dirty="0" smtClean="0"/>
              <a:t> to describe the acceptance cone of an </a:t>
            </a:r>
            <a:r>
              <a:rPr lang="en-US" dirty="0" smtClean="0">
                <a:hlinkClick r:id="rId8" tooltip="Objective (optics)"/>
              </a:rPr>
              <a:t>objective</a:t>
            </a:r>
            <a:r>
              <a:rPr lang="en-US" dirty="0" smtClean="0"/>
              <a:t> (and hence its light-gathering ability and </a:t>
            </a:r>
            <a:r>
              <a:rPr lang="en-US" dirty="0" smtClean="0">
                <a:hlinkClick r:id="rId9" tooltip="Optical resolution"/>
              </a:rPr>
              <a:t>resolution</a:t>
            </a:r>
            <a:r>
              <a:rPr lang="en-US" dirty="0" smtClean="0"/>
              <a:t>), and in </a:t>
            </a:r>
            <a:r>
              <a:rPr lang="en-US" dirty="0" smtClean="0">
                <a:hlinkClick r:id="rId10" tooltip="Fiber optics"/>
              </a:rPr>
              <a:t>fiber optics</a:t>
            </a:r>
            <a:r>
              <a:rPr lang="en-US" dirty="0" smtClean="0"/>
              <a:t>, in which it describes the range of angles within which light that is incident on the fiber will be transmitted along it.</a:t>
            </a:r>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53</a:t>
            </a:fld>
            <a:endParaRPr lang="en-US"/>
          </a:p>
        </p:txBody>
      </p:sp>
    </p:spTree>
    <p:extLst>
      <p:ext uri="{BB962C8B-B14F-4D97-AF65-F5344CB8AC3E}">
        <p14:creationId xmlns:p14="http://schemas.microsoft.com/office/powerpoint/2010/main" val="13794193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72 degree angle max for dry objective</a:t>
            </a:r>
          </a:p>
          <a:p>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56</a:t>
            </a:fld>
            <a:endParaRPr lang="en-US"/>
          </a:p>
        </p:txBody>
      </p:sp>
    </p:spTree>
    <p:extLst>
      <p:ext uri="{BB962C8B-B14F-4D97-AF65-F5344CB8AC3E}">
        <p14:creationId xmlns:p14="http://schemas.microsoft.com/office/powerpoint/2010/main" val="2932545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https://micro.magnet.fsu.edu/primer/anatomy/tubelength.html</a:t>
            </a:r>
          </a:p>
          <a:p>
            <a:endParaRPr lang="en-US" dirty="0" smtClean="0"/>
          </a:p>
          <a:p>
            <a:r>
              <a:rPr lang="en-US" dirty="0" smtClean="0"/>
              <a:t>http://www.leica-microsystems.com/science-lab/widefield-microscopy/infinity-optical-systems/</a:t>
            </a:r>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11</a:t>
            </a:fld>
            <a:endParaRPr lang="en-US"/>
          </a:p>
        </p:txBody>
      </p:sp>
    </p:spTree>
    <p:extLst>
      <p:ext uri="{BB962C8B-B14F-4D97-AF65-F5344CB8AC3E}">
        <p14:creationId xmlns:p14="http://schemas.microsoft.com/office/powerpoint/2010/main" val="36469101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Matching refractive indices can eliminate internal reflection. Internal reflection depends on refractive index differences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57</a:t>
            </a:fld>
            <a:endParaRPr lang="en-US"/>
          </a:p>
        </p:txBody>
      </p:sp>
    </p:spTree>
    <p:extLst>
      <p:ext uri="{BB962C8B-B14F-4D97-AF65-F5344CB8AC3E}">
        <p14:creationId xmlns:p14="http://schemas.microsoft.com/office/powerpoint/2010/main" val="5173609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dirty="0" smtClean="0">
                <a:hlinkClick r:id="rId3" tooltip="Optics"/>
              </a:rPr>
              <a:t>optics</a:t>
            </a:r>
            <a:r>
              <a:rPr lang="en-US" dirty="0" smtClean="0"/>
              <a:t>, the </a:t>
            </a:r>
            <a:r>
              <a:rPr lang="en-US" b="1" dirty="0" smtClean="0"/>
              <a:t>Airy disk</a:t>
            </a:r>
            <a:r>
              <a:rPr lang="en-US" dirty="0" smtClean="0"/>
              <a:t> (or </a:t>
            </a:r>
            <a:r>
              <a:rPr lang="en-US" b="1" dirty="0" smtClean="0"/>
              <a:t>Airy disc</a:t>
            </a:r>
            <a:r>
              <a:rPr lang="en-US" dirty="0" smtClean="0"/>
              <a:t>) and </a:t>
            </a:r>
            <a:r>
              <a:rPr lang="en-US" b="1" dirty="0" smtClean="0"/>
              <a:t>Airy pattern</a:t>
            </a:r>
            <a:r>
              <a:rPr lang="en-US" dirty="0" smtClean="0"/>
              <a:t> are descriptions of the best focused spot of light that a perfect </a:t>
            </a:r>
            <a:r>
              <a:rPr lang="en-US" dirty="0" smtClean="0">
                <a:hlinkClick r:id="rId4" tooltip="Lens (optics)"/>
              </a:rPr>
              <a:t>lens</a:t>
            </a:r>
            <a:r>
              <a:rPr lang="en-US" dirty="0" smtClean="0"/>
              <a:t> with a circular </a:t>
            </a:r>
            <a:r>
              <a:rPr lang="en-US" dirty="0" smtClean="0">
                <a:hlinkClick r:id="rId5" tooltip="Aperture"/>
              </a:rPr>
              <a:t>aperture</a:t>
            </a:r>
            <a:r>
              <a:rPr lang="en-US" dirty="0" smtClean="0"/>
              <a:t> can make, limited by the </a:t>
            </a:r>
            <a:r>
              <a:rPr lang="en-US" dirty="0" smtClean="0">
                <a:hlinkClick r:id="rId6" tooltip="Diffraction"/>
              </a:rPr>
              <a:t>diffraction</a:t>
            </a:r>
            <a:r>
              <a:rPr lang="en-US" dirty="0" smtClean="0"/>
              <a:t> of </a:t>
            </a:r>
            <a:r>
              <a:rPr lang="en-US" dirty="0" smtClean="0">
                <a:hlinkClick r:id="rId7" tooltip="Light"/>
              </a:rPr>
              <a:t>light</a:t>
            </a:r>
            <a:r>
              <a:rPr lang="en-US" dirty="0" smtClean="0"/>
              <a:t>.</a:t>
            </a:r>
          </a:p>
          <a:p>
            <a:r>
              <a:rPr lang="en-US" dirty="0" smtClean="0"/>
              <a:t>The diffraction pattern resulting from a uniformly-illuminated circular aperture has a bright region in the center, known as the </a:t>
            </a:r>
            <a:r>
              <a:rPr lang="en-US" b="1" dirty="0" smtClean="0"/>
              <a:t>Airy disk</a:t>
            </a:r>
            <a:r>
              <a:rPr lang="en-US" dirty="0" smtClean="0"/>
              <a:t> which together with the series of concentric bright rings around is called the </a:t>
            </a:r>
            <a:r>
              <a:rPr lang="en-US" b="1" dirty="0" smtClean="0"/>
              <a:t>Airy pattern</a:t>
            </a:r>
            <a:r>
              <a:rPr lang="en-US" dirty="0" smtClean="0"/>
              <a:t>. Both are named after </a:t>
            </a:r>
            <a:r>
              <a:rPr lang="en-US" dirty="0" smtClean="0">
                <a:hlinkClick r:id="rId8" tooltip="George Biddell Airy"/>
              </a:rPr>
              <a:t>George </a:t>
            </a:r>
            <a:r>
              <a:rPr lang="en-US" dirty="0" err="1" smtClean="0">
                <a:hlinkClick r:id="rId8" tooltip="George Biddell Airy"/>
              </a:rPr>
              <a:t>Biddell</a:t>
            </a:r>
            <a:r>
              <a:rPr lang="en-US" dirty="0" smtClean="0">
                <a:hlinkClick r:id="rId8" tooltip="George Biddell Airy"/>
              </a:rPr>
              <a:t> Airy</a:t>
            </a:r>
            <a:r>
              <a:rPr lang="en-US" dirty="0" smtClean="0"/>
              <a:t>. </a:t>
            </a:r>
          </a:p>
          <a:p>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60</a:t>
            </a:fld>
            <a:endParaRPr lang="en-US"/>
          </a:p>
        </p:txBody>
      </p:sp>
    </p:spTree>
    <p:extLst>
      <p:ext uri="{BB962C8B-B14F-4D97-AF65-F5344CB8AC3E}">
        <p14:creationId xmlns:p14="http://schemas.microsoft.com/office/powerpoint/2010/main" val="17316002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62</a:t>
            </a:fld>
            <a:endParaRPr lang="en-US"/>
          </a:p>
        </p:txBody>
      </p:sp>
    </p:spTree>
    <p:extLst>
      <p:ext uri="{BB962C8B-B14F-4D97-AF65-F5344CB8AC3E}">
        <p14:creationId xmlns:p14="http://schemas.microsoft.com/office/powerpoint/2010/main" val="7700543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talk about</a:t>
            </a:r>
            <a:r>
              <a:rPr lang="en-US" baseline="0" dirty="0" smtClean="0"/>
              <a:t> how to correct condenser issues in future lecture, Koehler illumination.</a:t>
            </a:r>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65</a:t>
            </a:fld>
            <a:endParaRPr lang="en-US"/>
          </a:p>
        </p:txBody>
      </p:sp>
    </p:spTree>
    <p:extLst>
      <p:ext uri="{BB962C8B-B14F-4D97-AF65-F5344CB8AC3E}">
        <p14:creationId xmlns:p14="http://schemas.microsoft.com/office/powerpoint/2010/main" val="1466660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mounting threads that are 20.32 mm in diameter with a pitch of 0.706, conforming to the RMS standard</a:t>
            </a:r>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13</a:t>
            </a:fld>
            <a:endParaRPr lang="en-US"/>
          </a:p>
        </p:txBody>
      </p:sp>
    </p:spTree>
    <p:extLst>
      <p:ext uri="{BB962C8B-B14F-4D97-AF65-F5344CB8AC3E}">
        <p14:creationId xmlns:p14="http://schemas.microsoft.com/office/powerpoint/2010/main" val="1466692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 </a:t>
            </a:r>
            <a:r>
              <a:rPr lang="en-US" sz="1200" dirty="0" smtClean="0"/>
              <a:t>e</a:t>
            </a:r>
            <a:r>
              <a:rPr lang="en-US" altLang="en-US" sz="1200" dirty="0" smtClean="0"/>
              <a:t>ither property may be used to explain the various phenomena of light</a:t>
            </a:r>
          </a:p>
          <a:p>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14</a:t>
            </a:fld>
            <a:endParaRPr lang="en-US"/>
          </a:p>
        </p:txBody>
      </p:sp>
    </p:spTree>
    <p:extLst>
      <p:ext uri="{BB962C8B-B14F-4D97-AF65-F5344CB8AC3E}">
        <p14:creationId xmlns:p14="http://schemas.microsoft.com/office/powerpoint/2010/main" val="1848843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Isaac Newton (1642-1726/7) argued that the geometric nature of reflection and refraction of light could only be explained if light was made of particles, referred to as corpuscles, because waves do not tend to travel in straight lines. Newton sought to prove </a:t>
            </a:r>
            <a:r>
              <a:rPr lang="en-US" dirty="0" err="1" smtClean="0">
                <a:hlinkClick r:id="rId3" tooltip="Christiaan Huygens"/>
              </a:rPr>
              <a:t>Christiaan</a:t>
            </a:r>
            <a:r>
              <a:rPr lang="en-US" dirty="0" smtClean="0">
                <a:hlinkClick r:id="rId3" tooltip="Christiaan Huygens"/>
              </a:rPr>
              <a:t> Huygens</a:t>
            </a:r>
            <a:r>
              <a:rPr lang="en-US" dirty="0" smtClean="0"/>
              <a:t>' theory that light was made of waves. In his 44th trial in a series of experiments concerning physics of light, he concluded that light is made of particles and not waves by having passed a beam of white light through two prisms which were held at such an angle that the light split into a spectrum after passing through the first prism and then was recomposed, back into white light, by the second prism.</a:t>
            </a:r>
          </a:p>
          <a:p>
            <a:endParaRPr lang="en-US" dirty="0" smtClean="0"/>
          </a:p>
          <a:p>
            <a:r>
              <a:rPr lang="en-US" b="1" dirty="0" smtClean="0"/>
              <a:t>Robert Hooke</a:t>
            </a:r>
            <a:r>
              <a:rPr lang="en-US" dirty="0" smtClean="0"/>
              <a:t> </a:t>
            </a:r>
            <a:r>
              <a:rPr lang="en-US" dirty="0" smtClean="0">
                <a:hlinkClick r:id="rId4" tooltip="Fellow of the Royal Society"/>
              </a:rPr>
              <a:t>FRS</a:t>
            </a:r>
            <a:r>
              <a:rPr lang="en-US" dirty="0" smtClean="0"/>
              <a:t> (</a:t>
            </a:r>
            <a:r>
              <a:rPr lang="en-US" dirty="0" smtClean="0">
                <a:hlinkClick r:id="rId5" tooltip="Help:IPA for English"/>
              </a:rPr>
              <a:t>/</a:t>
            </a:r>
            <a:r>
              <a:rPr lang="en-US" dirty="0" err="1" smtClean="0">
                <a:effectLst/>
                <a:hlinkClick r:id="rId6" tooltip="Help:IPA for English"/>
              </a:rPr>
              <a:t>hʊk</a:t>
            </a:r>
            <a:r>
              <a:rPr lang="en-US" dirty="0" smtClean="0">
                <a:hlinkClick r:id="rId5" tooltip="Help:IPA for English"/>
              </a:rPr>
              <a:t>/</a:t>
            </a:r>
            <a:r>
              <a:rPr lang="en-US" dirty="0" smtClean="0"/>
              <a:t>; 28 July [</a:t>
            </a:r>
            <a:r>
              <a:rPr lang="en-US" dirty="0" smtClean="0">
                <a:hlinkClick r:id="rId7" tooltip="Old Style and New Style dates"/>
              </a:rPr>
              <a:t>O.S.</a:t>
            </a:r>
            <a:r>
              <a:rPr lang="en-US" dirty="0" smtClean="0"/>
              <a:t> 18 July] 1635 – 3 March 1703) was an English </a:t>
            </a:r>
            <a:r>
              <a:rPr lang="en-US" dirty="0" smtClean="0">
                <a:hlinkClick r:id="rId8" tooltip="Natural philosophy"/>
              </a:rPr>
              <a:t>natural philosopher</a:t>
            </a:r>
            <a:r>
              <a:rPr lang="en-US" dirty="0" smtClean="0"/>
              <a:t>, architect and </a:t>
            </a:r>
            <a:r>
              <a:rPr lang="en-US" dirty="0" smtClean="0">
                <a:hlinkClick r:id="rId9" tooltip="Polymath"/>
              </a:rPr>
              <a:t>polymath</a:t>
            </a:r>
            <a:r>
              <a:rPr lang="en-US" dirty="0" smtClean="0"/>
              <a:t>. Author of the seminal</a:t>
            </a:r>
            <a:r>
              <a:rPr lang="en-US" baseline="0" dirty="0" smtClean="0"/>
              <a:t> book on microscopy called </a:t>
            </a:r>
            <a:r>
              <a:rPr lang="en-US" baseline="0" dirty="0" err="1" smtClean="0"/>
              <a:t>Micrographia</a:t>
            </a:r>
            <a:r>
              <a:rPr lang="en-US" baseline="0" dirty="0" smtClean="0"/>
              <a:t>. Coined the word cell. Fought with </a:t>
            </a:r>
            <a:r>
              <a:rPr lang="en-US" baseline="0" dirty="0" err="1" smtClean="0"/>
              <a:t>Hyugens</a:t>
            </a:r>
            <a:r>
              <a:rPr lang="en-US" baseline="0" dirty="0" smtClean="0"/>
              <a:t> about the invention of the balance spring for watches.</a:t>
            </a:r>
          </a:p>
          <a:p>
            <a:endParaRPr lang="en-US" baseline="0" dirty="0" smtClean="0"/>
          </a:p>
          <a:p>
            <a:r>
              <a:rPr lang="en-US" b="1" dirty="0" err="1" smtClean="0"/>
              <a:t>Christiaan</a:t>
            </a:r>
            <a:r>
              <a:rPr lang="en-US" b="1" dirty="0" smtClean="0"/>
              <a:t> Huygens</a:t>
            </a:r>
            <a:r>
              <a:rPr lang="en-US" dirty="0" smtClean="0"/>
              <a:t>, </a:t>
            </a:r>
            <a:r>
              <a:rPr lang="en-US" dirty="0" smtClean="0">
                <a:hlinkClick r:id="rId4" tooltip="Fellow of the Royal Society"/>
              </a:rPr>
              <a:t>FRS</a:t>
            </a:r>
            <a:r>
              <a:rPr lang="en-US" dirty="0" smtClean="0"/>
              <a:t> (</a:t>
            </a:r>
            <a:r>
              <a:rPr lang="en-US" dirty="0" smtClean="0">
                <a:hlinkClick r:id="rId5" tooltip="Help:IPA for English"/>
              </a:rPr>
              <a:t>/</a:t>
            </a:r>
            <a:r>
              <a:rPr lang="en-US" dirty="0" smtClean="0">
                <a:effectLst/>
                <a:hlinkClick r:id="rId6" tooltip="Help:IPA for English"/>
              </a:rPr>
              <a:t>ˈ</a:t>
            </a:r>
            <a:r>
              <a:rPr lang="en-US" dirty="0" err="1" smtClean="0">
                <a:effectLst/>
                <a:hlinkClick r:id="rId6" tooltip="Help:IPA for English"/>
              </a:rPr>
              <a:t>haɪɡənz</a:t>
            </a:r>
            <a:r>
              <a:rPr lang="en-US" dirty="0" smtClean="0">
                <a:hlinkClick r:id="rId5" tooltip="Help:IPA for English"/>
              </a:rPr>
              <a:t>/</a:t>
            </a:r>
            <a:r>
              <a:rPr lang="en-US" dirty="0" smtClean="0"/>
              <a:t> or </a:t>
            </a:r>
            <a:r>
              <a:rPr lang="en-US" dirty="0" smtClean="0">
                <a:hlinkClick r:id="rId5" tooltip="Help:IPA for English"/>
              </a:rPr>
              <a:t>/</a:t>
            </a:r>
            <a:r>
              <a:rPr lang="en-US" dirty="0" smtClean="0">
                <a:effectLst/>
                <a:hlinkClick r:id="rId6" tooltip="Help:IPA for English"/>
              </a:rPr>
              <a:t>ˈ</a:t>
            </a:r>
            <a:r>
              <a:rPr lang="en-US" dirty="0" err="1" smtClean="0">
                <a:effectLst/>
                <a:hlinkClick r:id="rId6" tooltip="Help:IPA for English"/>
              </a:rPr>
              <a:t>hɔɪɡənz</a:t>
            </a:r>
            <a:r>
              <a:rPr lang="en-US" dirty="0" smtClean="0">
                <a:hlinkClick r:id="rId5" tooltip="Help:IPA for English"/>
              </a:rPr>
              <a:t>/</a:t>
            </a:r>
            <a:r>
              <a:rPr lang="en-US" dirty="0" smtClean="0"/>
              <a:t>; Dutch: </a:t>
            </a:r>
            <a:r>
              <a:rPr lang="en-US" dirty="0" smtClean="0">
                <a:hlinkClick r:id="rId10" tooltip="Help:IPA for Dutch and Afrikaans"/>
              </a:rPr>
              <a:t>[ˈ</a:t>
            </a:r>
            <a:r>
              <a:rPr lang="en-US" dirty="0" err="1" smtClean="0">
                <a:hlinkClick r:id="rId10" tooltip="Help:IPA for Dutch and Afrikaans"/>
              </a:rPr>
              <a:t>ɦœy̆ɣə</a:t>
            </a:r>
            <a:r>
              <a:rPr lang="en-US" dirty="0" smtClean="0">
                <a:hlinkClick r:id="rId10" tooltip="Help:IPA for Dutch and Afrikaans"/>
              </a:rPr>
              <a:t>(n)s]</a:t>
            </a:r>
            <a:r>
              <a:rPr lang="en-US" dirty="0" smtClean="0"/>
              <a:t> ( </a:t>
            </a:r>
            <a:r>
              <a:rPr lang="en-US" dirty="0" smtClean="0">
                <a:hlinkClick r:id="rId11" tooltip="ChristianHuygensPronunciation.ogg"/>
              </a:rPr>
              <a:t>listen</a:t>
            </a:r>
            <a:r>
              <a:rPr lang="en-US" dirty="0" smtClean="0"/>
              <a:t>)) (</a:t>
            </a:r>
            <a:r>
              <a:rPr lang="en-US" dirty="0" smtClean="0">
                <a:hlinkClick r:id="rId12" tooltip="Latin language"/>
              </a:rPr>
              <a:t>Latin</a:t>
            </a:r>
            <a:r>
              <a:rPr lang="en-US" dirty="0" smtClean="0"/>
              <a:t>: </a:t>
            </a:r>
            <a:r>
              <a:rPr lang="en-US" i="1" dirty="0" err="1" smtClean="0"/>
              <a:t>Hugenius</a:t>
            </a:r>
            <a:r>
              <a:rPr lang="en-US" dirty="0" smtClean="0"/>
              <a:t>) (14 April 1629 – 8 July 1695) was a prominent Dutch </a:t>
            </a:r>
            <a:r>
              <a:rPr lang="en-US" dirty="0" smtClean="0">
                <a:hlinkClick r:id="rId13" tooltip="Mathematics"/>
              </a:rPr>
              <a:t>mathematician</a:t>
            </a:r>
            <a:r>
              <a:rPr lang="en-US" dirty="0" smtClean="0"/>
              <a:t> and scientist. He is known particularly as an </a:t>
            </a:r>
            <a:r>
              <a:rPr lang="en-US" dirty="0" smtClean="0">
                <a:hlinkClick r:id="rId14" tooltip="Astronomer"/>
              </a:rPr>
              <a:t>astronomer</a:t>
            </a:r>
            <a:r>
              <a:rPr lang="en-US" dirty="0" smtClean="0"/>
              <a:t>, </a:t>
            </a:r>
            <a:r>
              <a:rPr lang="en-US" dirty="0" smtClean="0">
                <a:hlinkClick r:id="rId15" tooltip="Physics"/>
              </a:rPr>
              <a:t>physicist</a:t>
            </a:r>
            <a:r>
              <a:rPr lang="en-US" dirty="0" smtClean="0"/>
              <a:t>, </a:t>
            </a:r>
            <a:r>
              <a:rPr lang="en-US" dirty="0" err="1" smtClean="0">
                <a:hlinkClick r:id="rId16" tooltip="Probability"/>
              </a:rPr>
              <a:t>probabilist</a:t>
            </a:r>
            <a:r>
              <a:rPr lang="en-US" dirty="0" smtClean="0"/>
              <a:t> and </a:t>
            </a:r>
            <a:r>
              <a:rPr lang="en-US" dirty="0" smtClean="0">
                <a:hlinkClick r:id="rId17" tooltip="Horology"/>
              </a:rPr>
              <a:t>horologist</a:t>
            </a:r>
            <a:r>
              <a:rPr lang="en-US" dirty="0" smtClean="0"/>
              <a:t>. His seminal work titled: Treatise on Light </a:t>
            </a:r>
            <a:br>
              <a:rPr lang="en-US" dirty="0" smtClean="0"/>
            </a:br>
            <a:r>
              <a:rPr lang="en-US" dirty="0" smtClean="0"/>
              <a:t>In which are explained the causes of that which occurs in </a:t>
            </a:r>
            <a:r>
              <a:rPr lang="en-US" dirty="0" err="1" smtClean="0"/>
              <a:t>reflexion</a:t>
            </a:r>
            <a:r>
              <a:rPr lang="en-US" dirty="0" smtClean="0"/>
              <a:t>, &amp; in refraction and particularly in the strange refraction of Iceland crystal . Available</a:t>
            </a:r>
            <a:r>
              <a:rPr lang="en-US" baseline="0" dirty="0" smtClean="0"/>
              <a:t> through project Gutenberg: http://www.gutenberg.org/files/14725/14725-h/14725-h.htm</a:t>
            </a:r>
          </a:p>
          <a:p>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15</a:t>
            </a:fld>
            <a:endParaRPr lang="en-US"/>
          </a:p>
        </p:txBody>
      </p:sp>
    </p:spTree>
    <p:extLst>
      <p:ext uri="{BB962C8B-B14F-4D97-AF65-F5344CB8AC3E}">
        <p14:creationId xmlns:p14="http://schemas.microsoft.com/office/powerpoint/2010/main" val="1739385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http://www.billavista.com/atv/Articles/Offroad_Radios_and_Comms/index.html</a:t>
            </a:r>
          </a:p>
          <a:p>
            <a:r>
              <a:rPr lang="en-US" dirty="0" smtClean="0"/>
              <a:t>Source of image.</a:t>
            </a:r>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16</a:t>
            </a:fld>
            <a:endParaRPr lang="en-US"/>
          </a:p>
        </p:txBody>
      </p:sp>
    </p:spTree>
    <p:extLst>
      <p:ext uri="{BB962C8B-B14F-4D97-AF65-F5344CB8AC3E}">
        <p14:creationId xmlns:p14="http://schemas.microsoft.com/office/powerpoint/2010/main" val="3431704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Fig. 7. A travelling sinusoidal wave. Each point along the wave executes SHM as shown by the circle. The waveform advances to the right one wavelength in a time of one period. </a:t>
            </a:r>
            <a:r>
              <a:rPr lang="en-US" sz="1200" kern="1200" dirty="0" err="1" smtClean="0">
                <a:solidFill>
                  <a:schemeClr val="tx1"/>
                </a:solidFill>
                <a:effectLst/>
                <a:latin typeface="+mn-lt"/>
                <a:ea typeface="+mn-ea"/>
                <a:cs typeface="+mn-cs"/>
              </a:rPr>
              <a:t>Matlab</a:t>
            </a:r>
            <a:r>
              <a:rPr lang="en-US" sz="1200" kern="1200" dirty="0" smtClean="0">
                <a:solidFill>
                  <a:schemeClr val="tx1"/>
                </a:solidFill>
                <a:effectLst/>
                <a:latin typeface="+mn-lt"/>
                <a:ea typeface="+mn-ea"/>
                <a:cs typeface="+mn-cs"/>
              </a:rPr>
              <a:t> script: </a:t>
            </a:r>
            <a:r>
              <a:rPr lang="en-US" sz="1200" b="1" kern="1200" dirty="0" err="1" smtClean="0">
                <a:solidFill>
                  <a:schemeClr val="tx1"/>
                </a:solidFill>
                <a:effectLst/>
                <a:latin typeface="+mn-lt"/>
                <a:ea typeface="+mn-ea"/>
                <a:cs typeface="+mn-cs"/>
              </a:rPr>
              <a:t>ag_sine_circle.m</a:t>
            </a:r>
            <a:r>
              <a:rPr lang="en-US" sz="1200" kern="1200" dirty="0" smtClean="0">
                <a:solidFill>
                  <a:schemeClr val="tx1"/>
                </a:solidFill>
                <a:effectLst/>
                <a:latin typeface="+mn-lt"/>
                <a:ea typeface="+mn-ea"/>
                <a:cs typeface="+mn-cs"/>
              </a:rPr>
              <a:t>. Animated gif: </a:t>
            </a:r>
            <a:r>
              <a:rPr lang="en-US" sz="1200" b="1" kern="1200" dirty="0" smtClean="0">
                <a:solidFill>
                  <a:schemeClr val="tx1"/>
                </a:solidFill>
                <a:effectLst/>
                <a:latin typeface="+mn-lt"/>
                <a:ea typeface="+mn-ea"/>
                <a:cs typeface="+mn-cs"/>
              </a:rPr>
              <a:t>ag_sineC.gif</a:t>
            </a:r>
            <a:endParaRPr lang="en-US" dirty="0" smtClean="0"/>
          </a:p>
          <a:p>
            <a:endParaRPr lang="en-US" dirty="0" smtClean="0"/>
          </a:p>
          <a:p>
            <a:r>
              <a:rPr lang="en-US" dirty="0" smtClean="0"/>
              <a:t>http://www.physics.usyd.edu.au/teach_res/mp/doc/wm_string_1.htm</a:t>
            </a:r>
          </a:p>
          <a:p>
            <a:endParaRPr lang="en-US" dirty="0" smtClean="0"/>
          </a:p>
          <a:p>
            <a:r>
              <a:rPr lang="en-US" dirty="0" smtClean="0"/>
              <a:t>Gif is from </a:t>
            </a:r>
            <a:r>
              <a:rPr lang="en-US" dirty="0" err="1" smtClean="0"/>
              <a:t>Matlab</a:t>
            </a:r>
            <a:r>
              <a:rPr lang="en-US" baseline="0" dirty="0" smtClean="0"/>
              <a:t> tutorial</a:t>
            </a:r>
            <a:r>
              <a:rPr lang="en-US" dirty="0" smtClean="0"/>
              <a:t>.</a:t>
            </a:r>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17</a:t>
            </a:fld>
            <a:endParaRPr lang="en-US"/>
          </a:p>
        </p:txBody>
      </p:sp>
    </p:spTree>
    <p:extLst>
      <p:ext uri="{BB962C8B-B14F-4D97-AF65-F5344CB8AC3E}">
        <p14:creationId xmlns:p14="http://schemas.microsoft.com/office/powerpoint/2010/main" val="188687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http://imgarcade.com/1/refraction-of-waves-animation/</a:t>
            </a:r>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18</a:t>
            </a:fld>
            <a:endParaRPr lang="en-US"/>
          </a:p>
        </p:txBody>
      </p:sp>
    </p:spTree>
    <p:extLst>
      <p:ext uri="{BB962C8B-B14F-4D97-AF65-F5344CB8AC3E}">
        <p14:creationId xmlns:p14="http://schemas.microsoft.com/office/powerpoint/2010/main" val="225876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3510948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162645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1790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33123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2363239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FF09B2-6A2B-4FB4-B7EF-FE3DE8496C79}"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236478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FFF09B2-6A2B-4FB4-B7EF-FE3DE8496C79}" type="datetimeFigureOut">
              <a:rPr lang="en-US" smtClean="0"/>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3534030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FF09B2-6A2B-4FB4-B7EF-FE3DE8496C79}" type="datetimeFigureOut">
              <a:rPr lang="en-US" smtClean="0"/>
              <a:t>1/12/2017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1316110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FFF09B2-6A2B-4FB4-B7EF-FE3DE8496C79}" type="datetimeFigureOut">
              <a:rPr lang="en-US" smtClean="0"/>
              <a:t>1/12/2017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2330335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FF09B2-6A2B-4FB4-B7EF-FE3DE8496C79}" type="datetimeFigureOut">
              <a:rPr lang="en-US" smtClean="0"/>
              <a:t>1/12/2017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2084415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FF09B2-6A2B-4FB4-B7EF-FE3DE8496C79}" type="datetimeFigureOut">
              <a:rPr lang="en-US" smtClean="0"/>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4182288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19324750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FF09B2-6A2B-4FB4-B7EF-FE3DE8496C79}" type="datetimeFigureOut">
              <a:rPr lang="en-US" smtClean="0"/>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2200989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35626819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35422643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4D0B552-CE7E-4E14-A702-5FAD62EF42A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59669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7C3D78A-AB78-4283-9DFA-A956FAC119F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488463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7A9919B1-179A-4F95-B2AF-D805637B3F02}"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51491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65BDE40-8EE4-4893-AB18-5A6036DFD1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78385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9CCA4400-89AD-4F14-850E-70916A34E0B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740203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07650B55-29B6-42AD-B60C-3206936811AB}"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25296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48682D1D-09D3-46DD-A5C2-68A8DAC4DD6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5539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FF09B2-6A2B-4FB4-B7EF-FE3DE8496C79}"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10040243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D005B3C7-4318-4E18-A0ED-59FB32553D83}"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580824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E71A45B1-BDDD-42D5-85FF-C8AB2783F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21961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DF6BBD4E-CE9B-4EBF-97A8-ABBA2CE6D6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65604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D1B00320-9832-4461-81F1-247C14068D5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577411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solidFill>
                  <a:prstClr val="black">
                    <a:tint val="75000"/>
                  </a:prstClr>
                </a:solidFill>
              </a:rPr>
              <a:pPr/>
              <a:t>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43126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solidFill>
                  <a:prstClr val="black">
                    <a:tint val="75000"/>
                  </a:prstClr>
                </a:solidFill>
              </a:rPr>
              <a:pPr/>
              <a:t>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30376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FF09B2-6A2B-4FB4-B7EF-FE3DE8496C79}" type="datetimeFigureOut">
              <a:rPr lang="en-US" smtClean="0">
                <a:solidFill>
                  <a:prstClr val="black">
                    <a:tint val="75000"/>
                  </a:prstClr>
                </a:solidFill>
              </a:rPr>
              <a:pPr/>
              <a:t>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59859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FFF09B2-6A2B-4FB4-B7EF-FE3DE8496C79}" type="datetimeFigureOut">
              <a:rPr lang="en-US" smtClean="0">
                <a:solidFill>
                  <a:prstClr val="black">
                    <a:tint val="75000"/>
                  </a:prstClr>
                </a:solidFill>
              </a:rPr>
              <a:pPr/>
              <a:t>1/12/2017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392862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nchor="t"/>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FF09B2-6A2B-4FB4-B7EF-FE3DE8496C79}" type="datetimeFigureOut">
              <a:rPr lang="en-US" smtClean="0">
                <a:solidFill>
                  <a:prstClr val="black">
                    <a:tint val="75000"/>
                  </a:prstClr>
                </a:solidFill>
              </a:rPr>
              <a:pPr/>
              <a:t>1/12/2017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183254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FFF09B2-6A2B-4FB4-B7EF-FE3DE8496C79}" type="datetimeFigureOut">
              <a:rPr lang="en-US" smtClean="0">
                <a:solidFill>
                  <a:prstClr val="black">
                    <a:tint val="75000"/>
                  </a:prstClr>
                </a:solidFill>
              </a:rPr>
              <a:pPr/>
              <a:t>1/12/2017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48074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FFF09B2-6A2B-4FB4-B7EF-FE3DE8496C79}" type="datetimeFigureOut">
              <a:rPr lang="en-US" smtClean="0"/>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14920737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FF09B2-6A2B-4FB4-B7EF-FE3DE8496C79}" type="datetimeFigureOut">
              <a:rPr lang="en-US" smtClean="0">
                <a:solidFill>
                  <a:prstClr val="black">
                    <a:tint val="75000"/>
                  </a:prstClr>
                </a:solidFill>
              </a:rPr>
              <a:pPr/>
              <a:t>1/12/2017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42677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FF09B2-6A2B-4FB4-B7EF-FE3DE8496C79}" type="datetimeFigureOut">
              <a:rPr lang="en-US" smtClean="0">
                <a:solidFill>
                  <a:prstClr val="black">
                    <a:tint val="75000"/>
                  </a:prstClr>
                </a:solidFill>
              </a:rPr>
              <a:pPr/>
              <a:t>1/12/2017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75110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FF09B2-6A2B-4FB4-B7EF-FE3DE8496C79}" type="datetimeFigureOut">
              <a:rPr lang="en-US" smtClean="0">
                <a:solidFill>
                  <a:prstClr val="black">
                    <a:tint val="75000"/>
                  </a:prstClr>
                </a:solidFill>
              </a:rPr>
              <a:pPr/>
              <a:t>1/12/2017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2187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solidFill>
                  <a:prstClr val="black">
                    <a:tint val="75000"/>
                  </a:prstClr>
                </a:solidFill>
              </a:rPr>
              <a:pPr/>
              <a:t>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10093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solidFill>
                  <a:prstClr val="black">
                    <a:tint val="75000"/>
                  </a:prstClr>
                </a:solidFill>
              </a:rPr>
              <a:pPr/>
              <a:t>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2726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FF09B2-6A2B-4FB4-B7EF-FE3DE8496C79}" type="datetimeFigureOut">
              <a:rPr lang="en-US" smtClean="0"/>
              <a:t>1/12/2017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1941295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FFF09B2-6A2B-4FB4-B7EF-FE3DE8496C79}" type="datetimeFigureOut">
              <a:rPr lang="en-US" smtClean="0"/>
              <a:t>1/12/2017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750522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FF09B2-6A2B-4FB4-B7EF-FE3DE8496C79}" type="datetimeFigureOut">
              <a:rPr lang="en-US" smtClean="0"/>
              <a:t>1/12/2017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3220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FF09B2-6A2B-4FB4-B7EF-FE3DE8496C79}" type="datetimeFigureOut">
              <a:rPr lang="en-US" smtClean="0"/>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2110314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FF09B2-6A2B-4FB4-B7EF-FE3DE8496C79}" type="datetimeFigureOut">
              <a:rPr lang="en-US" smtClean="0"/>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3241216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FF09B2-6A2B-4FB4-B7EF-FE3DE8496C79}" type="datetimeFigureOut">
              <a:rPr lang="en-US" smtClean="0"/>
              <a:t>1/12/2017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E9BD0B-37E2-482F-8099-25FE2F0C2C06}" type="slidenum">
              <a:rPr lang="en-US" smtClean="0"/>
              <a:t>‹#›</a:t>
            </a:fld>
            <a:endParaRPr lang="en-US"/>
          </a:p>
        </p:txBody>
      </p:sp>
    </p:spTree>
    <p:extLst>
      <p:ext uri="{BB962C8B-B14F-4D97-AF65-F5344CB8AC3E}">
        <p14:creationId xmlns:p14="http://schemas.microsoft.com/office/powerpoint/2010/main" val="20405287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FF09B2-6A2B-4FB4-B7EF-FE3DE8496C79}" type="datetimeFigureOut">
              <a:rPr lang="en-US" smtClean="0"/>
              <a:t>1/12/2017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E9BD0B-37E2-482F-8099-25FE2F0C2C06}" type="slidenum">
              <a:rPr lang="en-US" smtClean="0"/>
              <a:t>‹#›</a:t>
            </a:fld>
            <a:endParaRPr lang="en-US"/>
          </a:p>
        </p:txBody>
      </p:sp>
    </p:spTree>
    <p:extLst>
      <p:ext uri="{BB962C8B-B14F-4D97-AF65-F5344CB8AC3E}">
        <p14:creationId xmlns:p14="http://schemas.microsoft.com/office/powerpoint/2010/main" val="3253475602"/>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ltLang="en-US">
              <a:solidFill>
                <a:srgbClr val="000000"/>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56393F44-7D7C-4199-8C9C-6119FD5AC94A}" type="slidenum">
              <a:rPr lang="en-US" altLang="en-US" smtClean="0">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417619623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FF09B2-6A2B-4FB4-B7EF-FE3DE8496C79}" type="datetimeFigureOut">
              <a:rPr lang="en-US" smtClean="0">
                <a:solidFill>
                  <a:prstClr val="black">
                    <a:tint val="75000"/>
                  </a:prstClr>
                </a:solidFill>
              </a:rPr>
              <a:pPr/>
              <a:t>1/12/2017</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26220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notesSlide" Target="../notesSlides/notesSlide2.xml"/><Relationship Id="rId7"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3.bin"/><Relationship Id="rId10" Type="http://schemas.openxmlformats.org/officeDocument/2006/relationships/image" Target="../media/image10.wmf"/><Relationship Id="rId4" Type="http://schemas.openxmlformats.org/officeDocument/2006/relationships/image" Target="../media/image7.jpeg"/><Relationship Id="rId9"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4.w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13.wmf"/><Relationship Id="rId4" Type="http://schemas.openxmlformats.org/officeDocument/2006/relationships/oleObject" Target="../embeddings/oleObject6.bin"/></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9.jpg"/><Relationship Id="rId5" Type="http://schemas.openxmlformats.org/officeDocument/2006/relationships/hyperlink" Target="http://www.gutenberg.org/files/14725/14725-h/14725-h.htm" TargetMode="Externa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feynmanlectures.caltech.edu/I_26.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43.emf"/><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42.emf"/><Relationship Id="rId4" Type="http://schemas.openxmlformats.org/officeDocument/2006/relationships/oleObject" Target="../embeddings/oleObject8.bin"/></Relationships>
</file>

<file path=ppt/slides/_rels/slide5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5.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1.bin"/><Relationship Id="rId5" Type="http://schemas.openxmlformats.org/officeDocument/2006/relationships/image" Target="../media/image47.png"/><Relationship Id="rId4" Type="http://schemas.openxmlformats.org/officeDocument/2006/relationships/oleObject" Target="../embeddings/oleObject10.bin"/></Relationships>
</file>

<file path=ppt/slides/_rels/slide6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zeiss-campus.magnet.fsu.edu/tutorials/basics/numericalaperturelightcones/indexflash.html"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49.jpg"/></Relationships>
</file>

<file path=ppt/slides/_rels/slide63.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53.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6.e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Biology 177: Principles of Modern Microscopy</a:t>
            </a:r>
          </a:p>
        </p:txBody>
      </p:sp>
      <p:sp>
        <p:nvSpPr>
          <p:cNvPr id="5" name="Subtitle 4"/>
          <p:cNvSpPr>
            <a:spLocks noGrp="1"/>
          </p:cNvSpPr>
          <p:nvPr>
            <p:ph type="subTitle" idx="1"/>
          </p:nvPr>
        </p:nvSpPr>
        <p:spPr/>
        <p:txBody>
          <a:bodyPr>
            <a:normAutofit fontScale="92500" lnSpcReduction="10000"/>
          </a:bodyPr>
          <a:lstStyle/>
          <a:p>
            <a:r>
              <a:rPr lang="en-US" dirty="0" smtClean="0"/>
              <a:t>Lecture 03: </a:t>
            </a:r>
          </a:p>
          <a:p>
            <a:r>
              <a:rPr lang="en-US" dirty="0" smtClean="0"/>
              <a:t>Microscope optics </a:t>
            </a:r>
            <a:r>
              <a:rPr lang="en-US" smtClean="0"/>
              <a:t>and the design of </a:t>
            </a:r>
            <a:r>
              <a:rPr lang="en-US" dirty="0" smtClean="0"/>
              <a:t>microscopes</a:t>
            </a:r>
          </a:p>
          <a:p>
            <a:r>
              <a:rPr lang="en-US" dirty="0"/>
              <a:t>Andres Collazo, Director Biological Imaging Facility</a:t>
            </a:r>
          </a:p>
          <a:p>
            <a:r>
              <a:rPr lang="en-US" dirty="0"/>
              <a:t>Wan-</a:t>
            </a:r>
            <a:r>
              <a:rPr lang="en-US" dirty="0" err="1"/>
              <a:t>Rong</a:t>
            </a:r>
            <a:r>
              <a:rPr lang="en-US" dirty="0"/>
              <a:t> (Sandy) Wong, Graduate Student, TA</a:t>
            </a:r>
          </a:p>
          <a:p>
            <a:endParaRPr lang="en-US" dirty="0"/>
          </a:p>
        </p:txBody>
      </p:sp>
    </p:spTree>
    <p:extLst>
      <p:ext uri="{BB962C8B-B14F-4D97-AF65-F5344CB8AC3E}">
        <p14:creationId xmlns:p14="http://schemas.microsoft.com/office/powerpoint/2010/main" val="2444785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20" name="Line 52"/>
          <p:cNvSpPr>
            <a:spLocks noChangeShapeType="1"/>
          </p:cNvSpPr>
          <p:nvPr/>
        </p:nvSpPr>
        <p:spPr bwMode="auto">
          <a:xfrm>
            <a:off x="6858000" y="2801938"/>
            <a:ext cx="685800" cy="0"/>
          </a:xfrm>
          <a:prstGeom prst="line">
            <a:avLst/>
          </a:prstGeom>
          <a:noFill/>
          <a:ln w="9525"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58419" name="Line 51"/>
          <p:cNvSpPr>
            <a:spLocks noChangeShapeType="1"/>
          </p:cNvSpPr>
          <p:nvPr/>
        </p:nvSpPr>
        <p:spPr bwMode="auto">
          <a:xfrm>
            <a:off x="6858000" y="2676525"/>
            <a:ext cx="685800" cy="0"/>
          </a:xfrm>
          <a:prstGeom prst="line">
            <a:avLst/>
          </a:prstGeom>
          <a:noFill/>
          <a:ln w="9525"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58418" name="Line 50"/>
          <p:cNvSpPr>
            <a:spLocks noChangeShapeType="1"/>
          </p:cNvSpPr>
          <p:nvPr/>
        </p:nvSpPr>
        <p:spPr bwMode="auto">
          <a:xfrm flipH="1">
            <a:off x="3584575" y="2667000"/>
            <a:ext cx="3425825" cy="236538"/>
          </a:xfrm>
          <a:prstGeom prst="line">
            <a:avLst/>
          </a:prstGeom>
          <a:noFill/>
          <a:ln w="9525"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58417" name="Line 49"/>
          <p:cNvSpPr>
            <a:spLocks noChangeShapeType="1"/>
          </p:cNvSpPr>
          <p:nvPr/>
        </p:nvSpPr>
        <p:spPr bwMode="auto">
          <a:xfrm>
            <a:off x="3581400" y="2574925"/>
            <a:ext cx="3429000" cy="244475"/>
          </a:xfrm>
          <a:prstGeom prst="line">
            <a:avLst/>
          </a:prstGeom>
          <a:noFill/>
          <a:ln w="9525"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58415" name="Line 47"/>
          <p:cNvSpPr>
            <a:spLocks noChangeShapeType="1"/>
          </p:cNvSpPr>
          <p:nvPr/>
        </p:nvSpPr>
        <p:spPr bwMode="auto">
          <a:xfrm>
            <a:off x="685800" y="2895600"/>
            <a:ext cx="2895600" cy="0"/>
          </a:xfrm>
          <a:prstGeom prst="line">
            <a:avLst/>
          </a:prstGeom>
          <a:noFill/>
          <a:ln w="9525"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58413" name="Line 45"/>
          <p:cNvSpPr>
            <a:spLocks noChangeShapeType="1"/>
          </p:cNvSpPr>
          <p:nvPr/>
        </p:nvSpPr>
        <p:spPr bwMode="auto">
          <a:xfrm>
            <a:off x="76200" y="2743200"/>
            <a:ext cx="609600" cy="152400"/>
          </a:xfrm>
          <a:prstGeom prst="line">
            <a:avLst/>
          </a:prstGeom>
          <a:noFill/>
          <a:ln w="9525"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58414" name="Line 46"/>
          <p:cNvSpPr>
            <a:spLocks noChangeShapeType="1"/>
          </p:cNvSpPr>
          <p:nvPr/>
        </p:nvSpPr>
        <p:spPr bwMode="auto">
          <a:xfrm>
            <a:off x="685800" y="2574925"/>
            <a:ext cx="2895600" cy="0"/>
          </a:xfrm>
          <a:prstGeom prst="line">
            <a:avLst/>
          </a:prstGeom>
          <a:noFill/>
          <a:ln w="9525"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58412" name="Line 44"/>
          <p:cNvSpPr>
            <a:spLocks noChangeShapeType="1"/>
          </p:cNvSpPr>
          <p:nvPr/>
        </p:nvSpPr>
        <p:spPr bwMode="auto">
          <a:xfrm flipV="1">
            <a:off x="76200" y="2590800"/>
            <a:ext cx="609600" cy="152400"/>
          </a:xfrm>
          <a:prstGeom prst="line">
            <a:avLst/>
          </a:prstGeom>
          <a:noFill/>
          <a:ln w="9525"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58379" name="Line 11"/>
          <p:cNvSpPr>
            <a:spLocks noChangeShapeType="1"/>
          </p:cNvSpPr>
          <p:nvPr/>
        </p:nvSpPr>
        <p:spPr bwMode="auto">
          <a:xfrm flipV="1">
            <a:off x="3581400" y="2133600"/>
            <a:ext cx="3276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82" name="Line 14"/>
          <p:cNvSpPr>
            <a:spLocks noChangeShapeType="1"/>
          </p:cNvSpPr>
          <p:nvPr/>
        </p:nvSpPr>
        <p:spPr bwMode="auto">
          <a:xfrm>
            <a:off x="3581400" y="2133600"/>
            <a:ext cx="3267075" cy="523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88" name="Line 20"/>
          <p:cNvSpPr>
            <a:spLocks noChangeShapeType="1"/>
          </p:cNvSpPr>
          <p:nvPr/>
        </p:nvSpPr>
        <p:spPr bwMode="auto">
          <a:xfrm flipV="1">
            <a:off x="685800" y="2286000"/>
            <a:ext cx="28956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87" name="Line 19"/>
          <p:cNvSpPr>
            <a:spLocks noChangeShapeType="1"/>
          </p:cNvSpPr>
          <p:nvPr/>
        </p:nvSpPr>
        <p:spPr bwMode="auto">
          <a:xfrm>
            <a:off x="76200" y="28956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86" name="Line 18"/>
          <p:cNvSpPr>
            <a:spLocks noChangeShapeType="1"/>
          </p:cNvSpPr>
          <p:nvPr/>
        </p:nvSpPr>
        <p:spPr bwMode="auto">
          <a:xfrm flipH="1">
            <a:off x="76200" y="2133600"/>
            <a:ext cx="35052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70" name="Oval 2" descr="Blue tissue paper"/>
          <p:cNvSpPr>
            <a:spLocks noChangeArrowheads="1"/>
          </p:cNvSpPr>
          <p:nvPr/>
        </p:nvSpPr>
        <p:spPr bwMode="auto">
          <a:xfrm>
            <a:off x="3429000" y="2057400"/>
            <a:ext cx="304800" cy="1371600"/>
          </a:xfrm>
          <a:prstGeom prst="ellipse">
            <a:avLst/>
          </a:prstGeom>
          <a:blipFill dpi="0" rotWithShape="0">
            <a:blip r:embed="rId4"/>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72" name="Line 4"/>
          <p:cNvSpPr>
            <a:spLocks noChangeShapeType="1"/>
          </p:cNvSpPr>
          <p:nvPr/>
        </p:nvSpPr>
        <p:spPr bwMode="auto">
          <a:xfrm>
            <a:off x="0" y="2743200"/>
            <a:ext cx="8610600"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73" name="Oval 5" descr="Blue tissue paper"/>
          <p:cNvSpPr>
            <a:spLocks noChangeArrowheads="1"/>
          </p:cNvSpPr>
          <p:nvPr/>
        </p:nvSpPr>
        <p:spPr bwMode="auto">
          <a:xfrm>
            <a:off x="6705600" y="2057400"/>
            <a:ext cx="304800" cy="1371600"/>
          </a:xfrm>
          <a:prstGeom prst="ellipse">
            <a:avLst/>
          </a:prstGeom>
          <a:blipFill dpi="0" rotWithShape="0">
            <a:blip r:embed="rId4"/>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74" name="Line 6"/>
          <p:cNvSpPr>
            <a:spLocks noChangeShapeType="1"/>
          </p:cNvSpPr>
          <p:nvPr/>
        </p:nvSpPr>
        <p:spPr bwMode="auto">
          <a:xfrm flipV="1">
            <a:off x="6096000" y="2171700"/>
            <a:ext cx="0" cy="5715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75" name="Oval 7"/>
          <p:cNvSpPr>
            <a:spLocks noChangeArrowheads="1"/>
          </p:cNvSpPr>
          <p:nvPr/>
        </p:nvSpPr>
        <p:spPr bwMode="auto">
          <a:xfrm>
            <a:off x="7391400" y="2209800"/>
            <a:ext cx="1066800" cy="1066800"/>
          </a:xfrm>
          <a:prstGeom prst="ellipse">
            <a:avLst/>
          </a:prstGeom>
          <a:solidFill>
            <a:srgbClr val="FF6699"/>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77" name="Line 9"/>
          <p:cNvSpPr>
            <a:spLocks noChangeShapeType="1"/>
          </p:cNvSpPr>
          <p:nvPr/>
        </p:nvSpPr>
        <p:spPr bwMode="auto">
          <a:xfrm flipH="1">
            <a:off x="82550" y="2743200"/>
            <a:ext cx="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84" name="Line 16"/>
          <p:cNvSpPr>
            <a:spLocks noChangeShapeType="1"/>
          </p:cNvSpPr>
          <p:nvPr/>
        </p:nvSpPr>
        <p:spPr bwMode="auto">
          <a:xfrm>
            <a:off x="7620000" y="2819400"/>
            <a:ext cx="533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58378" name="Object 10"/>
          <p:cNvGraphicFramePr>
            <a:graphicFrameLocks noChangeAspect="1"/>
          </p:cNvGraphicFramePr>
          <p:nvPr/>
        </p:nvGraphicFramePr>
        <p:xfrm>
          <a:off x="73025" y="3657600"/>
          <a:ext cx="7699375" cy="679450"/>
        </p:xfrm>
        <a:graphic>
          <a:graphicData uri="http://schemas.openxmlformats.org/presentationml/2006/ole">
            <mc:AlternateContent xmlns:mc="http://schemas.openxmlformats.org/markup-compatibility/2006">
              <mc:Choice xmlns:v="urn:schemas-microsoft-com:vml" Requires="v">
                <p:oleObj spid="_x0000_s11443" name="Equation" r:id="rId5" imgW="2971800" imgH="469800" progId="Equation.3">
                  <p:embed/>
                </p:oleObj>
              </mc:Choice>
              <mc:Fallback>
                <p:oleObj name="Equation" r:id="rId5" imgW="2971800" imgH="469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25" y="3657600"/>
                        <a:ext cx="7699375" cy="679450"/>
                      </a:xfrm>
                      <a:prstGeom prst="rect">
                        <a:avLst/>
                      </a:prstGeom>
                      <a:solidFill>
                        <a:srgbClr val="FFFF99"/>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389" name="Object 21"/>
          <p:cNvGraphicFramePr>
            <a:graphicFrameLocks noChangeAspect="1"/>
          </p:cNvGraphicFramePr>
          <p:nvPr/>
        </p:nvGraphicFramePr>
        <p:xfrm>
          <a:off x="1260475" y="5911850"/>
          <a:ext cx="5942013" cy="581025"/>
        </p:xfrm>
        <a:graphic>
          <a:graphicData uri="http://schemas.openxmlformats.org/presentationml/2006/ole">
            <mc:AlternateContent xmlns:mc="http://schemas.openxmlformats.org/markup-compatibility/2006">
              <mc:Choice xmlns:v="urn:schemas-microsoft-com:vml" Requires="v">
                <p:oleObj spid="_x0000_s11444" name="Equation" r:id="rId7" imgW="2603160" imgH="253800" progId="Equation.3">
                  <p:embed/>
                </p:oleObj>
              </mc:Choice>
              <mc:Fallback>
                <p:oleObj name="Equation" r:id="rId7" imgW="2603160" imgH="253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60475" y="5911850"/>
                        <a:ext cx="5942013" cy="5810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8385" name="Oval 17" descr="Blue tissue paper"/>
          <p:cNvSpPr>
            <a:spLocks noChangeArrowheads="1"/>
          </p:cNvSpPr>
          <p:nvPr/>
        </p:nvSpPr>
        <p:spPr bwMode="auto">
          <a:xfrm>
            <a:off x="609600" y="2514600"/>
            <a:ext cx="152400" cy="457200"/>
          </a:xfrm>
          <a:prstGeom prst="ellipse">
            <a:avLst/>
          </a:prstGeom>
          <a:blipFill dpi="0" rotWithShape="0">
            <a:blip r:embed="rId4"/>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93" name="Text Box 25"/>
          <p:cNvSpPr txBox="1">
            <a:spLocks noChangeArrowheads="1"/>
          </p:cNvSpPr>
          <p:nvPr/>
        </p:nvSpPr>
        <p:spPr bwMode="auto">
          <a:xfrm>
            <a:off x="3619500" y="2286000"/>
            <a:ext cx="18288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400">
                <a:solidFill>
                  <a:schemeClr val="tx1"/>
                </a:solidFill>
              </a:rPr>
              <a:t>Tube lens         </a:t>
            </a:r>
          </a:p>
          <a:p>
            <a:pPr algn="l">
              <a:spcBef>
                <a:spcPct val="50000"/>
              </a:spcBef>
            </a:pPr>
            <a:endParaRPr lang="en-US" altLang="en-US" sz="1400">
              <a:solidFill>
                <a:schemeClr val="tx1"/>
              </a:solidFill>
            </a:endParaRPr>
          </a:p>
          <a:p>
            <a:pPr algn="l">
              <a:spcBef>
                <a:spcPct val="50000"/>
              </a:spcBef>
            </a:pPr>
            <a:r>
              <a:rPr lang="en-US" altLang="en-US" sz="1400">
                <a:solidFill>
                  <a:schemeClr val="tx1"/>
                </a:solidFill>
              </a:rPr>
              <a:t>(Zeiss: f=164.5mm)</a:t>
            </a:r>
          </a:p>
        </p:txBody>
      </p:sp>
      <p:sp>
        <p:nvSpPr>
          <p:cNvPr id="58394" name="Text Box 26"/>
          <p:cNvSpPr txBox="1">
            <a:spLocks noChangeArrowheads="1"/>
          </p:cNvSpPr>
          <p:nvPr/>
        </p:nvSpPr>
        <p:spPr bwMode="auto">
          <a:xfrm>
            <a:off x="304800" y="29718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400">
                <a:solidFill>
                  <a:schemeClr val="tx1"/>
                </a:solidFill>
              </a:rPr>
              <a:t>Objective</a:t>
            </a:r>
          </a:p>
        </p:txBody>
      </p:sp>
      <p:sp>
        <p:nvSpPr>
          <p:cNvPr id="58395" name="Text Box 27"/>
          <p:cNvSpPr txBox="1">
            <a:spLocks noChangeArrowheads="1"/>
          </p:cNvSpPr>
          <p:nvPr/>
        </p:nvSpPr>
        <p:spPr bwMode="auto">
          <a:xfrm>
            <a:off x="6019800" y="17526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400">
                <a:solidFill>
                  <a:schemeClr val="tx1"/>
                </a:solidFill>
              </a:rPr>
              <a:t>Eyepiece</a:t>
            </a:r>
          </a:p>
        </p:txBody>
      </p:sp>
      <p:graphicFrame>
        <p:nvGraphicFramePr>
          <p:cNvPr id="58396" name="Object 28"/>
          <p:cNvGraphicFramePr>
            <a:graphicFrameLocks noChangeAspect="1"/>
          </p:cNvGraphicFramePr>
          <p:nvPr/>
        </p:nvGraphicFramePr>
        <p:xfrm>
          <a:off x="2794000" y="4779963"/>
          <a:ext cx="4699000" cy="796925"/>
        </p:xfrm>
        <a:graphic>
          <a:graphicData uri="http://schemas.openxmlformats.org/presentationml/2006/ole">
            <mc:AlternateContent xmlns:mc="http://schemas.openxmlformats.org/markup-compatibility/2006">
              <mc:Choice xmlns:v="urn:schemas-microsoft-com:vml" Requires="v">
                <p:oleObj spid="_x0000_s11445" name="Equation" r:id="rId9" imgW="1473120" imgH="469800" progId="Equation.3">
                  <p:embed/>
                </p:oleObj>
              </mc:Choice>
              <mc:Fallback>
                <p:oleObj name="Equation" r:id="rId9" imgW="1473120" imgH="469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94000" y="4779963"/>
                        <a:ext cx="4699000" cy="796925"/>
                      </a:xfrm>
                      <a:prstGeom prst="rect">
                        <a:avLst/>
                      </a:prstGeom>
                      <a:solidFill>
                        <a:srgbClr val="FFFF99"/>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403" name="Line 35"/>
          <p:cNvSpPr>
            <a:spLocks noChangeShapeType="1"/>
          </p:cNvSpPr>
          <p:nvPr/>
        </p:nvSpPr>
        <p:spPr bwMode="auto">
          <a:xfrm>
            <a:off x="1295400" y="4267200"/>
            <a:ext cx="2819400" cy="990600"/>
          </a:xfrm>
          <a:prstGeom prst="line">
            <a:avLst/>
          </a:prstGeom>
          <a:noFill/>
          <a:ln w="38100">
            <a:solidFill>
              <a:schemeClr val="accent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58404" name="Line 36"/>
          <p:cNvSpPr>
            <a:spLocks noChangeShapeType="1"/>
          </p:cNvSpPr>
          <p:nvPr/>
        </p:nvSpPr>
        <p:spPr bwMode="auto">
          <a:xfrm>
            <a:off x="4191000" y="3886200"/>
            <a:ext cx="228600" cy="990600"/>
          </a:xfrm>
          <a:prstGeom prst="line">
            <a:avLst/>
          </a:prstGeom>
          <a:noFill/>
          <a:ln w="38100">
            <a:solidFill>
              <a:schemeClr val="accent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58406" name="Line 38"/>
          <p:cNvSpPr>
            <a:spLocks noChangeShapeType="1"/>
          </p:cNvSpPr>
          <p:nvPr/>
        </p:nvSpPr>
        <p:spPr bwMode="auto">
          <a:xfrm flipH="1">
            <a:off x="6324600" y="5562600"/>
            <a:ext cx="0" cy="381000"/>
          </a:xfrm>
          <a:prstGeom prst="line">
            <a:avLst/>
          </a:prstGeom>
          <a:noFill/>
          <a:ln w="38100">
            <a:solidFill>
              <a:schemeClr val="accent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58407" name="Line 39"/>
          <p:cNvSpPr>
            <a:spLocks noChangeShapeType="1"/>
          </p:cNvSpPr>
          <p:nvPr/>
        </p:nvSpPr>
        <p:spPr bwMode="auto">
          <a:xfrm>
            <a:off x="4343400" y="5562600"/>
            <a:ext cx="0" cy="381000"/>
          </a:xfrm>
          <a:prstGeom prst="line">
            <a:avLst/>
          </a:prstGeom>
          <a:noFill/>
          <a:ln w="38100">
            <a:solidFill>
              <a:schemeClr val="accent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58408" name="Arc 40"/>
          <p:cNvSpPr>
            <a:spLocks/>
          </p:cNvSpPr>
          <p:nvPr/>
        </p:nvSpPr>
        <p:spPr bwMode="auto">
          <a:xfrm rot="-16757697">
            <a:off x="7892257" y="2631281"/>
            <a:ext cx="546100" cy="614363"/>
          </a:xfrm>
          <a:custGeom>
            <a:avLst/>
            <a:gdLst>
              <a:gd name="G0" fmla="+- 0 0 0"/>
              <a:gd name="G1" fmla="+- 21227 0 0"/>
              <a:gd name="G2" fmla="+- 21600 0 0"/>
              <a:gd name="T0" fmla="*/ 3999 w 19753"/>
              <a:gd name="T1" fmla="*/ 0 h 21227"/>
              <a:gd name="T2" fmla="*/ 19753 w 19753"/>
              <a:gd name="T3" fmla="*/ 12487 h 21227"/>
              <a:gd name="T4" fmla="*/ 0 w 19753"/>
              <a:gd name="T5" fmla="*/ 21227 h 21227"/>
            </a:gdLst>
            <a:ahLst/>
            <a:cxnLst>
              <a:cxn ang="0">
                <a:pos x="T0" y="T1"/>
              </a:cxn>
              <a:cxn ang="0">
                <a:pos x="T2" y="T3"/>
              </a:cxn>
              <a:cxn ang="0">
                <a:pos x="T4" y="T5"/>
              </a:cxn>
            </a:cxnLst>
            <a:rect l="0" t="0" r="r" b="b"/>
            <a:pathLst>
              <a:path w="19753" h="21227" fill="none" extrusionOk="0">
                <a:moveTo>
                  <a:pt x="3998" y="0"/>
                </a:moveTo>
                <a:cubicBezTo>
                  <a:pt x="10985" y="1316"/>
                  <a:pt x="16876" y="5985"/>
                  <a:pt x="19752" y="12487"/>
                </a:cubicBezTo>
              </a:path>
              <a:path w="19753" h="21227" stroke="0" extrusionOk="0">
                <a:moveTo>
                  <a:pt x="3998" y="0"/>
                </a:moveTo>
                <a:cubicBezTo>
                  <a:pt x="10985" y="1316"/>
                  <a:pt x="16876" y="5985"/>
                  <a:pt x="19752" y="12487"/>
                </a:cubicBezTo>
                <a:lnTo>
                  <a:pt x="0" y="21227"/>
                </a:lnTo>
                <a:close/>
              </a:path>
            </a:pathLst>
          </a:custGeom>
          <a:noFill/>
          <a:ln w="38100">
            <a:solidFill>
              <a:schemeClr val="tx1"/>
            </a:solidFill>
            <a:round/>
            <a:headEnd/>
            <a:tailEnd type="triangle" w="med" len="med"/>
          </a:ln>
          <a:effectLst/>
          <a:extLst>
            <a:ext uri="{909E8E84-426E-40DD-AFC4-6F175D3DCCD1}">
              <a14:hiddenFill xmlns:a14="http://schemas.microsoft.com/office/drawing/2010/main">
                <a:solidFill>
                  <a:srgbClr val="3333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81" name="Line 13"/>
          <p:cNvSpPr>
            <a:spLocks noChangeShapeType="1"/>
          </p:cNvSpPr>
          <p:nvPr/>
        </p:nvSpPr>
        <p:spPr bwMode="auto">
          <a:xfrm>
            <a:off x="6929438" y="2138363"/>
            <a:ext cx="121920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83" name="Line 15"/>
          <p:cNvSpPr>
            <a:spLocks noChangeShapeType="1"/>
          </p:cNvSpPr>
          <p:nvPr/>
        </p:nvSpPr>
        <p:spPr bwMode="auto">
          <a:xfrm>
            <a:off x="6950075" y="2209800"/>
            <a:ext cx="669925" cy="6000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21" name="Line 53"/>
          <p:cNvSpPr>
            <a:spLocks noChangeShapeType="1"/>
          </p:cNvSpPr>
          <p:nvPr/>
        </p:nvSpPr>
        <p:spPr bwMode="auto">
          <a:xfrm>
            <a:off x="7467600" y="2667000"/>
            <a:ext cx="990600" cy="76200"/>
          </a:xfrm>
          <a:prstGeom prst="line">
            <a:avLst/>
          </a:prstGeom>
          <a:noFill/>
          <a:ln w="9525"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58422" name="Line 54"/>
          <p:cNvSpPr>
            <a:spLocks noChangeShapeType="1"/>
          </p:cNvSpPr>
          <p:nvPr/>
        </p:nvSpPr>
        <p:spPr bwMode="auto">
          <a:xfrm flipH="1">
            <a:off x="7467600" y="2743200"/>
            <a:ext cx="990600" cy="76200"/>
          </a:xfrm>
          <a:prstGeom prst="line">
            <a:avLst/>
          </a:prstGeom>
          <a:noFill/>
          <a:ln w="9525"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58376" name="Oval 8"/>
          <p:cNvSpPr>
            <a:spLocks noChangeArrowheads="1"/>
          </p:cNvSpPr>
          <p:nvPr/>
        </p:nvSpPr>
        <p:spPr bwMode="auto">
          <a:xfrm>
            <a:off x="7467600" y="2362200"/>
            <a:ext cx="228600" cy="762000"/>
          </a:xfrm>
          <a:prstGeom prst="ellipse">
            <a:avLst/>
          </a:prstGeom>
          <a:solidFill>
            <a:srgbClr val="EAEAE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9" name="Line 41"/>
          <p:cNvSpPr>
            <a:spLocks noChangeShapeType="1"/>
          </p:cNvSpPr>
          <p:nvPr/>
        </p:nvSpPr>
        <p:spPr bwMode="auto">
          <a:xfrm flipV="1">
            <a:off x="714375" y="3819525"/>
            <a:ext cx="1219200" cy="0"/>
          </a:xfrm>
          <a:prstGeom prst="line">
            <a:avLst/>
          </a:prstGeom>
          <a:noFill/>
          <a:ln w="38100" cmpd="dbl">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58410" name="Line 42"/>
          <p:cNvSpPr>
            <a:spLocks noChangeShapeType="1"/>
          </p:cNvSpPr>
          <p:nvPr/>
        </p:nvSpPr>
        <p:spPr bwMode="auto">
          <a:xfrm>
            <a:off x="3276600" y="4114800"/>
            <a:ext cx="1143000" cy="0"/>
          </a:xfrm>
          <a:prstGeom prst="line">
            <a:avLst/>
          </a:prstGeom>
          <a:noFill/>
          <a:ln w="38100" cmpd="dbl">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42" name="Rectangle 6"/>
          <p:cNvSpPr txBox="1">
            <a:spLocks noChangeArrowheads="1"/>
          </p:cNvSpPr>
          <p:nvPr/>
        </p:nvSpPr>
        <p:spPr>
          <a:xfrm>
            <a:off x="685800" y="304800"/>
            <a:ext cx="7772400" cy="11430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dirty="0">
                <a:ea typeface="ＭＳ Ｐゴシック" panose="020B0600070205080204" pitchFamily="34" charset="-128"/>
                <a:sym typeface="Symbol" panose="05050102010706020507" pitchFamily="18" charset="2"/>
              </a:rPr>
              <a:t>The Compound Microscope </a:t>
            </a:r>
            <a:r>
              <a:rPr lang="en-US" altLang="en-US" sz="3600" dirty="0" smtClean="0">
                <a:ea typeface="ＭＳ Ｐゴシック" panose="020B0600070205080204" pitchFamily="34" charset="-128"/>
                <a:sym typeface="Symbol" panose="05050102010706020507" pitchFamily="18" charset="2"/>
              </a:rPr>
              <a:t>(infinity corrected</a:t>
            </a:r>
            <a:r>
              <a:rPr lang="en-US" altLang="en-US" sz="3600" dirty="0">
                <a:ea typeface="ＭＳ Ｐゴシック" panose="020B0600070205080204" pitchFamily="34" charset="-128"/>
                <a:sym typeface="Symbol" panose="05050102010706020507" pitchFamily="18" charset="2"/>
              </a:rPr>
              <a:t>)</a:t>
            </a:r>
            <a:endParaRPr lang="en-US" altLang="en-US" sz="3600" dirty="0" smtClean="0">
              <a:ea typeface="ＭＳ Ｐゴシック" panose="020B0600070205080204" pitchFamily="34" charset="-128"/>
              <a:sym typeface="Symbol" panose="05050102010706020507" pitchFamily="18" charset="2"/>
            </a:endParaRPr>
          </a:p>
        </p:txBody>
      </p:sp>
    </p:spTree>
    <p:extLst>
      <p:ext uri="{BB962C8B-B14F-4D97-AF65-F5344CB8AC3E}">
        <p14:creationId xmlns:p14="http://schemas.microsoft.com/office/powerpoint/2010/main" val="245456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19009" y="1825625"/>
            <a:ext cx="3105481" cy="4351338"/>
          </a:xfrm>
        </p:spPr>
      </p:pic>
      <p:pic>
        <p:nvPicPr>
          <p:cNvPr id="8" name="Content Placeholder 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875822" y="1825625"/>
            <a:ext cx="3392856" cy="4351338"/>
          </a:xfrm>
        </p:spPr>
      </p:pic>
      <p:sp>
        <p:nvSpPr>
          <p:cNvPr id="6" name="Rectangle 6"/>
          <p:cNvSpPr txBox="1">
            <a:spLocks noChangeArrowheads="1"/>
          </p:cNvSpPr>
          <p:nvPr/>
        </p:nvSpPr>
        <p:spPr>
          <a:xfrm>
            <a:off x="685800" y="304800"/>
            <a:ext cx="7772400" cy="11430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dirty="0">
                <a:ea typeface="ＭＳ Ｐゴシック" panose="020B0600070205080204" pitchFamily="34" charset="-128"/>
                <a:sym typeface="Symbol" panose="05050102010706020507" pitchFamily="18" charset="2"/>
              </a:rPr>
              <a:t>The Compound Microscope </a:t>
            </a:r>
            <a:r>
              <a:rPr lang="en-US" altLang="en-US" sz="3600" dirty="0" smtClean="0">
                <a:ea typeface="ＭＳ Ｐゴシック" panose="020B0600070205080204" pitchFamily="34" charset="-128"/>
                <a:sym typeface="Symbol" panose="05050102010706020507" pitchFamily="18" charset="2"/>
              </a:rPr>
              <a:t>(infinity corrected</a:t>
            </a:r>
            <a:r>
              <a:rPr lang="en-US" altLang="en-US" sz="3600" dirty="0">
                <a:ea typeface="ＭＳ Ｐゴシック" panose="020B0600070205080204" pitchFamily="34" charset="-128"/>
                <a:sym typeface="Symbol" panose="05050102010706020507" pitchFamily="18" charset="2"/>
              </a:rPr>
              <a:t>)</a:t>
            </a:r>
            <a:endParaRPr lang="en-US" altLang="en-US" sz="3600" dirty="0" smtClean="0">
              <a:ea typeface="ＭＳ Ｐゴシック" panose="020B0600070205080204" pitchFamily="34" charset="-128"/>
              <a:sym typeface="Symbol" panose="05050102010706020507" pitchFamily="18" charset="2"/>
            </a:endParaRPr>
          </a:p>
        </p:txBody>
      </p:sp>
      <p:sp>
        <p:nvSpPr>
          <p:cNvPr id="9" name="Rectangle 8"/>
          <p:cNvSpPr/>
          <p:nvPr/>
        </p:nvSpPr>
        <p:spPr>
          <a:xfrm>
            <a:off x="2188029" y="5965371"/>
            <a:ext cx="664028" cy="293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52658" y="1807028"/>
            <a:ext cx="664028" cy="293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9706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0" name="Text Box 50"/>
          <p:cNvSpPr txBox="1">
            <a:spLocks noChangeArrowheads="1"/>
          </p:cNvSpPr>
          <p:nvPr/>
        </p:nvSpPr>
        <p:spPr bwMode="auto">
          <a:xfrm>
            <a:off x="3800475" y="2330450"/>
            <a:ext cx="1609725" cy="4254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l">
              <a:spcBef>
                <a:spcPct val="50000"/>
              </a:spcBef>
            </a:pPr>
            <a:r>
              <a:rPr lang="en-US" altLang="en-US" sz="1400">
                <a:solidFill>
                  <a:schemeClr val="tx1"/>
                </a:solidFill>
              </a:rPr>
              <a:t>Objective </a:t>
            </a:r>
            <a:r>
              <a:rPr lang="en-US" altLang="en-US" sz="1200">
                <a:solidFill>
                  <a:schemeClr val="tx1"/>
                </a:solidFill>
              </a:rPr>
              <a:t>(previously:Tube Lens)</a:t>
            </a:r>
            <a:r>
              <a:rPr lang="en-US" altLang="en-US" sz="1400">
                <a:solidFill>
                  <a:schemeClr val="tx1"/>
                </a:solidFill>
              </a:rPr>
              <a:t>         </a:t>
            </a:r>
          </a:p>
        </p:txBody>
      </p:sp>
      <p:sp>
        <p:nvSpPr>
          <p:cNvPr id="122882" name="AutoShape 2"/>
          <p:cNvSpPr>
            <a:spLocks noChangeArrowheads="1"/>
          </p:cNvSpPr>
          <p:nvPr/>
        </p:nvSpPr>
        <p:spPr bwMode="auto">
          <a:xfrm flipH="1" flipV="1">
            <a:off x="6153150" y="5505450"/>
            <a:ext cx="361950" cy="561975"/>
          </a:xfrm>
          <a:prstGeom prst="flowChartOnlineStorage">
            <a:avLst/>
          </a:prstGeom>
          <a:solidFill>
            <a:srgbClr val="99CCFF">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883" name="Line 3"/>
          <p:cNvSpPr>
            <a:spLocks noChangeShapeType="1"/>
          </p:cNvSpPr>
          <p:nvPr/>
        </p:nvSpPr>
        <p:spPr bwMode="auto">
          <a:xfrm>
            <a:off x="6858000" y="2801938"/>
            <a:ext cx="685800" cy="0"/>
          </a:xfrm>
          <a:prstGeom prst="line">
            <a:avLst/>
          </a:prstGeom>
          <a:noFill/>
          <a:ln w="12700"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884" name="Line 4"/>
          <p:cNvSpPr>
            <a:spLocks noChangeShapeType="1"/>
          </p:cNvSpPr>
          <p:nvPr/>
        </p:nvSpPr>
        <p:spPr bwMode="auto">
          <a:xfrm>
            <a:off x="6858000" y="2676525"/>
            <a:ext cx="685800" cy="0"/>
          </a:xfrm>
          <a:prstGeom prst="line">
            <a:avLst/>
          </a:prstGeom>
          <a:noFill/>
          <a:ln w="12700"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885" name="Line 5"/>
          <p:cNvSpPr>
            <a:spLocks noChangeShapeType="1"/>
          </p:cNvSpPr>
          <p:nvPr/>
        </p:nvSpPr>
        <p:spPr bwMode="auto">
          <a:xfrm flipH="1">
            <a:off x="3584575" y="2667000"/>
            <a:ext cx="3425825" cy="236538"/>
          </a:xfrm>
          <a:prstGeom prst="line">
            <a:avLst/>
          </a:prstGeom>
          <a:noFill/>
          <a:ln w="12700"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886" name="Line 6"/>
          <p:cNvSpPr>
            <a:spLocks noChangeShapeType="1"/>
          </p:cNvSpPr>
          <p:nvPr/>
        </p:nvSpPr>
        <p:spPr bwMode="auto">
          <a:xfrm>
            <a:off x="3581400" y="2574925"/>
            <a:ext cx="3429000" cy="244475"/>
          </a:xfrm>
          <a:prstGeom prst="line">
            <a:avLst/>
          </a:prstGeom>
          <a:noFill/>
          <a:ln w="12700"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887" name="Line 7"/>
          <p:cNvSpPr>
            <a:spLocks noChangeShapeType="1"/>
          </p:cNvSpPr>
          <p:nvPr/>
        </p:nvSpPr>
        <p:spPr bwMode="auto">
          <a:xfrm>
            <a:off x="685800" y="2895600"/>
            <a:ext cx="2895600" cy="0"/>
          </a:xfrm>
          <a:prstGeom prst="line">
            <a:avLst/>
          </a:prstGeom>
          <a:noFill/>
          <a:ln w="12700"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888" name="Line 8"/>
          <p:cNvSpPr>
            <a:spLocks noChangeShapeType="1"/>
          </p:cNvSpPr>
          <p:nvPr/>
        </p:nvSpPr>
        <p:spPr bwMode="auto">
          <a:xfrm>
            <a:off x="76200" y="2743200"/>
            <a:ext cx="609600" cy="152400"/>
          </a:xfrm>
          <a:prstGeom prst="line">
            <a:avLst/>
          </a:prstGeom>
          <a:noFill/>
          <a:ln w="9525"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889" name="Line 9"/>
          <p:cNvSpPr>
            <a:spLocks noChangeShapeType="1"/>
          </p:cNvSpPr>
          <p:nvPr/>
        </p:nvSpPr>
        <p:spPr bwMode="auto">
          <a:xfrm>
            <a:off x="685800" y="2574925"/>
            <a:ext cx="2895600" cy="0"/>
          </a:xfrm>
          <a:prstGeom prst="line">
            <a:avLst/>
          </a:prstGeom>
          <a:noFill/>
          <a:ln w="12700"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890" name="Line 10"/>
          <p:cNvSpPr>
            <a:spLocks noChangeShapeType="1"/>
          </p:cNvSpPr>
          <p:nvPr/>
        </p:nvSpPr>
        <p:spPr bwMode="auto">
          <a:xfrm flipV="1">
            <a:off x="76200" y="2590800"/>
            <a:ext cx="609600" cy="152400"/>
          </a:xfrm>
          <a:prstGeom prst="line">
            <a:avLst/>
          </a:prstGeom>
          <a:noFill/>
          <a:ln w="9525"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891" name="Line 11"/>
          <p:cNvSpPr>
            <a:spLocks noChangeShapeType="1"/>
          </p:cNvSpPr>
          <p:nvPr/>
        </p:nvSpPr>
        <p:spPr bwMode="auto">
          <a:xfrm flipV="1">
            <a:off x="3581400" y="2133600"/>
            <a:ext cx="3276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892" name="Line 12"/>
          <p:cNvSpPr>
            <a:spLocks noChangeShapeType="1"/>
          </p:cNvSpPr>
          <p:nvPr/>
        </p:nvSpPr>
        <p:spPr bwMode="auto">
          <a:xfrm>
            <a:off x="3581400" y="2133600"/>
            <a:ext cx="3267075" cy="523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893" name="Line 13"/>
          <p:cNvSpPr>
            <a:spLocks noChangeShapeType="1"/>
          </p:cNvSpPr>
          <p:nvPr/>
        </p:nvSpPr>
        <p:spPr bwMode="auto">
          <a:xfrm flipV="1">
            <a:off x="685800" y="2286000"/>
            <a:ext cx="28956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894" name="Line 14"/>
          <p:cNvSpPr>
            <a:spLocks noChangeShapeType="1"/>
          </p:cNvSpPr>
          <p:nvPr/>
        </p:nvSpPr>
        <p:spPr bwMode="auto">
          <a:xfrm>
            <a:off x="76200" y="28956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895" name="Line 15"/>
          <p:cNvSpPr>
            <a:spLocks noChangeShapeType="1"/>
          </p:cNvSpPr>
          <p:nvPr/>
        </p:nvSpPr>
        <p:spPr bwMode="auto">
          <a:xfrm flipH="1">
            <a:off x="76200" y="2133600"/>
            <a:ext cx="35052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896" name="Oval 16" descr="Blue tissue paper"/>
          <p:cNvSpPr>
            <a:spLocks noChangeArrowheads="1"/>
          </p:cNvSpPr>
          <p:nvPr/>
        </p:nvSpPr>
        <p:spPr bwMode="auto">
          <a:xfrm>
            <a:off x="3429000" y="2057400"/>
            <a:ext cx="304800" cy="1371600"/>
          </a:xfrm>
          <a:prstGeom prst="ellipse">
            <a:avLst/>
          </a:prstGeom>
          <a:blipFill dpi="0" rotWithShape="0">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898" name="Line 18"/>
          <p:cNvSpPr>
            <a:spLocks noChangeShapeType="1"/>
          </p:cNvSpPr>
          <p:nvPr/>
        </p:nvSpPr>
        <p:spPr bwMode="auto">
          <a:xfrm>
            <a:off x="0" y="2743200"/>
            <a:ext cx="8610600"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899" name="Oval 19" descr="Blue tissue paper"/>
          <p:cNvSpPr>
            <a:spLocks noChangeArrowheads="1"/>
          </p:cNvSpPr>
          <p:nvPr/>
        </p:nvSpPr>
        <p:spPr bwMode="auto">
          <a:xfrm>
            <a:off x="6705600" y="2057400"/>
            <a:ext cx="304800" cy="1371600"/>
          </a:xfrm>
          <a:prstGeom prst="ellipse">
            <a:avLst/>
          </a:prstGeom>
          <a:blipFill dpi="0" rotWithShape="0">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00" name="Line 20"/>
          <p:cNvSpPr>
            <a:spLocks noChangeShapeType="1"/>
          </p:cNvSpPr>
          <p:nvPr/>
        </p:nvSpPr>
        <p:spPr bwMode="auto">
          <a:xfrm flipV="1">
            <a:off x="6096000" y="2171700"/>
            <a:ext cx="0" cy="5715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01" name="Oval 21"/>
          <p:cNvSpPr>
            <a:spLocks noChangeArrowheads="1"/>
          </p:cNvSpPr>
          <p:nvPr/>
        </p:nvSpPr>
        <p:spPr bwMode="auto">
          <a:xfrm>
            <a:off x="7391400" y="2209800"/>
            <a:ext cx="1066800" cy="1066800"/>
          </a:xfrm>
          <a:prstGeom prst="ellipse">
            <a:avLst/>
          </a:prstGeom>
          <a:solidFill>
            <a:srgbClr val="FF6699"/>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02" name="Line 22"/>
          <p:cNvSpPr>
            <a:spLocks noChangeShapeType="1"/>
          </p:cNvSpPr>
          <p:nvPr/>
        </p:nvSpPr>
        <p:spPr bwMode="auto">
          <a:xfrm flipH="1">
            <a:off x="82550" y="2743200"/>
            <a:ext cx="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03" name="Line 23"/>
          <p:cNvSpPr>
            <a:spLocks noChangeShapeType="1"/>
          </p:cNvSpPr>
          <p:nvPr/>
        </p:nvSpPr>
        <p:spPr bwMode="auto">
          <a:xfrm>
            <a:off x="7620000" y="2819400"/>
            <a:ext cx="533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22904" name="Object 24"/>
          <p:cNvGraphicFramePr>
            <a:graphicFrameLocks noChangeAspect="1"/>
          </p:cNvGraphicFramePr>
          <p:nvPr/>
        </p:nvGraphicFramePr>
        <p:xfrm>
          <a:off x="2509838" y="3675063"/>
          <a:ext cx="5033962" cy="642937"/>
        </p:xfrm>
        <a:graphic>
          <a:graphicData uri="http://schemas.openxmlformats.org/presentationml/2006/ole">
            <mc:AlternateContent xmlns:mc="http://schemas.openxmlformats.org/markup-compatibility/2006">
              <mc:Choice xmlns:v="urn:schemas-microsoft-com:vml" Requires="v">
                <p:oleObj spid="_x0000_s12404" name="Equation" r:id="rId4" imgW="1942920" imgH="444240" progId="Equation.3">
                  <p:embed/>
                </p:oleObj>
              </mc:Choice>
              <mc:Fallback>
                <p:oleObj name="Equation" r:id="rId4" imgW="1942920" imgH="4442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9838" y="3675063"/>
                        <a:ext cx="5033962" cy="642937"/>
                      </a:xfrm>
                      <a:prstGeom prst="rect">
                        <a:avLst/>
                      </a:prstGeom>
                      <a:solidFill>
                        <a:srgbClr val="FFFF99"/>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05" name="Oval 25" descr="Blue tissue paper"/>
          <p:cNvSpPr>
            <a:spLocks noChangeArrowheads="1"/>
          </p:cNvSpPr>
          <p:nvPr/>
        </p:nvSpPr>
        <p:spPr bwMode="auto">
          <a:xfrm>
            <a:off x="609600" y="2514600"/>
            <a:ext cx="152400" cy="457200"/>
          </a:xfrm>
          <a:prstGeom prst="ellipse">
            <a:avLst/>
          </a:prstGeom>
          <a:blipFill dpi="0" rotWithShape="0">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07" name="Text Box 27"/>
          <p:cNvSpPr txBox="1">
            <a:spLocks noChangeArrowheads="1"/>
          </p:cNvSpPr>
          <p:nvPr/>
        </p:nvSpPr>
        <p:spPr bwMode="auto">
          <a:xfrm>
            <a:off x="304800" y="29718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400">
                <a:solidFill>
                  <a:schemeClr val="tx1"/>
                </a:solidFill>
              </a:rPr>
              <a:t>Objective</a:t>
            </a:r>
          </a:p>
        </p:txBody>
      </p:sp>
      <p:sp>
        <p:nvSpPr>
          <p:cNvPr id="122908" name="Text Box 28"/>
          <p:cNvSpPr txBox="1">
            <a:spLocks noChangeArrowheads="1"/>
          </p:cNvSpPr>
          <p:nvPr/>
        </p:nvSpPr>
        <p:spPr bwMode="auto">
          <a:xfrm>
            <a:off x="6019800" y="17526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400">
                <a:solidFill>
                  <a:schemeClr val="tx1"/>
                </a:solidFill>
              </a:rPr>
              <a:t>Eyepiece</a:t>
            </a:r>
          </a:p>
        </p:txBody>
      </p:sp>
      <p:graphicFrame>
        <p:nvGraphicFramePr>
          <p:cNvPr id="122909" name="Object 29"/>
          <p:cNvGraphicFramePr>
            <a:graphicFrameLocks noChangeAspect="1"/>
          </p:cNvGraphicFramePr>
          <p:nvPr/>
        </p:nvGraphicFramePr>
        <p:xfrm>
          <a:off x="4046538" y="4419600"/>
          <a:ext cx="2430462" cy="754063"/>
        </p:xfrm>
        <a:graphic>
          <a:graphicData uri="http://schemas.openxmlformats.org/presentationml/2006/ole">
            <mc:AlternateContent xmlns:mc="http://schemas.openxmlformats.org/markup-compatibility/2006">
              <mc:Choice xmlns:v="urn:schemas-microsoft-com:vml" Requires="v">
                <p:oleObj spid="_x0000_s12405" name="Equation" r:id="rId6" imgW="761760" imgH="444240" progId="Equation.3">
                  <p:embed/>
                </p:oleObj>
              </mc:Choice>
              <mc:Fallback>
                <p:oleObj name="Equation" r:id="rId6" imgW="761760" imgH="4442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46538" y="4419600"/>
                        <a:ext cx="2430462" cy="754063"/>
                      </a:xfrm>
                      <a:prstGeom prst="rect">
                        <a:avLst/>
                      </a:prstGeom>
                      <a:solidFill>
                        <a:srgbClr val="FFFF99"/>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10" name="Arc 30"/>
          <p:cNvSpPr>
            <a:spLocks/>
          </p:cNvSpPr>
          <p:nvPr/>
        </p:nvSpPr>
        <p:spPr bwMode="auto">
          <a:xfrm rot="-16757697">
            <a:off x="7892257" y="2631281"/>
            <a:ext cx="546100" cy="614363"/>
          </a:xfrm>
          <a:custGeom>
            <a:avLst/>
            <a:gdLst>
              <a:gd name="G0" fmla="+- 0 0 0"/>
              <a:gd name="G1" fmla="+- 21227 0 0"/>
              <a:gd name="G2" fmla="+- 21600 0 0"/>
              <a:gd name="T0" fmla="*/ 3999 w 19753"/>
              <a:gd name="T1" fmla="*/ 0 h 21227"/>
              <a:gd name="T2" fmla="*/ 19753 w 19753"/>
              <a:gd name="T3" fmla="*/ 12487 h 21227"/>
              <a:gd name="T4" fmla="*/ 0 w 19753"/>
              <a:gd name="T5" fmla="*/ 21227 h 21227"/>
            </a:gdLst>
            <a:ahLst/>
            <a:cxnLst>
              <a:cxn ang="0">
                <a:pos x="T0" y="T1"/>
              </a:cxn>
              <a:cxn ang="0">
                <a:pos x="T2" y="T3"/>
              </a:cxn>
              <a:cxn ang="0">
                <a:pos x="T4" y="T5"/>
              </a:cxn>
            </a:cxnLst>
            <a:rect l="0" t="0" r="r" b="b"/>
            <a:pathLst>
              <a:path w="19753" h="21227" fill="none" extrusionOk="0">
                <a:moveTo>
                  <a:pt x="3998" y="0"/>
                </a:moveTo>
                <a:cubicBezTo>
                  <a:pt x="10985" y="1316"/>
                  <a:pt x="16876" y="5985"/>
                  <a:pt x="19752" y="12487"/>
                </a:cubicBezTo>
              </a:path>
              <a:path w="19753" h="21227" stroke="0" extrusionOk="0">
                <a:moveTo>
                  <a:pt x="3998" y="0"/>
                </a:moveTo>
                <a:cubicBezTo>
                  <a:pt x="10985" y="1316"/>
                  <a:pt x="16876" y="5985"/>
                  <a:pt x="19752" y="12487"/>
                </a:cubicBezTo>
                <a:lnTo>
                  <a:pt x="0" y="21227"/>
                </a:lnTo>
                <a:close/>
              </a:path>
            </a:pathLst>
          </a:custGeom>
          <a:noFill/>
          <a:ln w="38100">
            <a:solidFill>
              <a:schemeClr val="tx1"/>
            </a:solidFill>
            <a:round/>
            <a:headEnd/>
            <a:tailEnd type="triangle" w="med" len="med"/>
          </a:ln>
          <a:effectLst/>
          <a:extLst>
            <a:ext uri="{909E8E84-426E-40DD-AFC4-6F175D3DCCD1}">
              <a14:hiddenFill xmlns:a14="http://schemas.microsoft.com/office/drawing/2010/main">
                <a:solidFill>
                  <a:srgbClr val="3333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11" name="Line 31"/>
          <p:cNvSpPr>
            <a:spLocks noChangeShapeType="1"/>
          </p:cNvSpPr>
          <p:nvPr/>
        </p:nvSpPr>
        <p:spPr bwMode="auto">
          <a:xfrm>
            <a:off x="6929438" y="2138363"/>
            <a:ext cx="121920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12" name="Line 32"/>
          <p:cNvSpPr>
            <a:spLocks noChangeShapeType="1"/>
          </p:cNvSpPr>
          <p:nvPr/>
        </p:nvSpPr>
        <p:spPr bwMode="auto">
          <a:xfrm>
            <a:off x="6950075" y="2209800"/>
            <a:ext cx="669925" cy="6000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13" name="Line 33"/>
          <p:cNvSpPr>
            <a:spLocks noChangeShapeType="1"/>
          </p:cNvSpPr>
          <p:nvPr/>
        </p:nvSpPr>
        <p:spPr bwMode="auto">
          <a:xfrm>
            <a:off x="7467600" y="2667000"/>
            <a:ext cx="990600" cy="76200"/>
          </a:xfrm>
          <a:prstGeom prst="line">
            <a:avLst/>
          </a:prstGeom>
          <a:noFill/>
          <a:ln w="9525"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914" name="Line 34"/>
          <p:cNvSpPr>
            <a:spLocks noChangeShapeType="1"/>
          </p:cNvSpPr>
          <p:nvPr/>
        </p:nvSpPr>
        <p:spPr bwMode="auto">
          <a:xfrm flipH="1">
            <a:off x="7467600" y="2743200"/>
            <a:ext cx="990600" cy="76200"/>
          </a:xfrm>
          <a:prstGeom prst="line">
            <a:avLst/>
          </a:prstGeom>
          <a:noFill/>
          <a:ln w="9525"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915" name="Oval 35"/>
          <p:cNvSpPr>
            <a:spLocks noChangeArrowheads="1"/>
          </p:cNvSpPr>
          <p:nvPr/>
        </p:nvSpPr>
        <p:spPr bwMode="auto">
          <a:xfrm>
            <a:off x="7467600" y="2362200"/>
            <a:ext cx="228600" cy="762000"/>
          </a:xfrm>
          <a:prstGeom prst="ellipse">
            <a:avLst/>
          </a:prstGeom>
          <a:solidFill>
            <a:srgbClr val="EAEAE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16" name="Line 36"/>
          <p:cNvSpPr>
            <a:spLocks noChangeShapeType="1"/>
          </p:cNvSpPr>
          <p:nvPr/>
        </p:nvSpPr>
        <p:spPr bwMode="auto">
          <a:xfrm flipV="1">
            <a:off x="6019800" y="3810000"/>
            <a:ext cx="1219200" cy="0"/>
          </a:xfrm>
          <a:prstGeom prst="line">
            <a:avLst/>
          </a:prstGeom>
          <a:noFill/>
          <a:ln w="38100" cmpd="dbl">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917" name="Line 37"/>
          <p:cNvSpPr>
            <a:spLocks noChangeShapeType="1"/>
          </p:cNvSpPr>
          <p:nvPr/>
        </p:nvSpPr>
        <p:spPr bwMode="auto">
          <a:xfrm>
            <a:off x="3429000" y="4114800"/>
            <a:ext cx="1143000" cy="0"/>
          </a:xfrm>
          <a:prstGeom prst="line">
            <a:avLst/>
          </a:prstGeom>
          <a:noFill/>
          <a:ln w="38100" cmpd="dbl">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918" name="Oval 38" descr="Blue tissue paper"/>
          <p:cNvSpPr>
            <a:spLocks noChangeArrowheads="1"/>
          </p:cNvSpPr>
          <p:nvPr/>
        </p:nvSpPr>
        <p:spPr bwMode="auto">
          <a:xfrm>
            <a:off x="3429000" y="5105400"/>
            <a:ext cx="304800" cy="1371600"/>
          </a:xfrm>
          <a:prstGeom prst="ellipse">
            <a:avLst/>
          </a:prstGeom>
          <a:blipFill dpi="0" rotWithShape="0">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19" name="Line 39"/>
          <p:cNvSpPr>
            <a:spLocks noChangeShapeType="1"/>
          </p:cNvSpPr>
          <p:nvPr/>
        </p:nvSpPr>
        <p:spPr bwMode="auto">
          <a:xfrm>
            <a:off x="266700" y="5791200"/>
            <a:ext cx="8610600"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20" name="Line 40"/>
          <p:cNvSpPr>
            <a:spLocks noChangeShapeType="1"/>
          </p:cNvSpPr>
          <p:nvPr/>
        </p:nvSpPr>
        <p:spPr bwMode="auto">
          <a:xfrm>
            <a:off x="685800" y="6172200"/>
            <a:ext cx="2895600" cy="0"/>
          </a:xfrm>
          <a:prstGeom prst="line">
            <a:avLst/>
          </a:prstGeom>
          <a:noFill/>
          <a:ln w="19050"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921" name="Line 41"/>
          <p:cNvSpPr>
            <a:spLocks noChangeShapeType="1"/>
          </p:cNvSpPr>
          <p:nvPr/>
        </p:nvSpPr>
        <p:spPr bwMode="auto">
          <a:xfrm>
            <a:off x="685800" y="5410200"/>
            <a:ext cx="2895600" cy="0"/>
          </a:xfrm>
          <a:prstGeom prst="line">
            <a:avLst/>
          </a:prstGeom>
          <a:noFill/>
          <a:ln w="19050"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922" name="Line 42"/>
          <p:cNvSpPr>
            <a:spLocks noChangeShapeType="1"/>
          </p:cNvSpPr>
          <p:nvPr/>
        </p:nvSpPr>
        <p:spPr bwMode="auto">
          <a:xfrm>
            <a:off x="3581400" y="5410200"/>
            <a:ext cx="2743200" cy="304800"/>
          </a:xfrm>
          <a:prstGeom prst="line">
            <a:avLst/>
          </a:prstGeom>
          <a:noFill/>
          <a:ln w="19050"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923" name="Line 43"/>
          <p:cNvSpPr>
            <a:spLocks noChangeShapeType="1"/>
          </p:cNvSpPr>
          <p:nvPr/>
        </p:nvSpPr>
        <p:spPr bwMode="auto">
          <a:xfrm flipH="1">
            <a:off x="3581400" y="5867400"/>
            <a:ext cx="2743200" cy="304800"/>
          </a:xfrm>
          <a:prstGeom prst="line">
            <a:avLst/>
          </a:prstGeom>
          <a:noFill/>
          <a:ln w="19050"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924" name="Rectangle 44"/>
          <p:cNvSpPr>
            <a:spLocks noChangeArrowheads="1"/>
          </p:cNvSpPr>
          <p:nvPr/>
        </p:nvSpPr>
        <p:spPr bwMode="auto">
          <a:xfrm>
            <a:off x="6467475" y="5514975"/>
            <a:ext cx="85725" cy="552450"/>
          </a:xfrm>
          <a:prstGeom prst="rect">
            <a:avLst/>
          </a:prstGeom>
          <a:solidFill>
            <a:srgbClr val="C3E1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25" name="Line 45"/>
          <p:cNvSpPr>
            <a:spLocks noChangeShapeType="1"/>
          </p:cNvSpPr>
          <p:nvPr/>
        </p:nvSpPr>
        <p:spPr bwMode="auto">
          <a:xfrm>
            <a:off x="6553200" y="5715000"/>
            <a:ext cx="685800" cy="0"/>
          </a:xfrm>
          <a:prstGeom prst="line">
            <a:avLst/>
          </a:prstGeom>
          <a:noFill/>
          <a:ln w="19050"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926" name="Line 46"/>
          <p:cNvSpPr>
            <a:spLocks noChangeShapeType="1"/>
          </p:cNvSpPr>
          <p:nvPr/>
        </p:nvSpPr>
        <p:spPr bwMode="auto">
          <a:xfrm>
            <a:off x="6553200" y="5867400"/>
            <a:ext cx="685800" cy="0"/>
          </a:xfrm>
          <a:prstGeom prst="line">
            <a:avLst/>
          </a:prstGeom>
          <a:noFill/>
          <a:ln w="19050"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927" name="AutoShape 47"/>
          <p:cNvSpPr>
            <a:spLocks noChangeArrowheads="1"/>
          </p:cNvSpPr>
          <p:nvPr/>
        </p:nvSpPr>
        <p:spPr bwMode="auto">
          <a:xfrm flipV="1">
            <a:off x="6257925" y="5505450"/>
            <a:ext cx="361950" cy="561975"/>
          </a:xfrm>
          <a:prstGeom prst="flowChartOnlineStorage">
            <a:avLst/>
          </a:prstGeom>
          <a:solidFill>
            <a:srgbClr val="99CCFF">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28" name="Text Box 48"/>
          <p:cNvSpPr txBox="1">
            <a:spLocks noChangeArrowheads="1"/>
          </p:cNvSpPr>
          <p:nvPr/>
        </p:nvSpPr>
        <p:spPr bwMode="auto">
          <a:xfrm>
            <a:off x="2057400" y="5334000"/>
            <a:ext cx="328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solidFill>
                  <a:schemeClr val="tx1"/>
                </a:solidFill>
                <a:latin typeface="Symbol" panose="05050102010706020507" pitchFamily="18" charset="2"/>
                <a:sym typeface="Symbol" panose="05050102010706020507" pitchFamily="18" charset="2"/>
              </a:rPr>
              <a:t></a:t>
            </a:r>
            <a:endParaRPr lang="en-US" altLang="en-US">
              <a:solidFill>
                <a:schemeClr val="tx1"/>
              </a:solidFill>
              <a:latin typeface="Symbol" panose="05050102010706020507" pitchFamily="18" charset="2"/>
            </a:endParaRPr>
          </a:p>
        </p:txBody>
      </p:sp>
      <p:sp>
        <p:nvSpPr>
          <p:cNvPr id="122929" name="Text Box 49"/>
          <p:cNvSpPr txBox="1">
            <a:spLocks noChangeArrowheads="1"/>
          </p:cNvSpPr>
          <p:nvPr/>
        </p:nvSpPr>
        <p:spPr bwMode="auto">
          <a:xfrm>
            <a:off x="6934200" y="5559425"/>
            <a:ext cx="3286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600">
                <a:solidFill>
                  <a:schemeClr val="tx1"/>
                </a:solidFill>
                <a:latin typeface="Symbol" panose="05050102010706020507" pitchFamily="18" charset="2"/>
                <a:sym typeface="Symbol" panose="05050102010706020507" pitchFamily="18" charset="2"/>
              </a:rPr>
              <a:t></a:t>
            </a:r>
            <a:endParaRPr lang="en-US" altLang="en-US" sz="1600">
              <a:solidFill>
                <a:schemeClr val="tx1"/>
              </a:solidFill>
              <a:latin typeface="Symbol" panose="05050102010706020507" pitchFamily="18" charset="2"/>
            </a:endParaRPr>
          </a:p>
        </p:txBody>
      </p:sp>
      <p:sp>
        <p:nvSpPr>
          <p:cNvPr id="122931" name="Rectangle 51"/>
          <p:cNvSpPr>
            <a:spLocks noChangeArrowheads="1"/>
          </p:cNvSpPr>
          <p:nvPr/>
        </p:nvSpPr>
        <p:spPr bwMode="auto">
          <a:xfrm>
            <a:off x="0" y="2362200"/>
            <a:ext cx="1219200" cy="1066800"/>
          </a:xfrm>
          <a:prstGeom prst="rect">
            <a:avLst/>
          </a:prstGeom>
          <a:solidFill>
            <a:schemeClr val="bg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32" name="Text Box 52"/>
          <p:cNvSpPr txBox="1">
            <a:spLocks noChangeArrowheads="1"/>
          </p:cNvSpPr>
          <p:nvPr/>
        </p:nvSpPr>
        <p:spPr bwMode="auto">
          <a:xfrm>
            <a:off x="6019800" y="52578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400">
                <a:solidFill>
                  <a:schemeClr val="tx1"/>
                </a:solidFill>
              </a:rPr>
              <a:t>Eyepiece</a:t>
            </a:r>
          </a:p>
        </p:txBody>
      </p:sp>
      <p:sp>
        <p:nvSpPr>
          <p:cNvPr id="122933" name="Text Box 53"/>
          <p:cNvSpPr txBox="1">
            <a:spLocks noChangeArrowheads="1"/>
          </p:cNvSpPr>
          <p:nvPr/>
        </p:nvSpPr>
        <p:spPr bwMode="auto">
          <a:xfrm>
            <a:off x="3886200" y="6248400"/>
            <a:ext cx="2514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dirty="0" smtClean="0">
                <a:solidFill>
                  <a:schemeClr val="tx1"/>
                </a:solidFill>
              </a:rPr>
              <a:t>“</a:t>
            </a:r>
            <a:r>
              <a:rPr lang="en-US" sz="1400" b="1" dirty="0" smtClean="0"/>
              <a:t>Galilean</a:t>
            </a:r>
            <a:r>
              <a:rPr lang="en-US" altLang="en-US" sz="1400" b="1" dirty="0" smtClean="0">
                <a:solidFill>
                  <a:schemeClr val="tx1"/>
                </a:solidFill>
              </a:rPr>
              <a:t>” </a:t>
            </a:r>
            <a:r>
              <a:rPr lang="en-US" altLang="en-US" sz="1400" b="1" dirty="0">
                <a:solidFill>
                  <a:schemeClr val="tx1"/>
                </a:solidFill>
              </a:rPr>
              <a:t>Type  Telescope</a:t>
            </a:r>
          </a:p>
        </p:txBody>
      </p:sp>
      <p:sp>
        <p:nvSpPr>
          <p:cNvPr id="122934" name="Text Box 54"/>
          <p:cNvSpPr txBox="1">
            <a:spLocks noChangeArrowheads="1"/>
          </p:cNvSpPr>
          <p:nvPr/>
        </p:nvSpPr>
        <p:spPr bwMode="auto">
          <a:xfrm>
            <a:off x="838200" y="2514600"/>
            <a:ext cx="328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solidFill>
                  <a:schemeClr val="tx1"/>
                </a:solidFill>
                <a:latin typeface="Symbol" panose="05050102010706020507" pitchFamily="18" charset="2"/>
                <a:sym typeface="Symbol" panose="05050102010706020507" pitchFamily="18" charset="2"/>
              </a:rPr>
              <a:t></a:t>
            </a:r>
            <a:endParaRPr lang="en-US" altLang="en-US">
              <a:solidFill>
                <a:schemeClr val="tx1"/>
              </a:solidFill>
              <a:latin typeface="Symbol" panose="05050102010706020507" pitchFamily="18" charset="2"/>
            </a:endParaRPr>
          </a:p>
        </p:txBody>
      </p:sp>
      <p:sp>
        <p:nvSpPr>
          <p:cNvPr id="122935" name="Text Box 55"/>
          <p:cNvSpPr txBox="1">
            <a:spLocks noChangeArrowheads="1"/>
          </p:cNvSpPr>
          <p:nvPr/>
        </p:nvSpPr>
        <p:spPr bwMode="auto">
          <a:xfrm>
            <a:off x="7062788" y="2406650"/>
            <a:ext cx="3286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600">
                <a:solidFill>
                  <a:schemeClr val="tx1"/>
                </a:solidFill>
                <a:latin typeface="Symbol" panose="05050102010706020507" pitchFamily="18" charset="2"/>
                <a:sym typeface="Symbol" panose="05050102010706020507" pitchFamily="18" charset="2"/>
              </a:rPr>
              <a:t></a:t>
            </a:r>
            <a:endParaRPr lang="en-US" altLang="en-US" sz="1600">
              <a:solidFill>
                <a:schemeClr val="tx1"/>
              </a:solidFill>
              <a:latin typeface="Symbol" panose="05050102010706020507" pitchFamily="18" charset="2"/>
            </a:endParaRPr>
          </a:p>
        </p:txBody>
      </p:sp>
      <p:sp>
        <p:nvSpPr>
          <p:cNvPr id="122936" name="Text Box 56"/>
          <p:cNvSpPr txBox="1">
            <a:spLocks noChangeArrowheads="1"/>
          </p:cNvSpPr>
          <p:nvPr/>
        </p:nvSpPr>
        <p:spPr bwMode="auto">
          <a:xfrm>
            <a:off x="457200" y="2149475"/>
            <a:ext cx="990600" cy="457200"/>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solidFill>
                  <a:schemeClr val="tx1"/>
                </a:solidFill>
              </a:rPr>
              <a:t>No “objective”</a:t>
            </a:r>
          </a:p>
        </p:txBody>
      </p:sp>
      <p:sp>
        <p:nvSpPr>
          <p:cNvPr id="57" name="Rectangle 6"/>
          <p:cNvSpPr txBox="1">
            <a:spLocks noChangeArrowheads="1"/>
          </p:cNvSpPr>
          <p:nvPr/>
        </p:nvSpPr>
        <p:spPr>
          <a:xfrm>
            <a:off x="685800" y="304800"/>
            <a:ext cx="7772400" cy="11430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dirty="0">
                <a:ea typeface="ＭＳ Ｐゴシック" panose="020B0600070205080204" pitchFamily="34" charset="-128"/>
                <a:sym typeface="Symbol" panose="05050102010706020507" pitchFamily="18" charset="2"/>
              </a:rPr>
              <a:t>From a Microscope to a Telescope</a:t>
            </a:r>
            <a:endParaRPr lang="en-US" altLang="en-US" sz="3600" dirty="0" smtClean="0">
              <a:ea typeface="ＭＳ Ｐゴシック" panose="020B0600070205080204" pitchFamily="34" charset="-128"/>
              <a:sym typeface="Symbol" panose="05050102010706020507" pitchFamily="18" charset="2"/>
            </a:endParaRPr>
          </a:p>
        </p:txBody>
      </p:sp>
    </p:spTree>
    <p:extLst>
      <p:ext uri="{BB962C8B-B14F-4D97-AF65-F5344CB8AC3E}">
        <p14:creationId xmlns:p14="http://schemas.microsoft.com/office/powerpoint/2010/main" val="1901939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ext Box 2"/>
          <p:cNvSpPr txBox="1">
            <a:spLocks noChangeArrowheads="1"/>
          </p:cNvSpPr>
          <p:nvPr/>
        </p:nvSpPr>
        <p:spPr bwMode="auto">
          <a:xfrm>
            <a:off x="1055915" y="206829"/>
            <a:ext cx="65532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sz="2000" dirty="0"/>
              <a:t>Homework 2:  </a:t>
            </a:r>
            <a:r>
              <a:rPr lang="en-US" sz="2000" dirty="0" smtClean="0"/>
              <a:t>Most </a:t>
            </a:r>
            <a:r>
              <a:rPr lang="en-US" sz="2000" dirty="0"/>
              <a:t>modern microscopes are “infinity corrected” while older microscopes had a fixed tube length of 160 or 170 mm. Even when microscopes transitioned to infinity optics, they sometimes maintained the same lens thread size, RMS (Royal </a:t>
            </a:r>
            <a:r>
              <a:rPr lang="en-US" sz="2000" dirty="0" smtClean="0"/>
              <a:t>Microscopy </a:t>
            </a:r>
            <a:r>
              <a:rPr lang="en-US" sz="2000" dirty="0"/>
              <a:t>Society). Why is it not a good idea to use finite lenses on an infinity microscope or another companies lens on a different companies microscope</a:t>
            </a:r>
            <a:r>
              <a:rPr lang="en-US" sz="2000" dirty="0" smtClean="0"/>
              <a:t>?</a:t>
            </a:r>
          </a:p>
          <a:p>
            <a:endParaRPr lang="en-US" sz="2000" dirty="0"/>
          </a:p>
          <a:p>
            <a:r>
              <a:rPr lang="en-US" sz="2000" dirty="0" smtClean="0"/>
              <a:t>Hint </a:t>
            </a:r>
            <a:r>
              <a:rPr lang="en-US" sz="2000" dirty="0"/>
              <a:t>- The answer is the same for both. Think of what you learned from homework 1.</a:t>
            </a:r>
            <a:endParaRPr lang="en-US" altLang="en-US" sz="20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1643743" y="3729035"/>
            <a:ext cx="4909458" cy="2761571"/>
          </a:xfrm>
          <a:prstGeom prst="rect">
            <a:avLst/>
          </a:prstGeom>
        </p:spPr>
      </p:pic>
    </p:spTree>
    <p:extLst>
      <p:ext uri="{BB962C8B-B14F-4D97-AF65-F5344CB8AC3E}">
        <p14:creationId xmlns:p14="http://schemas.microsoft.com/office/powerpoint/2010/main" val="1734899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0434" name="Picture 18" descr="C:\My Documents\My Pictures\graphs_sine.bmp"/>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5985" y="3377150"/>
            <a:ext cx="2454275" cy="2454275"/>
          </a:xfrm>
          <a:prstGeom prst="rect">
            <a:avLst/>
          </a:prstGeom>
          <a:noFill/>
          <a:ln w="9525">
            <a:noFill/>
            <a:miter lim="800000"/>
            <a:headEnd/>
            <a:tailEnd/>
          </a:ln>
        </p:spPr>
      </p:pic>
      <p:sp>
        <p:nvSpPr>
          <p:cNvPr id="60418" name="Rectangle 2"/>
          <p:cNvSpPr>
            <a:spLocks noGrp="1" noChangeArrowheads="1"/>
          </p:cNvSpPr>
          <p:nvPr>
            <p:ph type="title"/>
          </p:nvPr>
        </p:nvSpPr>
        <p:spPr>
          <a:noFill/>
          <a:ln/>
        </p:spPr>
        <p:txBody>
          <a:bodyPr anchor="t"/>
          <a:lstStyle/>
          <a:p>
            <a:r>
              <a:rPr lang="en-US" altLang="en-US" dirty="0" smtClean="0"/>
              <a:t>Basic properties of light</a:t>
            </a:r>
            <a:endParaRPr lang="en-US" altLang="en-US" dirty="0"/>
          </a:p>
        </p:txBody>
      </p:sp>
      <p:sp>
        <p:nvSpPr>
          <p:cNvPr id="60419" name="Rectangle 3"/>
          <p:cNvSpPr>
            <a:spLocks noGrp="1" noChangeArrowheads="1"/>
          </p:cNvSpPr>
          <p:nvPr>
            <p:ph sz="half" idx="1"/>
          </p:nvPr>
        </p:nvSpPr>
        <p:spPr>
          <a:noFill/>
          <a:ln/>
        </p:spPr>
        <p:txBody>
          <a:bodyPr/>
          <a:lstStyle/>
          <a:p>
            <a:pPr marL="533400" indent="-533400">
              <a:buFontTx/>
              <a:buAutoNum type="arabicPeriod"/>
            </a:pPr>
            <a:r>
              <a:rPr lang="en-US" altLang="en-US" sz="2800" dirty="0" smtClean="0"/>
              <a:t>Particle Movement</a:t>
            </a:r>
          </a:p>
          <a:p>
            <a:pPr marL="533400" indent="-533400">
              <a:buFontTx/>
              <a:buAutoNum type="arabicPeriod"/>
            </a:pPr>
            <a:endParaRPr lang="en-US" altLang="en-US" dirty="0"/>
          </a:p>
          <a:p>
            <a:pPr marL="533400" indent="-533400">
              <a:buFontTx/>
              <a:buAutoNum type="arabicPeriod"/>
            </a:pPr>
            <a:endParaRPr lang="en-US" altLang="en-US" sz="2800" dirty="0" smtClean="0"/>
          </a:p>
          <a:p>
            <a:pPr marL="533400" indent="-533400">
              <a:buFontTx/>
              <a:buAutoNum type="arabicPeriod"/>
            </a:pPr>
            <a:endParaRPr lang="en-US" altLang="en-US" dirty="0"/>
          </a:p>
          <a:p>
            <a:pPr marL="533400" indent="-533400">
              <a:buFontTx/>
              <a:buAutoNum type="arabicPeriod"/>
            </a:pPr>
            <a:endParaRPr lang="en-US" altLang="en-US" sz="2800" dirty="0" smtClean="0"/>
          </a:p>
          <a:p>
            <a:pPr marL="533400" indent="-533400">
              <a:buFontTx/>
              <a:buAutoNum type="arabicPeriod"/>
            </a:pPr>
            <a:r>
              <a:rPr lang="en-US" altLang="en-US" dirty="0" smtClean="0"/>
              <a:t>Wave</a:t>
            </a:r>
            <a:endParaRPr lang="en-US" altLang="en-US" dirty="0"/>
          </a:p>
          <a:p>
            <a:pPr marL="533400" indent="-533400">
              <a:buFontTx/>
              <a:buAutoNum type="arabicPeriod"/>
            </a:pPr>
            <a:endParaRPr lang="en-US" altLang="en-US" sz="2800" dirty="0"/>
          </a:p>
        </p:txBody>
      </p:sp>
      <p:grpSp>
        <p:nvGrpSpPr>
          <p:cNvPr id="3" name="Group 2"/>
          <p:cNvGrpSpPr/>
          <p:nvPr/>
        </p:nvGrpSpPr>
        <p:grpSpPr>
          <a:xfrm>
            <a:off x="5374922" y="1905784"/>
            <a:ext cx="1676400" cy="1676400"/>
            <a:chOff x="5867400" y="1981200"/>
            <a:chExt cx="1676400" cy="1676400"/>
          </a:xfrm>
        </p:grpSpPr>
        <p:sp>
          <p:nvSpPr>
            <p:cNvPr id="60427" name="Line 11"/>
            <p:cNvSpPr>
              <a:spLocks noChangeShapeType="1"/>
            </p:cNvSpPr>
            <p:nvPr/>
          </p:nvSpPr>
          <p:spPr bwMode="auto">
            <a:xfrm>
              <a:off x="6705600" y="1981200"/>
              <a:ext cx="0" cy="167640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0428" name="Line 12"/>
            <p:cNvSpPr>
              <a:spLocks noChangeShapeType="1"/>
            </p:cNvSpPr>
            <p:nvPr/>
          </p:nvSpPr>
          <p:spPr bwMode="auto">
            <a:xfrm rot="-5400000">
              <a:off x="6705600" y="1981200"/>
              <a:ext cx="0" cy="167640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0429" name="Line 13"/>
            <p:cNvSpPr>
              <a:spLocks noChangeShapeType="1"/>
            </p:cNvSpPr>
            <p:nvPr/>
          </p:nvSpPr>
          <p:spPr bwMode="auto">
            <a:xfrm rot="-3016848">
              <a:off x="6704806" y="1981994"/>
              <a:ext cx="1588" cy="167640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0430" name="Line 14"/>
            <p:cNvSpPr>
              <a:spLocks noChangeShapeType="1"/>
            </p:cNvSpPr>
            <p:nvPr/>
          </p:nvSpPr>
          <p:spPr bwMode="auto">
            <a:xfrm rot="-7376245">
              <a:off x="6704806" y="1980407"/>
              <a:ext cx="1587" cy="167640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60435" name="Text Box 19"/>
          <p:cNvSpPr txBox="1">
            <a:spLocks noChangeArrowheads="1"/>
          </p:cNvSpPr>
          <p:nvPr/>
        </p:nvSpPr>
        <p:spPr bwMode="auto">
          <a:xfrm>
            <a:off x="628650" y="6223783"/>
            <a:ext cx="6441722" cy="336550"/>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dirty="0"/>
              <a:t>Either property may be used to explain the various phenomena of light</a:t>
            </a:r>
          </a:p>
        </p:txBody>
      </p:sp>
    </p:spTree>
    <p:extLst>
      <p:ext uri="{BB962C8B-B14F-4D97-AF65-F5344CB8AC3E}">
        <p14:creationId xmlns:p14="http://schemas.microsoft.com/office/powerpoint/2010/main" val="2911670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200" dirty="0" smtClean="0"/>
              <a:t>Particle versus wave theories of light in the 17</a:t>
            </a:r>
            <a:r>
              <a:rPr lang="en-US" sz="3200" baseline="30000" dirty="0" smtClean="0"/>
              <a:t>th</a:t>
            </a:r>
            <a:r>
              <a:rPr lang="en-US" sz="3200" dirty="0" smtClean="0"/>
              <a:t> Century.</a:t>
            </a:r>
            <a:endParaRPr lang="en-US" sz="3200" dirty="0"/>
          </a:p>
        </p:txBody>
      </p:sp>
      <p:sp>
        <p:nvSpPr>
          <p:cNvPr id="3" name="Text Placeholder 2"/>
          <p:cNvSpPr>
            <a:spLocks noGrp="1"/>
          </p:cNvSpPr>
          <p:nvPr>
            <p:ph type="body" idx="1"/>
          </p:nvPr>
        </p:nvSpPr>
        <p:spPr/>
        <p:txBody>
          <a:bodyPr/>
          <a:lstStyle/>
          <a:p>
            <a:r>
              <a:rPr lang="en-US" dirty="0" smtClean="0"/>
              <a:t>Corpuscular theory</a:t>
            </a:r>
            <a:endParaRPr lang="en-US" dirty="0"/>
          </a:p>
        </p:txBody>
      </p:sp>
      <p:sp>
        <p:nvSpPr>
          <p:cNvPr id="4" name="Content Placeholder 3"/>
          <p:cNvSpPr>
            <a:spLocks noGrp="1"/>
          </p:cNvSpPr>
          <p:nvPr>
            <p:ph sz="half" idx="2"/>
          </p:nvPr>
        </p:nvSpPr>
        <p:spPr/>
        <p:txBody>
          <a:bodyPr>
            <a:normAutofit/>
          </a:bodyPr>
          <a:lstStyle/>
          <a:p>
            <a:r>
              <a:rPr lang="en-US" sz="2000" dirty="0" smtClean="0"/>
              <a:t>Light made up of small discrete particles (corpuscles)</a:t>
            </a:r>
          </a:p>
          <a:p>
            <a:r>
              <a:rPr lang="en-US" sz="2000" dirty="0" smtClean="0"/>
              <a:t>Particles travel in straight line</a:t>
            </a:r>
          </a:p>
          <a:p>
            <a:r>
              <a:rPr lang="en-US" sz="2000" dirty="0" smtClean="0"/>
              <a:t>Sir Isaac Newton was biggest proponent</a:t>
            </a:r>
            <a:endParaRPr lang="en-US" sz="2000" dirty="0"/>
          </a:p>
        </p:txBody>
      </p:sp>
      <p:sp>
        <p:nvSpPr>
          <p:cNvPr id="5" name="Text Placeholder 4"/>
          <p:cNvSpPr>
            <a:spLocks noGrp="1"/>
          </p:cNvSpPr>
          <p:nvPr>
            <p:ph type="body" sz="quarter" idx="3"/>
          </p:nvPr>
        </p:nvSpPr>
        <p:spPr/>
        <p:txBody>
          <a:bodyPr/>
          <a:lstStyle/>
          <a:p>
            <a:r>
              <a:rPr lang="en-US" dirty="0" smtClean="0"/>
              <a:t>Wave theory</a:t>
            </a:r>
            <a:endParaRPr lang="en-US" dirty="0"/>
          </a:p>
        </p:txBody>
      </p:sp>
      <p:sp>
        <p:nvSpPr>
          <p:cNvPr id="6" name="Content Placeholder 5"/>
          <p:cNvSpPr>
            <a:spLocks noGrp="1"/>
          </p:cNvSpPr>
          <p:nvPr>
            <p:ph sz="quarter" idx="4"/>
          </p:nvPr>
        </p:nvSpPr>
        <p:spPr/>
        <p:txBody>
          <a:bodyPr>
            <a:normAutofit/>
          </a:bodyPr>
          <a:lstStyle/>
          <a:p>
            <a:r>
              <a:rPr lang="en-US" sz="2000" dirty="0" smtClean="0"/>
              <a:t>Different colors caused by different wavelengths</a:t>
            </a:r>
          </a:p>
          <a:p>
            <a:r>
              <a:rPr lang="en-US" sz="2000" dirty="0" smtClean="0"/>
              <a:t>Light spreads in all directions</a:t>
            </a:r>
          </a:p>
          <a:p>
            <a:r>
              <a:rPr lang="en-US" sz="2000" dirty="0" smtClean="0"/>
              <a:t>First deduced by </a:t>
            </a:r>
            <a:r>
              <a:rPr lang="en-US" sz="2000" dirty="0" smtClean="0">
                <a:solidFill>
                  <a:schemeClr val="accent1"/>
                </a:solidFill>
              </a:rPr>
              <a:t>Robert Hooke </a:t>
            </a:r>
            <a:r>
              <a:rPr lang="en-US" sz="2000" dirty="0" smtClean="0"/>
              <a:t>and mathematically formulated by </a:t>
            </a:r>
            <a:r>
              <a:rPr lang="en-US" sz="2000" dirty="0" err="1" smtClean="0"/>
              <a:t>Christiaan</a:t>
            </a:r>
            <a:r>
              <a:rPr lang="en-US" sz="2000" dirty="0" smtClean="0"/>
              <a:t> </a:t>
            </a:r>
            <a:r>
              <a:rPr lang="en-US" sz="2000" dirty="0" err="1" smtClean="0"/>
              <a:t>Hyugens</a:t>
            </a:r>
            <a:endParaRPr lang="en-US" sz="2000" dirty="0" smtClean="0"/>
          </a:p>
          <a:p>
            <a:endParaRPr lang="en-US" sz="20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604" y="4568280"/>
            <a:ext cx="1597959" cy="219356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1568" y="4574111"/>
            <a:ext cx="1569697" cy="2187731"/>
          </a:xfrm>
          <a:prstGeom prst="rect">
            <a:avLst/>
          </a:prstGeom>
        </p:spPr>
      </p:pic>
      <p:sp>
        <p:nvSpPr>
          <p:cNvPr id="9" name="TextBox 8"/>
          <p:cNvSpPr txBox="1"/>
          <p:nvPr/>
        </p:nvSpPr>
        <p:spPr>
          <a:xfrm>
            <a:off x="6572845" y="6392510"/>
            <a:ext cx="1724446" cy="369332"/>
          </a:xfrm>
          <a:prstGeom prst="rect">
            <a:avLst/>
          </a:prstGeom>
          <a:noFill/>
        </p:spPr>
        <p:txBody>
          <a:bodyPr wrap="none" rtlCol="0">
            <a:spAutoFit/>
          </a:bodyPr>
          <a:lstStyle/>
          <a:p>
            <a:r>
              <a:rPr lang="en-US" dirty="0" smtClean="0">
                <a:hlinkClick r:id="rId5"/>
              </a:rPr>
              <a:t>Treatise on Light</a:t>
            </a:r>
            <a:endParaRPr lang="en-US" dirty="0"/>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29412" y="4574111"/>
            <a:ext cx="1781175" cy="1838325"/>
          </a:xfrm>
          <a:prstGeom prst="rect">
            <a:avLst/>
          </a:prstGeom>
        </p:spPr>
      </p:pic>
      <p:cxnSp>
        <p:nvCxnSpPr>
          <p:cNvPr id="12" name="Straight Arrow Connector 11"/>
          <p:cNvCxnSpPr/>
          <p:nvPr/>
        </p:nvCxnSpPr>
        <p:spPr>
          <a:xfrm flipH="1">
            <a:off x="6030686" y="4415790"/>
            <a:ext cx="373924" cy="1344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Freeform 18"/>
          <p:cNvSpPr/>
          <p:nvPr/>
        </p:nvSpPr>
        <p:spPr>
          <a:xfrm>
            <a:off x="8202930" y="3794760"/>
            <a:ext cx="208475" cy="742950"/>
          </a:xfrm>
          <a:custGeom>
            <a:avLst/>
            <a:gdLst>
              <a:gd name="connsiteX0" fmla="*/ 0 w 208475"/>
              <a:gd name="connsiteY0" fmla="*/ 0 h 742950"/>
              <a:gd name="connsiteX1" fmla="*/ 190500 w 208475"/>
              <a:gd name="connsiteY1" fmla="*/ 163830 h 742950"/>
              <a:gd name="connsiteX2" fmla="*/ 186690 w 208475"/>
              <a:gd name="connsiteY2" fmla="*/ 445770 h 742950"/>
              <a:gd name="connsiteX3" fmla="*/ 68580 w 208475"/>
              <a:gd name="connsiteY3" fmla="*/ 742950 h 742950"/>
              <a:gd name="connsiteX4" fmla="*/ 68580 w 208475"/>
              <a:gd name="connsiteY4" fmla="*/ 74295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475" h="742950">
                <a:moveTo>
                  <a:pt x="0" y="0"/>
                </a:moveTo>
                <a:cubicBezTo>
                  <a:pt x="79692" y="44767"/>
                  <a:pt x="159385" y="89535"/>
                  <a:pt x="190500" y="163830"/>
                </a:cubicBezTo>
                <a:cubicBezTo>
                  <a:pt x="221615" y="238125"/>
                  <a:pt x="207010" y="349250"/>
                  <a:pt x="186690" y="445770"/>
                </a:cubicBezTo>
                <a:cubicBezTo>
                  <a:pt x="166370" y="542290"/>
                  <a:pt x="68580" y="742950"/>
                  <a:pt x="68580" y="742950"/>
                </a:cubicBezTo>
                <a:lnTo>
                  <a:pt x="68580" y="742950"/>
                </a:ln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980150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Characteristics of a wave</a:t>
            </a:r>
            <a:endParaRPr lang="en-US" dirty="0"/>
          </a:p>
        </p:txBody>
      </p:sp>
      <p:sp>
        <p:nvSpPr>
          <p:cNvPr id="3" name="Content Placeholder 2"/>
          <p:cNvSpPr>
            <a:spLocks noGrp="1"/>
          </p:cNvSpPr>
          <p:nvPr>
            <p:ph idx="1"/>
          </p:nvPr>
        </p:nvSpPr>
        <p:spPr/>
        <p:txBody>
          <a:bodyPr>
            <a:normAutofit/>
          </a:bodyPr>
          <a:lstStyle/>
          <a:p>
            <a:r>
              <a:rPr lang="en-US" sz="2000" dirty="0" smtClean="0"/>
              <a:t>Wavelength (</a:t>
            </a:r>
            <a:r>
              <a:rPr lang="el-GR" sz="2000" dirty="0" smtClean="0"/>
              <a:t>λ</a:t>
            </a:r>
            <a:r>
              <a:rPr lang="en-US" sz="2000" dirty="0" smtClean="0"/>
              <a:t>) is distance between crests or troughs</a:t>
            </a:r>
          </a:p>
          <a:p>
            <a:r>
              <a:rPr lang="en-US" sz="2000" dirty="0"/>
              <a:t>A</a:t>
            </a:r>
            <a:r>
              <a:rPr lang="en-US" sz="2000" dirty="0" smtClean="0"/>
              <a:t>mplitude is </a:t>
            </a:r>
            <a:r>
              <a:rPr lang="en-US" sz="2000" dirty="0"/>
              <a:t>half the difference in height between </a:t>
            </a:r>
            <a:r>
              <a:rPr lang="en-US" sz="2000" dirty="0" smtClean="0"/>
              <a:t>crest </a:t>
            </a:r>
            <a:r>
              <a:rPr lang="en-US" sz="2000" dirty="0"/>
              <a:t>and </a:t>
            </a:r>
            <a:r>
              <a:rPr lang="en-US" sz="2000" dirty="0" smtClean="0"/>
              <a:t>trough</a:t>
            </a:r>
            <a:r>
              <a:rPr lang="en-US" sz="2000" dirty="0"/>
              <a:t>. </a:t>
            </a:r>
          </a:p>
          <a:p>
            <a:endParaRPr lang="en-US" sz="2000" dirty="0"/>
          </a:p>
          <a:p>
            <a:endParaRPr lang="en-US" sz="2000" dirty="0" smtClean="0"/>
          </a:p>
          <a:p>
            <a:pPr lvl="1"/>
            <a:endParaRPr lang="en-US" sz="2000" dirty="0" smtClean="0"/>
          </a:p>
          <a:p>
            <a:endParaRPr lang="en-US" sz="2000" dirty="0" smtClean="0"/>
          </a:p>
          <a:p>
            <a:endParaRPr lang="en-US" sz="2000" dirty="0" smtClean="0"/>
          </a:p>
          <a:p>
            <a:endParaRPr lang="en-US" sz="2000" dirty="0"/>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800" y="2625156"/>
            <a:ext cx="6000750" cy="4170521"/>
          </a:xfrm>
          <a:prstGeom prst="rect">
            <a:avLst/>
          </a:prstGeom>
        </p:spPr>
      </p:pic>
    </p:spTree>
    <p:extLst>
      <p:ext uri="{BB962C8B-B14F-4D97-AF65-F5344CB8AC3E}">
        <p14:creationId xmlns:p14="http://schemas.microsoft.com/office/powerpoint/2010/main" val="181967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Characteristics of a wave</a:t>
            </a:r>
            <a:endParaRPr lang="en-US" dirty="0"/>
          </a:p>
        </p:txBody>
      </p:sp>
      <p:sp>
        <p:nvSpPr>
          <p:cNvPr id="3" name="Content Placeholder 2"/>
          <p:cNvSpPr>
            <a:spLocks noGrp="1"/>
          </p:cNvSpPr>
          <p:nvPr>
            <p:ph idx="1"/>
          </p:nvPr>
        </p:nvSpPr>
        <p:spPr>
          <a:xfrm>
            <a:off x="628650" y="1825625"/>
            <a:ext cx="7886700" cy="2245632"/>
          </a:xfrm>
        </p:spPr>
        <p:txBody>
          <a:bodyPr>
            <a:normAutofit fontScale="77500" lnSpcReduction="20000"/>
          </a:bodyPr>
          <a:lstStyle/>
          <a:p>
            <a:r>
              <a:rPr lang="en-US" dirty="0" smtClean="0"/>
              <a:t>Period is time </a:t>
            </a:r>
            <a:r>
              <a:rPr lang="en-US" dirty="0"/>
              <a:t>it takes two crests or two troughs to travel </a:t>
            </a:r>
            <a:r>
              <a:rPr lang="en-US" dirty="0" smtClean="0"/>
              <a:t>through the </a:t>
            </a:r>
            <a:r>
              <a:rPr lang="en-US" dirty="0"/>
              <a:t>same point in space. </a:t>
            </a:r>
            <a:endParaRPr lang="en-US" dirty="0" smtClean="0"/>
          </a:p>
          <a:p>
            <a:pPr lvl="1"/>
            <a:r>
              <a:rPr lang="en-US" dirty="0" smtClean="0"/>
              <a:t>Example: Measure the time from the peak of a water wave as it passes by a specific marker to the next peak passing by the same spot.</a:t>
            </a:r>
          </a:p>
          <a:p>
            <a:r>
              <a:rPr lang="en-US" dirty="0"/>
              <a:t>F</a:t>
            </a:r>
            <a:r>
              <a:rPr lang="en-US" dirty="0" smtClean="0"/>
              <a:t>requency (</a:t>
            </a:r>
            <a:r>
              <a:rPr lang="el-GR" dirty="0" smtClean="0"/>
              <a:t>ν</a:t>
            </a:r>
            <a:r>
              <a:rPr lang="en-US" dirty="0" smtClean="0"/>
              <a:t>) is reciprocal </a:t>
            </a:r>
            <a:r>
              <a:rPr lang="en-US" dirty="0"/>
              <a:t>of its period = 1/period [Hz or 1/sec]</a:t>
            </a:r>
          </a:p>
          <a:p>
            <a:pPr lvl="1"/>
            <a:r>
              <a:rPr lang="en-US" dirty="0" smtClean="0"/>
              <a:t>Example: If the period of a wave is three seconds, then the frequency of the wave is 1/3 per second, or 0.33 Hz.</a:t>
            </a:r>
            <a:endParaRPr lang="en-US" dirty="0"/>
          </a:p>
          <a:p>
            <a:endParaRPr lang="en-US" dirty="0"/>
          </a:p>
          <a:p>
            <a:endParaRPr lang="en-US" dirty="0" smtClean="0"/>
          </a:p>
          <a:p>
            <a:pPr lvl="1"/>
            <a:endParaRPr lang="en-US" dirty="0" smtClean="0"/>
          </a:p>
          <a:p>
            <a:endParaRPr lang="en-US" dirty="0" smtClean="0"/>
          </a:p>
          <a:p>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888118"/>
            <a:ext cx="6890657" cy="2153330"/>
          </a:xfrm>
          <a:prstGeom prst="rect">
            <a:avLst/>
          </a:prstGeom>
        </p:spPr>
      </p:pic>
    </p:spTree>
    <p:extLst>
      <p:ext uri="{BB962C8B-B14F-4D97-AF65-F5344CB8AC3E}">
        <p14:creationId xmlns:p14="http://schemas.microsoft.com/office/powerpoint/2010/main" val="4103203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Characteristics of a wave</a:t>
            </a:r>
            <a:endParaRPr lang="en-US" dirty="0"/>
          </a:p>
        </p:txBody>
      </p:sp>
      <p:sp>
        <p:nvSpPr>
          <p:cNvPr id="3" name="Content Placeholder 2"/>
          <p:cNvSpPr>
            <a:spLocks noGrp="1"/>
          </p:cNvSpPr>
          <p:nvPr>
            <p:ph idx="1"/>
          </p:nvPr>
        </p:nvSpPr>
        <p:spPr>
          <a:xfrm>
            <a:off x="628650" y="1825625"/>
            <a:ext cx="7886700" cy="1766661"/>
          </a:xfrm>
        </p:spPr>
        <p:txBody>
          <a:bodyPr>
            <a:normAutofit/>
          </a:bodyPr>
          <a:lstStyle/>
          <a:p>
            <a:r>
              <a:rPr lang="en-US" sz="2000" dirty="0" smtClean="0"/>
              <a:t>Velocity </a:t>
            </a:r>
            <a:r>
              <a:rPr lang="en-US" sz="2000" dirty="0"/>
              <a:t>(or speed) at which a wave travels can be calculated from the wavelength and </a:t>
            </a:r>
            <a:r>
              <a:rPr lang="en-US" sz="2000" dirty="0" smtClean="0"/>
              <a:t>frequency. </a:t>
            </a:r>
            <a:endParaRPr lang="en-US" sz="2000" dirty="0"/>
          </a:p>
          <a:p>
            <a:r>
              <a:rPr lang="en-US" altLang="en-US" sz="2000" dirty="0" smtClean="0">
                <a:cs typeface="Times New Roman" panose="02020603050405020304" pitchFamily="18" charset="0"/>
              </a:rPr>
              <a:t>Velocity </a:t>
            </a:r>
            <a:r>
              <a:rPr lang="en-US" altLang="en-US" sz="2000" dirty="0">
                <a:cs typeface="Times New Roman" panose="02020603050405020304" pitchFamily="18" charset="0"/>
              </a:rPr>
              <a:t>in </a:t>
            </a:r>
            <a:r>
              <a:rPr lang="en-US" altLang="en-US" sz="2000" dirty="0" smtClean="0">
                <a:cs typeface="Times New Roman" panose="02020603050405020304" pitchFamily="18" charset="0"/>
              </a:rPr>
              <a:t>Vacuum (c) = </a:t>
            </a:r>
            <a:r>
              <a:rPr lang="en-US" altLang="en-US" sz="2000" dirty="0">
                <a:cs typeface="Times New Roman" panose="02020603050405020304" pitchFamily="18" charset="0"/>
              </a:rPr>
              <a:t>2.99792458 • 10</a:t>
            </a:r>
            <a:r>
              <a:rPr lang="en-US" altLang="en-US" sz="2000" baseline="30000" dirty="0">
                <a:cs typeface="Times New Roman" panose="02020603050405020304" pitchFamily="18" charset="0"/>
              </a:rPr>
              <a:t>8 </a:t>
            </a:r>
            <a:r>
              <a:rPr lang="en-US" altLang="en-US" sz="2000" dirty="0">
                <a:cs typeface="Times New Roman" panose="02020603050405020304" pitchFamily="18" charset="0"/>
              </a:rPr>
              <a:t>m/sec</a:t>
            </a:r>
          </a:p>
          <a:p>
            <a:r>
              <a:rPr lang="en-US" sz="2000" dirty="0" smtClean="0"/>
              <a:t>Frequency </a:t>
            </a:r>
            <a:r>
              <a:rPr lang="en-US" sz="2000" dirty="0"/>
              <a:t>remains constant while light travels through different media. </a:t>
            </a:r>
            <a:r>
              <a:rPr lang="en-US" sz="2000" dirty="0" smtClean="0"/>
              <a:t>Wavelength and speed change.</a:t>
            </a:r>
            <a:endParaRPr lang="en-US" sz="2000" dirty="0"/>
          </a:p>
          <a:p>
            <a:endParaRPr lang="en-US" sz="2000" dirty="0"/>
          </a:p>
          <a:p>
            <a:endParaRPr lang="en-US" sz="2000" dirty="0"/>
          </a:p>
          <a:p>
            <a:endParaRPr lang="en-US" sz="2000" dirty="0" smtClean="0"/>
          </a:p>
          <a:p>
            <a:pPr lvl="1"/>
            <a:endParaRPr lang="en-US" sz="2000" dirty="0" smtClean="0"/>
          </a:p>
          <a:p>
            <a:endParaRPr lang="en-US" sz="2000" dirty="0" smtClean="0"/>
          </a:p>
          <a:p>
            <a:endParaRPr lang="en-US" sz="2000" dirty="0" smtClean="0"/>
          </a:p>
          <a:p>
            <a:endParaRPr lang="en-US" sz="2000" dirty="0"/>
          </a:p>
        </p:txBody>
      </p:sp>
      <p:sp>
        <p:nvSpPr>
          <p:cNvPr id="5" name="TextBox 4"/>
          <p:cNvSpPr txBox="1"/>
          <p:nvPr/>
        </p:nvSpPr>
        <p:spPr>
          <a:xfrm>
            <a:off x="881739" y="3727222"/>
            <a:ext cx="1309974" cy="584775"/>
          </a:xfrm>
          <a:prstGeom prst="rect">
            <a:avLst/>
          </a:prstGeom>
          <a:noFill/>
        </p:spPr>
        <p:txBody>
          <a:bodyPr wrap="none" rtlCol="0">
            <a:spAutoFit/>
          </a:bodyPr>
          <a:lstStyle/>
          <a:p>
            <a:r>
              <a:rPr lang="en-US" sz="3200" dirty="0" smtClean="0">
                <a:latin typeface="+mn-lt"/>
              </a:rPr>
              <a:t>c = </a:t>
            </a:r>
            <a:r>
              <a:rPr lang="el-GR" sz="3200" dirty="0" smtClean="0">
                <a:latin typeface="+mn-lt"/>
              </a:rPr>
              <a:t>ν</a:t>
            </a:r>
            <a:r>
              <a:rPr lang="en-US" sz="3200" dirty="0" smtClean="0">
                <a:latin typeface="+mn-lt"/>
              </a:rPr>
              <a:t> </a:t>
            </a:r>
            <a:r>
              <a:rPr lang="el-GR" sz="3200" dirty="0" smtClean="0">
                <a:latin typeface="+mn-lt"/>
              </a:rPr>
              <a:t>λ</a:t>
            </a:r>
            <a:r>
              <a:rPr lang="en-US" sz="3200" dirty="0" smtClean="0">
                <a:latin typeface="+mn-lt"/>
              </a:rPr>
              <a:t> </a:t>
            </a:r>
            <a:endParaRPr lang="en-US" sz="3200" dirty="0">
              <a:latin typeface="+mn-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2036" y="3727222"/>
            <a:ext cx="3807481" cy="3010973"/>
          </a:xfrm>
          <a:prstGeom prst="rect">
            <a:avLst/>
          </a:prstGeom>
        </p:spPr>
      </p:pic>
    </p:spTree>
    <p:extLst>
      <p:ext uri="{BB962C8B-B14F-4D97-AF65-F5344CB8AC3E}">
        <p14:creationId xmlns:p14="http://schemas.microsoft.com/office/powerpoint/2010/main" val="15341776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Characteristics of a wave</a:t>
            </a:r>
            <a:endParaRPr lang="en-US" dirty="0"/>
          </a:p>
        </p:txBody>
      </p:sp>
      <p:sp>
        <p:nvSpPr>
          <p:cNvPr id="3" name="Content Placeholder 2"/>
          <p:cNvSpPr>
            <a:spLocks noGrp="1"/>
          </p:cNvSpPr>
          <p:nvPr>
            <p:ph idx="1"/>
          </p:nvPr>
        </p:nvSpPr>
        <p:spPr>
          <a:xfrm>
            <a:off x="628650" y="1825625"/>
            <a:ext cx="7886700" cy="2332718"/>
          </a:xfrm>
        </p:spPr>
        <p:txBody>
          <a:bodyPr>
            <a:normAutofit/>
          </a:bodyPr>
          <a:lstStyle/>
          <a:p>
            <a:r>
              <a:rPr lang="en-US" altLang="en-US" sz="2000" dirty="0">
                <a:cs typeface="Arial" panose="020B0604020202020204" pitchFamily="34" charset="0"/>
              </a:rPr>
              <a:t>Phase shift is any change that occurs in the phase of one quantity, or in the phase difference between two or more quantities</a:t>
            </a:r>
            <a:endParaRPr lang="en-US" altLang="en-US" sz="2000" dirty="0" smtClean="0">
              <a:cs typeface="Arial" panose="020B0604020202020204" pitchFamily="34" charset="0"/>
            </a:endParaRPr>
          </a:p>
          <a:p>
            <a:r>
              <a:rPr lang="en-US" altLang="en-US" sz="2000" dirty="0" smtClean="0">
                <a:cs typeface="Arial" panose="020B0604020202020204" pitchFamily="34" charset="0"/>
              </a:rPr>
              <a:t>Small </a:t>
            </a:r>
            <a:r>
              <a:rPr lang="en-US" altLang="en-US" sz="2000" dirty="0">
                <a:cs typeface="Arial" panose="020B0604020202020204" pitchFamily="34" charset="0"/>
              </a:rPr>
              <a:t>phase differences between 2 </a:t>
            </a:r>
            <a:r>
              <a:rPr lang="en-US" altLang="en-US" sz="2000" dirty="0" smtClean="0">
                <a:cs typeface="Arial" panose="020B0604020202020204" pitchFamily="34" charset="0"/>
              </a:rPr>
              <a:t>waves cannot </a:t>
            </a:r>
            <a:r>
              <a:rPr lang="en-US" altLang="en-US" sz="2000" dirty="0">
                <a:cs typeface="Arial" panose="020B0604020202020204" pitchFamily="34" charset="0"/>
              </a:rPr>
              <a:t>be detected by the human eye</a:t>
            </a:r>
          </a:p>
          <a:p>
            <a:endParaRPr lang="en-US" sz="2000" dirty="0"/>
          </a:p>
          <a:p>
            <a:endParaRPr lang="en-US" sz="2000" dirty="0"/>
          </a:p>
          <a:p>
            <a:endParaRPr lang="en-US" sz="2000" dirty="0" smtClean="0"/>
          </a:p>
          <a:p>
            <a:pPr lvl="1"/>
            <a:endParaRPr lang="en-US" sz="2000" dirty="0" smtClean="0"/>
          </a:p>
          <a:p>
            <a:endParaRPr lang="en-US" sz="2000" dirty="0" smtClean="0"/>
          </a:p>
          <a:p>
            <a:endParaRPr lang="en-US" sz="2000" dirty="0" smtClean="0"/>
          </a:p>
          <a:p>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629" y="3171606"/>
            <a:ext cx="5025800" cy="3568012"/>
          </a:xfrm>
          <a:prstGeom prst="rect">
            <a:avLst/>
          </a:prstGeom>
        </p:spPr>
      </p:pic>
    </p:spTree>
    <p:extLst>
      <p:ext uri="{BB962C8B-B14F-4D97-AF65-F5344CB8AC3E}">
        <p14:creationId xmlns:p14="http://schemas.microsoft.com/office/powerpoint/2010/main" val="2060607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Lecture 3: Microscope Optics</a:t>
            </a:r>
            <a:endParaRPr lang="en-US" dirty="0"/>
          </a:p>
        </p:txBody>
      </p:sp>
      <p:sp>
        <p:nvSpPr>
          <p:cNvPr id="3" name="Content Placeholder 2"/>
          <p:cNvSpPr>
            <a:spLocks noGrp="1"/>
          </p:cNvSpPr>
          <p:nvPr>
            <p:ph idx="1"/>
          </p:nvPr>
        </p:nvSpPr>
        <p:spPr/>
        <p:txBody>
          <a:bodyPr>
            <a:normAutofit/>
          </a:bodyPr>
          <a:lstStyle/>
          <a:p>
            <a:r>
              <a:rPr lang="en-US" dirty="0" smtClean="0"/>
              <a:t>Applying geometrical optics, the Rochester cloak</a:t>
            </a:r>
          </a:p>
          <a:p>
            <a:r>
              <a:rPr lang="en-US" dirty="0" smtClean="0"/>
              <a:t>Infinity optics</a:t>
            </a:r>
          </a:p>
          <a:p>
            <a:r>
              <a:rPr lang="en-US" dirty="0" smtClean="0"/>
              <a:t>Particle and wave nature of light</a:t>
            </a:r>
          </a:p>
          <a:p>
            <a:r>
              <a:rPr lang="en-US" dirty="0" smtClean="0"/>
              <a:t>Dispersion </a:t>
            </a:r>
            <a:endParaRPr lang="en-US" dirty="0"/>
          </a:p>
          <a:p>
            <a:r>
              <a:rPr lang="en-US" dirty="0" smtClean="0"/>
              <a:t>Aberrations </a:t>
            </a:r>
          </a:p>
          <a:p>
            <a:r>
              <a:rPr lang="en-US" dirty="0" err="1" smtClean="0"/>
              <a:t>Fraunhofer</a:t>
            </a:r>
            <a:r>
              <a:rPr lang="en-US" dirty="0" smtClean="0"/>
              <a:t> lines</a:t>
            </a:r>
            <a:endParaRPr lang="en-US" dirty="0"/>
          </a:p>
          <a:p>
            <a:r>
              <a:rPr lang="en-US" dirty="0" smtClean="0"/>
              <a:t>Two Most Important Microscope Components</a:t>
            </a:r>
            <a:endParaRPr lang="en-US" dirty="0"/>
          </a:p>
          <a:p>
            <a:r>
              <a:rPr lang="en-US" dirty="0" smtClean="0"/>
              <a:t>N.A. and Resolution</a:t>
            </a:r>
          </a:p>
        </p:txBody>
      </p:sp>
    </p:spTree>
    <p:extLst>
      <p:ext uri="{BB962C8B-B14F-4D97-AF65-F5344CB8AC3E}">
        <p14:creationId xmlns:p14="http://schemas.microsoft.com/office/powerpoint/2010/main" val="2954198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3581400" y="3149644"/>
            <a:ext cx="3347946" cy="2971800"/>
          </a:xfrm>
          <a:prstGeom prst="rect">
            <a:avLst/>
          </a:prstGeom>
          <a:solidFill>
            <a:srgbClr val="00FFFF">
              <a:alpha val="50195"/>
            </a:srgbClr>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endParaRPr lang="en-US" altLang="en-US" sz="1400"/>
          </a:p>
        </p:txBody>
      </p:sp>
      <p:sp>
        <p:nvSpPr>
          <p:cNvPr id="27652" name="Rectangle 9"/>
          <p:cNvSpPr>
            <a:spLocks noChangeArrowheads="1"/>
          </p:cNvSpPr>
          <p:nvPr/>
        </p:nvSpPr>
        <p:spPr bwMode="auto">
          <a:xfrm>
            <a:off x="1628775" y="5483269"/>
            <a:ext cx="508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sz="3200">
                <a:latin typeface="Symbol" panose="05050102010706020507" pitchFamily="18" charset="2"/>
              </a:rPr>
              <a:t>h</a:t>
            </a:r>
            <a:r>
              <a:rPr lang="en-US" altLang="en-US" sz="1400"/>
              <a:t>1</a:t>
            </a:r>
          </a:p>
        </p:txBody>
      </p:sp>
      <p:sp>
        <p:nvSpPr>
          <p:cNvPr id="27653" name="Rectangle 10"/>
          <p:cNvSpPr>
            <a:spLocks noChangeArrowheads="1"/>
          </p:cNvSpPr>
          <p:nvPr/>
        </p:nvSpPr>
        <p:spPr bwMode="auto">
          <a:xfrm>
            <a:off x="2667000" y="4064044"/>
            <a:ext cx="422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a:latin typeface="Symbol" panose="05050102010706020507" pitchFamily="18" charset="2"/>
              </a:rPr>
              <a:t>q</a:t>
            </a:r>
            <a:r>
              <a:rPr lang="en-US" altLang="en-US" sz="1400"/>
              <a:t>1</a:t>
            </a:r>
          </a:p>
        </p:txBody>
      </p:sp>
      <p:sp>
        <p:nvSpPr>
          <p:cNvPr id="27654" name="Rectangle 11"/>
          <p:cNvSpPr>
            <a:spLocks noChangeArrowheads="1"/>
          </p:cNvSpPr>
          <p:nvPr/>
        </p:nvSpPr>
        <p:spPr bwMode="auto">
          <a:xfrm>
            <a:off x="6335481" y="4521246"/>
            <a:ext cx="450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dirty="0">
                <a:latin typeface="Symbol" panose="05050102010706020507" pitchFamily="18" charset="2"/>
              </a:rPr>
              <a:t>q</a:t>
            </a:r>
            <a:r>
              <a:rPr lang="en-US" altLang="en-US" sz="1400" dirty="0"/>
              <a:t>2</a:t>
            </a:r>
          </a:p>
        </p:txBody>
      </p:sp>
      <p:sp>
        <p:nvSpPr>
          <p:cNvPr id="27655" name="Rectangle 12"/>
          <p:cNvSpPr>
            <a:spLocks noChangeArrowheads="1"/>
          </p:cNvSpPr>
          <p:nvPr/>
        </p:nvSpPr>
        <p:spPr bwMode="auto">
          <a:xfrm>
            <a:off x="3908425" y="5483269"/>
            <a:ext cx="536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sz="3200">
                <a:latin typeface="Symbol" panose="05050102010706020507" pitchFamily="18" charset="2"/>
              </a:rPr>
              <a:t>h</a:t>
            </a:r>
            <a:r>
              <a:rPr lang="en-US" altLang="en-US" sz="1400"/>
              <a:t>2</a:t>
            </a:r>
          </a:p>
        </p:txBody>
      </p:sp>
      <p:sp>
        <p:nvSpPr>
          <p:cNvPr id="27657" name="Line 14"/>
          <p:cNvSpPr>
            <a:spLocks noChangeShapeType="1"/>
          </p:cNvSpPr>
          <p:nvPr/>
        </p:nvSpPr>
        <p:spPr bwMode="auto">
          <a:xfrm>
            <a:off x="1828800" y="3225844"/>
            <a:ext cx="1752600" cy="1295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59" name="Arc 17"/>
          <p:cNvSpPr>
            <a:spLocks/>
          </p:cNvSpPr>
          <p:nvPr/>
        </p:nvSpPr>
        <p:spPr bwMode="auto">
          <a:xfrm flipH="1">
            <a:off x="2514600" y="3911644"/>
            <a:ext cx="228600" cy="609600"/>
          </a:xfrm>
          <a:custGeom>
            <a:avLst/>
            <a:gdLst>
              <a:gd name="T0" fmla="*/ 0 w 21600"/>
              <a:gd name="T1" fmla="*/ 0 h 21600"/>
              <a:gd name="T2" fmla="*/ 270984006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9525">
            <a:solidFill>
              <a:schemeClr val="tx1"/>
            </a:solidFill>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60" name="Arc 18"/>
          <p:cNvSpPr>
            <a:spLocks/>
          </p:cNvSpPr>
          <p:nvPr/>
        </p:nvSpPr>
        <p:spPr bwMode="auto">
          <a:xfrm>
            <a:off x="5885815" y="4536248"/>
            <a:ext cx="194945" cy="485331"/>
          </a:xfrm>
          <a:custGeom>
            <a:avLst/>
            <a:gdLst>
              <a:gd name="T0" fmla="*/ 45153982 w 21600"/>
              <a:gd name="T1" fmla="*/ 0 h 31330"/>
              <a:gd name="T2" fmla="*/ 21775293 w 21600"/>
              <a:gd name="T3" fmla="*/ 673849687 h 31330"/>
              <a:gd name="T4" fmla="*/ 0 w 21600"/>
              <a:gd name="T5" fmla="*/ 249472836 h 31330"/>
              <a:gd name="T6" fmla="*/ 0 60000 65536"/>
              <a:gd name="T7" fmla="*/ 0 60000 65536"/>
              <a:gd name="T8" fmla="*/ 0 60000 65536"/>
              <a:gd name="T9" fmla="*/ 0 w 21600"/>
              <a:gd name="T10" fmla="*/ 0 h 31330"/>
              <a:gd name="T11" fmla="*/ 21600 w 21600"/>
              <a:gd name="T12" fmla="*/ 31330 h 31330"/>
            </a:gdLst>
            <a:ahLst/>
            <a:cxnLst>
              <a:cxn ang="T6">
                <a:pos x="T0" y="T1"/>
              </a:cxn>
              <a:cxn ang="T7">
                <a:pos x="T2" y="T3"/>
              </a:cxn>
              <a:cxn ang="T8">
                <a:pos x="T4" y="T5"/>
              </a:cxn>
            </a:cxnLst>
            <a:rect l="T9" t="T10" r="T11" b="T12"/>
            <a:pathLst>
              <a:path w="21600" h="31330" fill="none" extrusionOk="0">
                <a:moveTo>
                  <a:pt x="18221" y="-1"/>
                </a:moveTo>
                <a:cubicBezTo>
                  <a:pt x="20427" y="3466"/>
                  <a:pt x="21600" y="7489"/>
                  <a:pt x="21600" y="11599"/>
                </a:cubicBezTo>
                <a:cubicBezTo>
                  <a:pt x="21600" y="20129"/>
                  <a:pt x="16579" y="27860"/>
                  <a:pt x="8787" y="31330"/>
                </a:cubicBezTo>
              </a:path>
              <a:path w="21600" h="31330" stroke="0" extrusionOk="0">
                <a:moveTo>
                  <a:pt x="18221" y="-1"/>
                </a:moveTo>
                <a:cubicBezTo>
                  <a:pt x="20427" y="3466"/>
                  <a:pt x="21600" y="7489"/>
                  <a:pt x="21600" y="11599"/>
                </a:cubicBezTo>
                <a:cubicBezTo>
                  <a:pt x="21600" y="20129"/>
                  <a:pt x="16579" y="27860"/>
                  <a:pt x="8787" y="31330"/>
                </a:cubicBezTo>
                <a:lnTo>
                  <a:pt x="0" y="11599"/>
                </a:lnTo>
                <a:lnTo>
                  <a:pt x="18221" y="-1"/>
                </a:lnTo>
                <a:close/>
              </a:path>
            </a:pathLst>
          </a:custGeom>
          <a:noFill/>
          <a:ln w="9525">
            <a:solidFill>
              <a:schemeClr val="tx1"/>
            </a:solidFill>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 name="Line 4"/>
          <p:cNvSpPr>
            <a:spLocks noChangeShapeType="1"/>
          </p:cNvSpPr>
          <p:nvPr/>
        </p:nvSpPr>
        <p:spPr bwMode="auto">
          <a:xfrm>
            <a:off x="609600" y="4521244"/>
            <a:ext cx="7696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Line 11"/>
          <p:cNvSpPr>
            <a:spLocks noChangeShapeType="1"/>
          </p:cNvSpPr>
          <p:nvPr/>
        </p:nvSpPr>
        <p:spPr bwMode="auto">
          <a:xfrm>
            <a:off x="3581400" y="4521244"/>
            <a:ext cx="3347946" cy="73768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TextBox 16"/>
          <p:cNvSpPr txBox="1"/>
          <p:nvPr/>
        </p:nvSpPr>
        <p:spPr>
          <a:xfrm>
            <a:off x="2076894" y="6143217"/>
            <a:ext cx="4990212" cy="646331"/>
          </a:xfrm>
          <a:prstGeom prst="rect">
            <a:avLst/>
          </a:prstGeom>
          <a:noFill/>
        </p:spPr>
        <p:txBody>
          <a:bodyPr wrap="none" rtlCol="0">
            <a:spAutoFit/>
          </a:bodyPr>
          <a:lstStyle/>
          <a:p>
            <a:pPr algn="ctr"/>
            <a:r>
              <a:rPr lang="en-US" dirty="0" smtClean="0"/>
              <a:t>Feynman </a:t>
            </a:r>
            <a:r>
              <a:rPr lang="en-US" dirty="0"/>
              <a:t>Lectures on Physics, Volume </a:t>
            </a:r>
            <a:r>
              <a:rPr lang="en-US" dirty="0" smtClean="0"/>
              <a:t>I, Chapter 26</a:t>
            </a:r>
          </a:p>
          <a:p>
            <a:pPr algn="ctr"/>
            <a:r>
              <a:rPr lang="en-US" dirty="0">
                <a:hlinkClick r:id="rId3"/>
              </a:rPr>
              <a:t>http://</a:t>
            </a:r>
            <a:r>
              <a:rPr lang="en-US" dirty="0" smtClean="0">
                <a:hlinkClick r:id="rId3"/>
              </a:rPr>
              <a:t>feynmanlectures.caltech.edu/I_26.html</a:t>
            </a:r>
            <a:endParaRPr lang="en-US" dirty="0"/>
          </a:p>
        </p:txBody>
      </p:sp>
      <p:sp>
        <p:nvSpPr>
          <p:cNvPr id="2" name="Title 1"/>
          <p:cNvSpPr>
            <a:spLocks noGrp="1"/>
          </p:cNvSpPr>
          <p:nvPr>
            <p:ph type="title"/>
          </p:nvPr>
        </p:nvSpPr>
        <p:spPr/>
        <p:txBody>
          <a:bodyPr anchor="t"/>
          <a:lstStyle/>
          <a:p>
            <a:r>
              <a:rPr lang="en-US" dirty="0" smtClean="0"/>
              <a:t>Refraction as explained through Fermat’s principle of least time</a:t>
            </a:r>
            <a:endParaRPr lang="en-US" dirty="0"/>
          </a:p>
        </p:txBody>
      </p:sp>
      <p:sp>
        <p:nvSpPr>
          <p:cNvPr id="3" name="Content Placeholder 2"/>
          <p:cNvSpPr>
            <a:spLocks noGrp="1"/>
          </p:cNvSpPr>
          <p:nvPr>
            <p:ph idx="1"/>
          </p:nvPr>
        </p:nvSpPr>
        <p:spPr/>
        <p:txBody>
          <a:bodyPr>
            <a:normAutofit/>
          </a:bodyPr>
          <a:lstStyle/>
          <a:p>
            <a:r>
              <a:rPr lang="en-US" sz="2400" dirty="0"/>
              <a:t>Light takes path that requires shortest </a:t>
            </a:r>
            <a:r>
              <a:rPr lang="en-US" sz="2400" dirty="0" smtClean="0"/>
              <a:t>time</a:t>
            </a:r>
          </a:p>
          <a:p>
            <a:r>
              <a:rPr lang="en-US" sz="2400" dirty="0" smtClean="0"/>
              <a:t>Wave theory explains how light “smells” alternate paths</a:t>
            </a:r>
            <a:endParaRPr lang="en-US" sz="2400" dirty="0"/>
          </a:p>
          <a:p>
            <a:endParaRPr lang="en-US" sz="2400" dirty="0"/>
          </a:p>
        </p:txBody>
      </p:sp>
      <p:cxnSp>
        <p:nvCxnSpPr>
          <p:cNvPr id="7" name="Straight Arrow Connector 6"/>
          <p:cNvCxnSpPr/>
          <p:nvPr/>
        </p:nvCxnSpPr>
        <p:spPr>
          <a:xfrm>
            <a:off x="1828800" y="3225844"/>
            <a:ext cx="5100546" cy="2033083"/>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0369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descr="D:\Micro 101\2202 Refraction - Soldiers.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0"/>
            <a:ext cx="5497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8" name="Text Box 3"/>
          <p:cNvSpPr txBox="1">
            <a:spLocks noChangeArrowheads="1"/>
          </p:cNvSpPr>
          <p:nvPr/>
        </p:nvSpPr>
        <p:spPr bwMode="auto">
          <a:xfrm>
            <a:off x="2209800" y="76200"/>
            <a:ext cx="4800600"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2800">
                <a:latin typeface="+mj-lt"/>
              </a:rPr>
              <a:t>Refraction</a:t>
            </a:r>
            <a:r>
              <a:rPr lang="en-US" altLang="en-US">
                <a:latin typeface="+mj-lt"/>
              </a:rPr>
              <a:t> </a:t>
            </a:r>
            <a:r>
              <a:rPr lang="en-US" altLang="en-US" sz="1800">
                <a:latin typeface="+mj-lt"/>
              </a:rPr>
              <a:t>(Marching Band Analogy)</a:t>
            </a:r>
          </a:p>
        </p:txBody>
      </p:sp>
      <p:sp>
        <p:nvSpPr>
          <p:cNvPr id="55299" name="Rectangle 4"/>
          <p:cNvSpPr>
            <a:spLocks noChangeArrowheads="1"/>
          </p:cNvSpPr>
          <p:nvPr/>
        </p:nvSpPr>
        <p:spPr bwMode="auto">
          <a:xfrm>
            <a:off x="4724400" y="1066800"/>
            <a:ext cx="2514600" cy="1981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5300" name="Rectangle 5"/>
          <p:cNvSpPr>
            <a:spLocks noChangeArrowheads="1"/>
          </p:cNvSpPr>
          <p:nvPr/>
        </p:nvSpPr>
        <p:spPr bwMode="auto">
          <a:xfrm>
            <a:off x="2057400" y="3429000"/>
            <a:ext cx="5486400" cy="3200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Tree>
    <p:extLst>
      <p:ext uri="{BB962C8B-B14F-4D97-AF65-F5344CB8AC3E}">
        <p14:creationId xmlns:p14="http://schemas.microsoft.com/office/powerpoint/2010/main" val="990506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descr="D:\Micro 101\2202 Refraction - Soldiers.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0"/>
            <a:ext cx="5497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6" name="Rectangle 3"/>
          <p:cNvSpPr>
            <a:spLocks noChangeArrowheads="1"/>
          </p:cNvSpPr>
          <p:nvPr/>
        </p:nvSpPr>
        <p:spPr bwMode="auto">
          <a:xfrm>
            <a:off x="2057400" y="3429000"/>
            <a:ext cx="5486400" cy="3200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7347" name="Text Box 4"/>
          <p:cNvSpPr txBox="1">
            <a:spLocks noChangeArrowheads="1"/>
          </p:cNvSpPr>
          <p:nvPr/>
        </p:nvSpPr>
        <p:spPr bwMode="auto">
          <a:xfrm>
            <a:off x="2209800" y="76200"/>
            <a:ext cx="4800600"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2800" dirty="0">
                <a:latin typeface="+mj-lt"/>
              </a:rPr>
              <a:t>Refraction</a:t>
            </a:r>
            <a:r>
              <a:rPr lang="en-US" altLang="en-US" dirty="0">
                <a:latin typeface="+mj-lt"/>
              </a:rPr>
              <a:t> </a:t>
            </a:r>
            <a:r>
              <a:rPr lang="en-US" altLang="en-US" sz="1800" dirty="0">
                <a:latin typeface="+mj-lt"/>
              </a:rPr>
              <a:t>(Marching Band Analogy)</a:t>
            </a:r>
          </a:p>
        </p:txBody>
      </p:sp>
    </p:spTree>
    <p:extLst>
      <p:ext uri="{BB962C8B-B14F-4D97-AF65-F5344CB8AC3E}">
        <p14:creationId xmlns:p14="http://schemas.microsoft.com/office/powerpoint/2010/main" val="2388633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descr="D:\Micro 101\2202 Refraction - Soldiers.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0"/>
            <a:ext cx="5497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4" name="Rectangle 3"/>
          <p:cNvSpPr>
            <a:spLocks noChangeArrowheads="1"/>
          </p:cNvSpPr>
          <p:nvPr/>
        </p:nvSpPr>
        <p:spPr bwMode="auto">
          <a:xfrm>
            <a:off x="4724400" y="3429000"/>
            <a:ext cx="2667000" cy="1905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9395" name="Rectangle 4"/>
          <p:cNvSpPr>
            <a:spLocks noChangeArrowheads="1"/>
          </p:cNvSpPr>
          <p:nvPr/>
        </p:nvSpPr>
        <p:spPr bwMode="auto">
          <a:xfrm>
            <a:off x="2362200" y="5334000"/>
            <a:ext cx="5105400" cy="1219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9396" name="Text Box 5"/>
          <p:cNvSpPr txBox="1">
            <a:spLocks noChangeArrowheads="1"/>
          </p:cNvSpPr>
          <p:nvPr/>
        </p:nvSpPr>
        <p:spPr bwMode="auto">
          <a:xfrm>
            <a:off x="2209800" y="76200"/>
            <a:ext cx="4800600"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2800" dirty="0">
                <a:latin typeface="+mj-lt"/>
              </a:rPr>
              <a:t>Refraction</a:t>
            </a:r>
            <a:r>
              <a:rPr lang="en-US" altLang="en-US" dirty="0">
                <a:latin typeface="+mj-lt"/>
              </a:rPr>
              <a:t> </a:t>
            </a:r>
            <a:r>
              <a:rPr lang="en-US" altLang="en-US" sz="1800" dirty="0">
                <a:latin typeface="+mj-lt"/>
              </a:rPr>
              <a:t>(Marching Band Analogy)</a:t>
            </a:r>
          </a:p>
        </p:txBody>
      </p:sp>
    </p:spTree>
    <p:extLst>
      <p:ext uri="{BB962C8B-B14F-4D97-AF65-F5344CB8AC3E}">
        <p14:creationId xmlns:p14="http://schemas.microsoft.com/office/powerpoint/2010/main" val="2323965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descr="D:\Micro 101\2202 Refraction - Soldiers.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0"/>
            <a:ext cx="5497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2" name="Rectangle 3"/>
          <p:cNvSpPr>
            <a:spLocks noChangeArrowheads="1"/>
          </p:cNvSpPr>
          <p:nvPr/>
        </p:nvSpPr>
        <p:spPr bwMode="auto">
          <a:xfrm>
            <a:off x="5486400" y="5638800"/>
            <a:ext cx="1905000"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1443" name="Rectangle 4"/>
          <p:cNvSpPr>
            <a:spLocks noChangeArrowheads="1"/>
          </p:cNvSpPr>
          <p:nvPr/>
        </p:nvSpPr>
        <p:spPr bwMode="auto">
          <a:xfrm>
            <a:off x="2362200" y="5334000"/>
            <a:ext cx="3200400" cy="1219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1444" name="Text Box 5"/>
          <p:cNvSpPr txBox="1">
            <a:spLocks noChangeArrowheads="1"/>
          </p:cNvSpPr>
          <p:nvPr/>
        </p:nvSpPr>
        <p:spPr bwMode="auto">
          <a:xfrm>
            <a:off x="2209800" y="76200"/>
            <a:ext cx="4800600"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2800" dirty="0">
                <a:latin typeface="+mj-lt"/>
              </a:rPr>
              <a:t>Refraction</a:t>
            </a:r>
            <a:r>
              <a:rPr lang="en-US" altLang="en-US" dirty="0">
                <a:latin typeface="+mj-lt"/>
              </a:rPr>
              <a:t> </a:t>
            </a:r>
            <a:r>
              <a:rPr lang="en-US" altLang="en-US" sz="1800" dirty="0">
                <a:latin typeface="+mj-lt"/>
              </a:rPr>
              <a:t>(Marching Band Analogy)</a:t>
            </a:r>
          </a:p>
        </p:txBody>
      </p:sp>
    </p:spTree>
    <p:extLst>
      <p:ext uri="{BB962C8B-B14F-4D97-AF65-F5344CB8AC3E}">
        <p14:creationId xmlns:p14="http://schemas.microsoft.com/office/powerpoint/2010/main" val="3024892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lstStyle/>
          <a:p>
            <a:r>
              <a:rPr lang="en-US" dirty="0" smtClean="0"/>
              <a:t>What is white light?</a:t>
            </a:r>
            <a:endParaRPr lang="en-US" dirty="0"/>
          </a:p>
        </p:txBody>
      </p:sp>
      <p:sp>
        <p:nvSpPr>
          <p:cNvPr id="6" name="Content Placeholder 5"/>
          <p:cNvSpPr>
            <a:spLocks noGrp="1"/>
          </p:cNvSpPr>
          <p:nvPr>
            <p:ph idx="1"/>
          </p:nvPr>
        </p:nvSpPr>
        <p:spPr/>
        <p:txBody>
          <a:bodyPr/>
          <a:lstStyle/>
          <a:p>
            <a:r>
              <a:rPr lang="en-US" dirty="0"/>
              <a:t>A combination of all wavelengths originating from the </a:t>
            </a:r>
            <a:r>
              <a:rPr lang="en-US" dirty="0" smtClean="0"/>
              <a:t>source</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286" y="2930675"/>
            <a:ext cx="6422571" cy="3568095"/>
          </a:xfrm>
          <a:prstGeom prst="rect">
            <a:avLst/>
          </a:prstGeom>
        </p:spPr>
      </p:pic>
    </p:spTree>
    <p:extLst>
      <p:ext uri="{BB962C8B-B14F-4D97-AF65-F5344CB8AC3E}">
        <p14:creationId xmlns:p14="http://schemas.microsoft.com/office/powerpoint/2010/main" val="18099712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2400" dirty="0" smtClean="0"/>
              <a:t>Dispersion: </a:t>
            </a:r>
            <a:r>
              <a:rPr lang="en-US" altLang="en-US" sz="2400" dirty="0" smtClean="0">
                <a:cs typeface="Times New Roman" panose="02020603050405020304" pitchFamily="18" charset="0"/>
              </a:rPr>
              <a:t>Separation </a:t>
            </a:r>
            <a:r>
              <a:rPr lang="en-US" altLang="en-US" sz="2400" dirty="0">
                <a:cs typeface="Times New Roman" panose="02020603050405020304" pitchFamily="18" charset="0"/>
              </a:rPr>
              <a:t>of white light into spectral colors as a result of different amounts of refraction by different wavelengths of light.</a:t>
            </a:r>
            <a:r>
              <a:rPr lang="en-US" sz="2400" dirty="0" smtClean="0"/>
              <a:t> </a:t>
            </a:r>
            <a:endParaRPr lang="en-US" sz="2400" dirty="0"/>
          </a:p>
        </p:txBody>
      </p:sp>
      <p:sp>
        <p:nvSpPr>
          <p:cNvPr id="3" name="Content Placeholder 2"/>
          <p:cNvSpPr>
            <a:spLocks noGrp="1"/>
          </p:cNvSpPr>
          <p:nvPr>
            <p:ph sz="half" idx="1"/>
          </p:nvPr>
        </p:nvSpPr>
        <p:spPr/>
        <p:txBody>
          <a:bodyPr>
            <a:normAutofit/>
          </a:bodyPr>
          <a:lstStyle/>
          <a:p>
            <a:r>
              <a:rPr lang="en-US" sz="2400" dirty="0" smtClean="0"/>
              <a:t>Dispersive prisms typically triangular</a:t>
            </a:r>
          </a:p>
          <a:p>
            <a:r>
              <a:rPr lang="en-US" sz="2400" dirty="0" smtClean="0"/>
              <a:t>Back to Sir Isaac Newton</a:t>
            </a:r>
            <a:endParaRPr lang="en-US" sz="2400"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722931" y="1825625"/>
            <a:ext cx="3698637" cy="4351338"/>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4176880"/>
            <a:ext cx="4083503" cy="2000083"/>
          </a:xfrm>
          <a:prstGeom prst="rect">
            <a:avLst/>
          </a:prstGeom>
        </p:spPr>
      </p:pic>
    </p:spTree>
    <p:extLst>
      <p:ext uri="{BB962C8B-B14F-4D97-AF65-F5344CB8AC3E}">
        <p14:creationId xmlns:p14="http://schemas.microsoft.com/office/powerpoint/2010/main" val="1151639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lstStyle/>
          <a:p>
            <a:r>
              <a:rPr lang="en-US" dirty="0" smtClean="0"/>
              <a:t>Why Isaac Newton did not believe the wave theory of light</a:t>
            </a:r>
            <a:endParaRPr lang="en-US" dirty="0"/>
          </a:p>
        </p:txBody>
      </p:sp>
      <p:sp>
        <p:nvSpPr>
          <p:cNvPr id="6" name="Content Placeholder 5"/>
          <p:cNvSpPr>
            <a:spLocks noGrp="1"/>
          </p:cNvSpPr>
          <p:nvPr>
            <p:ph idx="1"/>
          </p:nvPr>
        </p:nvSpPr>
        <p:spPr/>
        <p:txBody>
          <a:bodyPr>
            <a:normAutofit/>
          </a:bodyPr>
          <a:lstStyle/>
          <a:p>
            <a:r>
              <a:rPr lang="en-US" sz="2400" dirty="0" smtClean="0"/>
              <a:t>Experiment with two prisms</a:t>
            </a:r>
          </a:p>
          <a:p>
            <a:r>
              <a:rPr lang="en-US" sz="2400" dirty="0" smtClean="0"/>
              <a:t>If light was wave than should bend around objects</a:t>
            </a:r>
          </a:p>
          <a:p>
            <a:r>
              <a:rPr lang="en-US" sz="2400" dirty="0" smtClean="0"/>
              <a:t>Color did not change when going through more glass</a:t>
            </a:r>
            <a:endParaRPr lang="en-US"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955" y="3341915"/>
            <a:ext cx="7045528" cy="2841170"/>
          </a:xfrm>
          <a:prstGeom prst="rect">
            <a:avLst/>
          </a:prstGeom>
        </p:spPr>
      </p:pic>
    </p:spTree>
    <p:extLst>
      <p:ext uri="{BB962C8B-B14F-4D97-AF65-F5344CB8AC3E}">
        <p14:creationId xmlns:p14="http://schemas.microsoft.com/office/powerpoint/2010/main" val="1590985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2800" dirty="0" smtClean="0"/>
              <a:t>Dirty little secret about lenses</a:t>
            </a:r>
            <a:endParaRPr lang="en-US" sz="2800" dirty="0"/>
          </a:p>
        </p:txBody>
      </p:sp>
      <p:sp>
        <p:nvSpPr>
          <p:cNvPr id="3" name="Content Placeholder 2"/>
          <p:cNvSpPr>
            <a:spLocks noGrp="1"/>
          </p:cNvSpPr>
          <p:nvPr>
            <p:ph idx="1"/>
          </p:nvPr>
        </p:nvSpPr>
        <p:spPr/>
        <p:txBody>
          <a:bodyPr>
            <a:normAutofit/>
          </a:bodyPr>
          <a:lstStyle/>
          <a:p>
            <a:r>
              <a:rPr lang="en-US" sz="2400" dirty="0" smtClean="0"/>
              <a:t>Simple lens law hides a major problem about lenses</a:t>
            </a:r>
          </a:p>
          <a:p>
            <a:r>
              <a:rPr lang="en-US" sz="2400" dirty="0" smtClean="0"/>
              <a:t>To paraphrase Feynman, we fool ourselves by concentrating on paraxial rays near the </a:t>
            </a:r>
            <a:r>
              <a:rPr lang="en-US" sz="2400" smtClean="0"/>
              <a:t>optical axis</a:t>
            </a:r>
            <a:endParaRPr lang="en-US" sz="2400" dirty="0"/>
          </a:p>
        </p:txBody>
      </p:sp>
    </p:spTree>
    <p:extLst>
      <p:ext uri="{BB962C8B-B14F-4D97-AF65-F5344CB8AC3E}">
        <p14:creationId xmlns:p14="http://schemas.microsoft.com/office/powerpoint/2010/main" val="2640349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altLang="en-US" sz="2800" dirty="0"/>
              <a:t>Optical Aberrations:  Imperfections in optical </a:t>
            </a:r>
            <a:r>
              <a:rPr lang="en-US" altLang="en-US" sz="2800" dirty="0" smtClean="0"/>
              <a:t>systems</a:t>
            </a:r>
            <a:endParaRPr lang="en-US" sz="2800" dirty="0"/>
          </a:p>
        </p:txBody>
      </p:sp>
      <p:sp>
        <p:nvSpPr>
          <p:cNvPr id="3" name="Content Placeholder 2"/>
          <p:cNvSpPr>
            <a:spLocks noGrp="1"/>
          </p:cNvSpPr>
          <p:nvPr>
            <p:ph idx="1"/>
          </p:nvPr>
        </p:nvSpPr>
        <p:spPr/>
        <p:txBody>
          <a:bodyPr>
            <a:normAutofit/>
          </a:bodyPr>
          <a:lstStyle/>
          <a:p>
            <a:pPr>
              <a:spcBef>
                <a:spcPct val="50000"/>
              </a:spcBef>
            </a:pPr>
            <a:r>
              <a:rPr lang="en-US" altLang="en-US" sz="2400" dirty="0"/>
              <a:t>Chromatic (</a:t>
            </a:r>
            <a:r>
              <a:rPr lang="en-US" altLang="en-US" sz="2400" dirty="0" smtClean="0"/>
              <a:t>blue = shorter </a:t>
            </a:r>
            <a:r>
              <a:rPr lang="en-US" altLang="en-US" sz="2400" dirty="0"/>
              <a:t>focal length)</a:t>
            </a:r>
          </a:p>
          <a:p>
            <a:pPr>
              <a:spcBef>
                <a:spcPct val="50000"/>
              </a:spcBef>
            </a:pPr>
            <a:r>
              <a:rPr lang="en-US" altLang="en-US" sz="2400" dirty="0" smtClean="0"/>
              <a:t>Spherical</a:t>
            </a:r>
            <a:endParaRPr lang="en-US" altLang="en-US" sz="2400" dirty="0"/>
          </a:p>
          <a:p>
            <a:pPr>
              <a:spcBef>
                <a:spcPct val="50000"/>
              </a:spcBef>
            </a:pPr>
            <a:r>
              <a:rPr lang="en-US" altLang="en-US" sz="2400" dirty="0" smtClean="0"/>
              <a:t>Curvature </a:t>
            </a:r>
            <a:r>
              <a:rPr lang="en-US" altLang="en-US" sz="2400" dirty="0"/>
              <a:t>of field</a:t>
            </a:r>
          </a:p>
        </p:txBody>
      </p:sp>
    </p:spTree>
    <p:extLst>
      <p:ext uri="{BB962C8B-B14F-4D97-AF65-F5344CB8AC3E}">
        <p14:creationId xmlns:p14="http://schemas.microsoft.com/office/powerpoint/2010/main" val="1502023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Questions about last lecture?</a:t>
            </a:r>
            <a:endParaRPr lang="en-US" dirty="0"/>
          </a:p>
        </p:txBody>
      </p:sp>
    </p:spTree>
    <p:extLst>
      <p:ext uri="{BB962C8B-B14F-4D97-AF65-F5344CB8AC3E}">
        <p14:creationId xmlns:p14="http://schemas.microsoft.com/office/powerpoint/2010/main" val="2805663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3" name="Rectangle 5" descr="Blue tissue paper"/>
          <p:cNvSpPr>
            <a:spLocks noChangeArrowheads="1"/>
          </p:cNvSpPr>
          <p:nvPr/>
        </p:nvSpPr>
        <p:spPr bwMode="auto">
          <a:xfrm>
            <a:off x="4267200" y="2427522"/>
            <a:ext cx="595313" cy="3429000"/>
          </a:xfrm>
          <a:prstGeom prst="rect">
            <a:avLst/>
          </a:prstGeom>
          <a:blipFill dpi="0" rotWithShape="0">
            <a:blip r:embed="rId3"/>
            <a:srcRect/>
            <a:tile tx="0" ty="0" sx="100000" sy="100000" flip="none" algn="tl"/>
          </a:blipFill>
          <a:ln w="12700">
            <a:solidFill>
              <a:srgbClr val="000000"/>
            </a:solidFill>
            <a:miter lim="800000"/>
            <a:headEnd/>
            <a:tailEnd/>
          </a:ln>
        </p:spPr>
        <p:txBody>
          <a:bodyPr/>
          <a:lstStyle/>
          <a:p>
            <a:endParaRPr lang="en-US"/>
          </a:p>
        </p:txBody>
      </p:sp>
      <p:sp>
        <p:nvSpPr>
          <p:cNvPr id="83974" name="Line 6"/>
          <p:cNvSpPr>
            <a:spLocks noChangeShapeType="1"/>
          </p:cNvSpPr>
          <p:nvPr/>
        </p:nvSpPr>
        <p:spPr bwMode="auto">
          <a:xfrm flipV="1">
            <a:off x="2624138" y="4246797"/>
            <a:ext cx="1646237" cy="132556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75" name="Line 7"/>
          <p:cNvSpPr>
            <a:spLocks noChangeShapeType="1"/>
          </p:cNvSpPr>
          <p:nvPr/>
        </p:nvSpPr>
        <p:spPr bwMode="auto">
          <a:xfrm flipV="1">
            <a:off x="4854575" y="2946635"/>
            <a:ext cx="1235075" cy="100488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3976" name="Line 8"/>
          <p:cNvSpPr>
            <a:spLocks noChangeShapeType="1"/>
          </p:cNvSpPr>
          <p:nvPr/>
        </p:nvSpPr>
        <p:spPr bwMode="auto">
          <a:xfrm flipV="1">
            <a:off x="4854575" y="3046647"/>
            <a:ext cx="1317625" cy="1066800"/>
          </a:xfrm>
          <a:prstGeom prst="line">
            <a:avLst/>
          </a:prstGeom>
          <a:noFill/>
          <a:ln w="9525">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3977" name="Line 9"/>
          <p:cNvSpPr>
            <a:spLocks noChangeShapeType="1"/>
          </p:cNvSpPr>
          <p:nvPr/>
        </p:nvSpPr>
        <p:spPr bwMode="auto">
          <a:xfrm flipV="1">
            <a:off x="4865688" y="3016485"/>
            <a:ext cx="1235075" cy="1004887"/>
          </a:xfrm>
          <a:prstGeom prst="line">
            <a:avLst/>
          </a:prstGeom>
          <a:noFill/>
          <a:ln w="9525">
            <a:solidFill>
              <a:srgbClr val="3399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3978" name="Line 10"/>
          <p:cNvSpPr>
            <a:spLocks noChangeShapeType="1"/>
          </p:cNvSpPr>
          <p:nvPr/>
        </p:nvSpPr>
        <p:spPr bwMode="auto">
          <a:xfrm flipV="1">
            <a:off x="4267200" y="4027722"/>
            <a:ext cx="6096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3979" name="Line 11"/>
          <p:cNvSpPr>
            <a:spLocks noChangeShapeType="1"/>
          </p:cNvSpPr>
          <p:nvPr/>
        </p:nvSpPr>
        <p:spPr bwMode="auto">
          <a:xfrm flipV="1">
            <a:off x="4267200" y="3951522"/>
            <a:ext cx="6096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3980" name="Line 12"/>
          <p:cNvSpPr>
            <a:spLocks noChangeShapeType="1"/>
          </p:cNvSpPr>
          <p:nvPr/>
        </p:nvSpPr>
        <p:spPr bwMode="auto">
          <a:xfrm flipV="1">
            <a:off x="4267200" y="4103922"/>
            <a:ext cx="609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3982" name="Text Box 14"/>
          <p:cNvSpPr txBox="1">
            <a:spLocks noChangeArrowheads="1"/>
          </p:cNvSpPr>
          <p:nvPr/>
        </p:nvSpPr>
        <p:spPr bwMode="auto">
          <a:xfrm>
            <a:off x="1668917" y="4724912"/>
            <a:ext cx="1510093" cy="369332"/>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“White”  Light</a:t>
            </a:r>
          </a:p>
        </p:txBody>
      </p:sp>
      <p:sp>
        <p:nvSpPr>
          <p:cNvPr id="2" name="Title 1"/>
          <p:cNvSpPr>
            <a:spLocks noGrp="1"/>
          </p:cNvSpPr>
          <p:nvPr>
            <p:ph type="title"/>
          </p:nvPr>
        </p:nvSpPr>
        <p:spPr/>
        <p:txBody>
          <a:bodyPr anchor="t">
            <a:normAutofit/>
          </a:bodyPr>
          <a:lstStyle/>
          <a:p>
            <a:pPr>
              <a:spcBef>
                <a:spcPct val="50000"/>
              </a:spcBef>
            </a:pPr>
            <a:r>
              <a:rPr lang="en-US" altLang="en-US" sz="2800" dirty="0">
                <a:cs typeface="Times New Roman" panose="02020603050405020304" pitchFamily="18" charset="0"/>
              </a:rPr>
              <a:t>Dispersion  in a plane-parallel glass plate </a:t>
            </a:r>
            <a:r>
              <a:rPr lang="en-US" altLang="en-US" sz="2800" dirty="0" smtClean="0">
                <a:cs typeface="Times New Roman" panose="02020603050405020304" pitchFamily="18" charset="0"/>
              </a:rPr>
              <a:t>(</a:t>
            </a:r>
            <a:r>
              <a:rPr lang="en-US" altLang="en-US" sz="2800" dirty="0">
                <a:cs typeface="Times New Roman" panose="02020603050405020304" pitchFamily="18" charset="0"/>
              </a:rPr>
              <a:t>e.g. slide, cover slip, window of a vessel)</a:t>
            </a:r>
            <a:br>
              <a:rPr lang="en-US" altLang="en-US" sz="2800" dirty="0">
                <a:cs typeface="Times New Roman" panose="02020603050405020304" pitchFamily="18" charset="0"/>
              </a:rPr>
            </a:br>
            <a:endParaRPr lang="en-US" sz="2800" dirty="0"/>
          </a:p>
        </p:txBody>
      </p:sp>
      <p:sp>
        <p:nvSpPr>
          <p:cNvPr id="3" name="Content Placeholder 2"/>
          <p:cNvSpPr>
            <a:spLocks noGrp="1"/>
          </p:cNvSpPr>
          <p:nvPr>
            <p:ph idx="1"/>
          </p:nvPr>
        </p:nvSpPr>
        <p:spPr/>
        <p:txBody>
          <a:bodyPr>
            <a:normAutofit/>
          </a:bodyPr>
          <a:lstStyle/>
          <a:p>
            <a:r>
              <a:rPr lang="en-US" sz="2400" dirty="0" smtClean="0"/>
              <a:t>Chromatic Aberration can be defined as “unwanted</a:t>
            </a:r>
            <a:r>
              <a:rPr lang="en-US" sz="2400" dirty="0"/>
              <a:t>” </a:t>
            </a:r>
            <a:r>
              <a:rPr lang="en-US" sz="2400" dirty="0" smtClean="0"/>
              <a:t>dispersion.</a:t>
            </a:r>
            <a:endParaRPr lang="en-US" sz="2400" dirty="0"/>
          </a:p>
          <a:p>
            <a:endParaRPr lang="en-US" sz="2400" dirty="0"/>
          </a:p>
        </p:txBody>
      </p:sp>
    </p:spTree>
    <p:extLst>
      <p:ext uri="{BB962C8B-B14F-4D97-AF65-F5344CB8AC3E}">
        <p14:creationId xmlns:p14="http://schemas.microsoft.com/office/powerpoint/2010/main" val="26695422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685800" y="228600"/>
            <a:ext cx="655320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a:t>Spherical Aberration</a:t>
            </a:r>
          </a:p>
          <a:p>
            <a:pPr>
              <a:spcBef>
                <a:spcPct val="50000"/>
              </a:spcBef>
            </a:pPr>
            <a:endParaRPr lang="en-US" altLang="en-US"/>
          </a:p>
          <a:p>
            <a:pPr>
              <a:spcBef>
                <a:spcPct val="50000"/>
              </a:spcBef>
            </a:pPr>
            <a:endParaRPr lang="en-US" altLang="en-US" sz="1400"/>
          </a:p>
        </p:txBody>
      </p:sp>
      <p:sp>
        <p:nvSpPr>
          <p:cNvPr id="84995" name="Line 3"/>
          <p:cNvSpPr>
            <a:spLocks noChangeShapeType="1"/>
          </p:cNvSpPr>
          <p:nvPr/>
        </p:nvSpPr>
        <p:spPr bwMode="auto">
          <a:xfrm>
            <a:off x="1371600" y="3352800"/>
            <a:ext cx="65532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4996" name="Oval 4"/>
          <p:cNvSpPr>
            <a:spLocks noChangeArrowheads="1"/>
          </p:cNvSpPr>
          <p:nvPr/>
        </p:nvSpPr>
        <p:spPr bwMode="auto">
          <a:xfrm>
            <a:off x="3733800" y="609600"/>
            <a:ext cx="762000" cy="55626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nvGrpSpPr>
          <p:cNvPr id="84997" name="Group 25"/>
          <p:cNvGrpSpPr>
            <a:grpSpLocks/>
          </p:cNvGrpSpPr>
          <p:nvPr/>
        </p:nvGrpSpPr>
        <p:grpSpPr bwMode="auto">
          <a:xfrm>
            <a:off x="2057400" y="2971800"/>
            <a:ext cx="6019800" cy="762000"/>
            <a:chOff x="1296" y="1872"/>
            <a:chExt cx="3792" cy="480"/>
          </a:xfrm>
        </p:grpSpPr>
        <p:sp>
          <p:nvSpPr>
            <p:cNvPr id="85016" name="Line 6"/>
            <p:cNvSpPr>
              <a:spLocks noChangeShapeType="1"/>
            </p:cNvSpPr>
            <p:nvPr/>
          </p:nvSpPr>
          <p:spPr bwMode="auto">
            <a:xfrm>
              <a:off x="1296" y="2352"/>
              <a:ext cx="1296"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017" name="Line 7"/>
            <p:cNvSpPr>
              <a:spLocks noChangeShapeType="1"/>
            </p:cNvSpPr>
            <p:nvPr/>
          </p:nvSpPr>
          <p:spPr bwMode="auto">
            <a:xfrm>
              <a:off x="1296" y="1872"/>
              <a:ext cx="1296" cy="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018" name="Line 12"/>
            <p:cNvSpPr>
              <a:spLocks noChangeShapeType="1"/>
            </p:cNvSpPr>
            <p:nvPr/>
          </p:nvSpPr>
          <p:spPr bwMode="auto">
            <a:xfrm>
              <a:off x="2592" y="1872"/>
              <a:ext cx="2448" cy="38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019" name="Line 13"/>
            <p:cNvSpPr>
              <a:spLocks noChangeShapeType="1"/>
            </p:cNvSpPr>
            <p:nvPr/>
          </p:nvSpPr>
          <p:spPr bwMode="auto">
            <a:xfrm flipV="1">
              <a:off x="2592" y="1968"/>
              <a:ext cx="2496" cy="38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 name="Group 29"/>
          <p:cNvGrpSpPr>
            <a:grpSpLocks/>
          </p:cNvGrpSpPr>
          <p:nvPr/>
        </p:nvGrpSpPr>
        <p:grpSpPr bwMode="auto">
          <a:xfrm>
            <a:off x="2057400" y="2438400"/>
            <a:ext cx="5943600" cy="1831975"/>
            <a:chOff x="1296" y="1535"/>
            <a:chExt cx="3744" cy="1154"/>
          </a:xfrm>
        </p:grpSpPr>
        <p:sp>
          <p:nvSpPr>
            <p:cNvPr id="85012" name="Line 5"/>
            <p:cNvSpPr>
              <a:spLocks noChangeShapeType="1"/>
            </p:cNvSpPr>
            <p:nvPr/>
          </p:nvSpPr>
          <p:spPr bwMode="auto">
            <a:xfrm>
              <a:off x="1296" y="1535"/>
              <a:ext cx="1296" cy="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013" name="Line 8"/>
            <p:cNvSpPr>
              <a:spLocks noChangeShapeType="1"/>
            </p:cNvSpPr>
            <p:nvPr/>
          </p:nvSpPr>
          <p:spPr bwMode="auto">
            <a:xfrm>
              <a:off x="1296" y="2688"/>
              <a:ext cx="1296" cy="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014" name="Line 11"/>
            <p:cNvSpPr>
              <a:spLocks noChangeShapeType="1"/>
            </p:cNvSpPr>
            <p:nvPr/>
          </p:nvSpPr>
          <p:spPr bwMode="auto">
            <a:xfrm>
              <a:off x="2592" y="1536"/>
              <a:ext cx="2400" cy="100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015" name="Line 14"/>
            <p:cNvSpPr>
              <a:spLocks noChangeShapeType="1"/>
            </p:cNvSpPr>
            <p:nvPr/>
          </p:nvSpPr>
          <p:spPr bwMode="auto">
            <a:xfrm flipV="1">
              <a:off x="2592" y="1680"/>
              <a:ext cx="2448" cy="100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 name="Group 31"/>
          <p:cNvGrpSpPr>
            <a:grpSpLocks/>
          </p:cNvGrpSpPr>
          <p:nvPr/>
        </p:nvGrpSpPr>
        <p:grpSpPr bwMode="auto">
          <a:xfrm>
            <a:off x="5410200" y="3657600"/>
            <a:ext cx="1600200" cy="1628775"/>
            <a:chOff x="3408" y="2304"/>
            <a:chExt cx="1008" cy="1026"/>
          </a:xfrm>
        </p:grpSpPr>
        <p:sp>
          <p:nvSpPr>
            <p:cNvPr id="85010" name="Text Box 15"/>
            <p:cNvSpPr txBox="1">
              <a:spLocks noChangeArrowheads="1"/>
            </p:cNvSpPr>
            <p:nvPr/>
          </p:nvSpPr>
          <p:spPr bwMode="auto">
            <a:xfrm>
              <a:off x="3408" y="2736"/>
              <a:ext cx="1008"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Zone of Confusion</a:t>
              </a:r>
            </a:p>
          </p:txBody>
        </p:sp>
        <p:sp>
          <p:nvSpPr>
            <p:cNvPr id="85011" name="Line 16"/>
            <p:cNvSpPr>
              <a:spLocks noChangeShapeType="1"/>
            </p:cNvSpPr>
            <p:nvPr/>
          </p:nvSpPr>
          <p:spPr bwMode="auto">
            <a:xfrm flipV="1">
              <a:off x="3840" y="2304"/>
              <a:ext cx="88" cy="48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 name="Group 27"/>
          <p:cNvGrpSpPr>
            <a:grpSpLocks/>
          </p:cNvGrpSpPr>
          <p:nvPr/>
        </p:nvGrpSpPr>
        <p:grpSpPr bwMode="auto">
          <a:xfrm>
            <a:off x="2057400" y="1981200"/>
            <a:ext cx="5715000" cy="2898775"/>
            <a:chOff x="1296" y="1199"/>
            <a:chExt cx="3600" cy="1826"/>
          </a:xfrm>
        </p:grpSpPr>
        <p:sp>
          <p:nvSpPr>
            <p:cNvPr id="85006" name="Line 9"/>
            <p:cNvSpPr>
              <a:spLocks noChangeShapeType="1"/>
            </p:cNvSpPr>
            <p:nvPr/>
          </p:nvSpPr>
          <p:spPr bwMode="auto">
            <a:xfrm>
              <a:off x="1296" y="1199"/>
              <a:ext cx="1296" cy="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007" name="Line 10"/>
            <p:cNvSpPr>
              <a:spLocks noChangeShapeType="1"/>
            </p:cNvSpPr>
            <p:nvPr/>
          </p:nvSpPr>
          <p:spPr bwMode="auto">
            <a:xfrm>
              <a:off x="2592" y="1200"/>
              <a:ext cx="2304" cy="153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008" name="Line 18"/>
            <p:cNvSpPr>
              <a:spLocks noChangeShapeType="1"/>
            </p:cNvSpPr>
            <p:nvPr/>
          </p:nvSpPr>
          <p:spPr bwMode="auto">
            <a:xfrm>
              <a:off x="1296" y="3024"/>
              <a:ext cx="1296" cy="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009" name="Line 21"/>
            <p:cNvSpPr>
              <a:spLocks noChangeShapeType="1"/>
            </p:cNvSpPr>
            <p:nvPr/>
          </p:nvSpPr>
          <p:spPr bwMode="auto">
            <a:xfrm flipV="1">
              <a:off x="2592" y="1392"/>
              <a:ext cx="2304" cy="163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 name="Group 28"/>
          <p:cNvGrpSpPr>
            <a:grpSpLocks/>
          </p:cNvGrpSpPr>
          <p:nvPr/>
        </p:nvGrpSpPr>
        <p:grpSpPr bwMode="auto">
          <a:xfrm>
            <a:off x="2057400" y="1444625"/>
            <a:ext cx="5486400" cy="3965575"/>
            <a:chOff x="1296" y="863"/>
            <a:chExt cx="3456" cy="2498"/>
          </a:xfrm>
        </p:grpSpPr>
        <p:sp>
          <p:nvSpPr>
            <p:cNvPr id="85002" name="Line 17"/>
            <p:cNvSpPr>
              <a:spLocks noChangeShapeType="1"/>
            </p:cNvSpPr>
            <p:nvPr/>
          </p:nvSpPr>
          <p:spPr bwMode="auto">
            <a:xfrm>
              <a:off x="1296" y="863"/>
              <a:ext cx="1296" cy="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003" name="Line 20"/>
            <p:cNvSpPr>
              <a:spLocks noChangeShapeType="1"/>
            </p:cNvSpPr>
            <p:nvPr/>
          </p:nvSpPr>
          <p:spPr bwMode="auto">
            <a:xfrm>
              <a:off x="1296" y="3360"/>
              <a:ext cx="1296" cy="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004" name="Line 22"/>
            <p:cNvSpPr>
              <a:spLocks noChangeShapeType="1"/>
            </p:cNvSpPr>
            <p:nvPr/>
          </p:nvSpPr>
          <p:spPr bwMode="auto">
            <a:xfrm flipV="1">
              <a:off x="2592" y="1248"/>
              <a:ext cx="2064" cy="211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005" name="Line 23"/>
            <p:cNvSpPr>
              <a:spLocks noChangeShapeType="1"/>
            </p:cNvSpPr>
            <p:nvPr/>
          </p:nvSpPr>
          <p:spPr bwMode="auto">
            <a:xfrm>
              <a:off x="2592" y="864"/>
              <a:ext cx="2160" cy="206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Tree>
    <p:extLst>
      <p:ext uri="{BB962C8B-B14F-4D97-AF65-F5344CB8AC3E}">
        <p14:creationId xmlns:p14="http://schemas.microsoft.com/office/powerpoint/2010/main" val="3430198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990600" y="685800"/>
            <a:ext cx="6858000"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2800" dirty="0"/>
              <a:t>Curvature of field</a:t>
            </a:r>
            <a:r>
              <a:rPr lang="en-US" altLang="en-US" dirty="0"/>
              <a:t>:  Flat object does not project a flat image</a:t>
            </a:r>
          </a:p>
          <a:p>
            <a:pPr>
              <a:spcBef>
                <a:spcPct val="50000"/>
              </a:spcBef>
            </a:pPr>
            <a:r>
              <a:rPr lang="en-US" altLang="en-US" dirty="0"/>
              <a:t>(Problem: Cameras and Film are flat)</a:t>
            </a:r>
          </a:p>
          <a:p>
            <a:pPr>
              <a:spcBef>
                <a:spcPct val="50000"/>
              </a:spcBef>
            </a:pPr>
            <a:endParaRPr lang="en-US" altLang="en-US" dirty="0"/>
          </a:p>
          <a:p>
            <a:pPr>
              <a:spcBef>
                <a:spcPct val="50000"/>
              </a:spcBef>
            </a:pPr>
            <a:endParaRPr lang="en-US" altLang="en-US" dirty="0"/>
          </a:p>
          <a:p>
            <a:pPr>
              <a:spcBef>
                <a:spcPct val="50000"/>
              </a:spcBef>
            </a:pPr>
            <a:endParaRPr lang="en-US" altLang="en-US" sz="1400" dirty="0"/>
          </a:p>
        </p:txBody>
      </p:sp>
      <p:grpSp>
        <p:nvGrpSpPr>
          <p:cNvPr id="2" name="Group 1"/>
          <p:cNvGrpSpPr>
            <a:grpSpLocks noChangeAspect="1"/>
          </p:cNvGrpSpPr>
          <p:nvPr/>
        </p:nvGrpSpPr>
        <p:grpSpPr>
          <a:xfrm>
            <a:off x="457200" y="2362200"/>
            <a:ext cx="7315200" cy="3336758"/>
            <a:chOff x="457200" y="2362200"/>
            <a:chExt cx="8686800" cy="3962400"/>
          </a:xfrm>
        </p:grpSpPr>
        <p:sp>
          <p:nvSpPr>
            <p:cNvPr id="86019" name="Line 3"/>
            <p:cNvSpPr>
              <a:spLocks noChangeShapeType="1"/>
            </p:cNvSpPr>
            <p:nvPr/>
          </p:nvSpPr>
          <p:spPr bwMode="auto">
            <a:xfrm>
              <a:off x="457200" y="4343400"/>
              <a:ext cx="845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20" name="Oval 4"/>
            <p:cNvSpPr>
              <a:spLocks noChangeArrowheads="1"/>
            </p:cNvSpPr>
            <p:nvPr/>
          </p:nvSpPr>
          <p:spPr bwMode="auto">
            <a:xfrm>
              <a:off x="3733800" y="2438400"/>
              <a:ext cx="762000" cy="38862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86021" name="Line 5"/>
            <p:cNvSpPr>
              <a:spLocks noChangeShapeType="1"/>
            </p:cNvSpPr>
            <p:nvPr/>
          </p:nvSpPr>
          <p:spPr bwMode="auto">
            <a:xfrm>
              <a:off x="609600" y="3657600"/>
              <a:ext cx="8534400" cy="1676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6022" name="AutoShape 6"/>
            <p:cNvSpPr>
              <a:spLocks noChangeArrowheads="1"/>
            </p:cNvSpPr>
            <p:nvPr/>
          </p:nvSpPr>
          <p:spPr bwMode="auto">
            <a:xfrm>
              <a:off x="6019800" y="4267200"/>
              <a:ext cx="152400" cy="152400"/>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86023" name="AutoShape 7"/>
            <p:cNvSpPr>
              <a:spLocks noChangeArrowheads="1"/>
            </p:cNvSpPr>
            <p:nvPr/>
          </p:nvSpPr>
          <p:spPr bwMode="auto">
            <a:xfrm>
              <a:off x="2014538" y="4267200"/>
              <a:ext cx="152400" cy="152400"/>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86024" name="Line 8"/>
            <p:cNvSpPr>
              <a:spLocks noChangeShapeType="1"/>
            </p:cNvSpPr>
            <p:nvPr/>
          </p:nvSpPr>
          <p:spPr bwMode="auto">
            <a:xfrm flipV="1">
              <a:off x="609600" y="3657600"/>
              <a:ext cx="0" cy="685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6025" name="Line 9"/>
            <p:cNvSpPr>
              <a:spLocks noChangeShapeType="1"/>
            </p:cNvSpPr>
            <p:nvPr/>
          </p:nvSpPr>
          <p:spPr bwMode="auto">
            <a:xfrm>
              <a:off x="609600" y="3657600"/>
              <a:ext cx="35052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6026" name="Line 10"/>
            <p:cNvSpPr>
              <a:spLocks noChangeShapeType="1"/>
            </p:cNvSpPr>
            <p:nvPr/>
          </p:nvSpPr>
          <p:spPr bwMode="auto">
            <a:xfrm>
              <a:off x="4114800" y="3657600"/>
              <a:ext cx="5029200" cy="17526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6027" name="Line 11"/>
            <p:cNvSpPr>
              <a:spLocks noChangeShapeType="1"/>
            </p:cNvSpPr>
            <p:nvPr/>
          </p:nvSpPr>
          <p:spPr bwMode="auto">
            <a:xfrm>
              <a:off x="609600" y="3657600"/>
              <a:ext cx="3505200" cy="1600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6028" name="Line 12"/>
            <p:cNvSpPr>
              <a:spLocks noChangeShapeType="1"/>
            </p:cNvSpPr>
            <p:nvPr/>
          </p:nvSpPr>
          <p:spPr bwMode="auto">
            <a:xfrm flipV="1">
              <a:off x="4114800" y="5257800"/>
              <a:ext cx="50292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6029" name="Line 13"/>
            <p:cNvSpPr>
              <a:spLocks noChangeShapeType="1"/>
            </p:cNvSpPr>
            <p:nvPr/>
          </p:nvSpPr>
          <p:spPr bwMode="auto">
            <a:xfrm>
              <a:off x="8686800" y="4343400"/>
              <a:ext cx="0" cy="9144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6030" name="Line 14"/>
            <p:cNvSpPr>
              <a:spLocks noChangeShapeType="1"/>
            </p:cNvSpPr>
            <p:nvPr/>
          </p:nvSpPr>
          <p:spPr bwMode="auto">
            <a:xfrm>
              <a:off x="2133600" y="2897188"/>
              <a:ext cx="1981200"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6031" name="Line 15"/>
            <p:cNvSpPr>
              <a:spLocks noChangeShapeType="1"/>
            </p:cNvSpPr>
            <p:nvPr/>
          </p:nvSpPr>
          <p:spPr bwMode="auto">
            <a:xfrm>
              <a:off x="4114800" y="4038600"/>
              <a:ext cx="4572000"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6032" name="Line 16"/>
            <p:cNvSpPr>
              <a:spLocks noChangeShapeType="1"/>
            </p:cNvSpPr>
            <p:nvPr/>
          </p:nvSpPr>
          <p:spPr bwMode="auto">
            <a:xfrm flipH="1">
              <a:off x="609600" y="4724400"/>
              <a:ext cx="3505200"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6033" name="Text Box 17"/>
            <p:cNvSpPr txBox="1">
              <a:spLocks noChangeArrowheads="1"/>
            </p:cNvSpPr>
            <p:nvPr/>
          </p:nvSpPr>
          <p:spPr bwMode="auto">
            <a:xfrm>
              <a:off x="2879725" y="2362200"/>
              <a:ext cx="3397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f</a:t>
              </a:r>
            </a:p>
          </p:txBody>
        </p:sp>
        <p:sp>
          <p:nvSpPr>
            <p:cNvPr id="86034" name="Text Box 18"/>
            <p:cNvSpPr txBox="1">
              <a:spLocks noChangeArrowheads="1"/>
            </p:cNvSpPr>
            <p:nvPr/>
          </p:nvSpPr>
          <p:spPr bwMode="auto">
            <a:xfrm>
              <a:off x="1981200" y="4572000"/>
              <a:ext cx="3444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o</a:t>
              </a:r>
            </a:p>
          </p:txBody>
        </p:sp>
        <p:sp>
          <p:nvSpPr>
            <p:cNvPr id="86035" name="Text Box 19"/>
            <p:cNvSpPr txBox="1">
              <a:spLocks noChangeArrowheads="1"/>
            </p:cNvSpPr>
            <p:nvPr/>
          </p:nvSpPr>
          <p:spPr bwMode="auto">
            <a:xfrm>
              <a:off x="6359525" y="3581400"/>
              <a:ext cx="2698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i</a:t>
              </a:r>
            </a:p>
          </p:txBody>
        </p:sp>
        <p:sp>
          <p:nvSpPr>
            <p:cNvPr id="86036" name="Arc 20"/>
            <p:cNvSpPr>
              <a:spLocks/>
            </p:cNvSpPr>
            <p:nvPr/>
          </p:nvSpPr>
          <p:spPr bwMode="auto">
            <a:xfrm flipV="1">
              <a:off x="8343900" y="4343400"/>
              <a:ext cx="344488" cy="1285875"/>
            </a:xfrm>
            <a:custGeom>
              <a:avLst/>
              <a:gdLst>
                <a:gd name="T0" fmla="*/ 11025785 w 21600"/>
                <a:gd name="T1" fmla="*/ 0 h 21428"/>
                <a:gd name="T2" fmla="*/ 87622325 w 21600"/>
                <a:gd name="T3" fmla="*/ 2147483647 h 21428"/>
                <a:gd name="T4" fmla="*/ 0 w 21600"/>
                <a:gd name="T5" fmla="*/ 2147483647 h 21428"/>
                <a:gd name="T6" fmla="*/ 0 60000 65536"/>
                <a:gd name="T7" fmla="*/ 0 60000 65536"/>
                <a:gd name="T8" fmla="*/ 0 60000 65536"/>
                <a:gd name="T9" fmla="*/ 0 w 21600"/>
                <a:gd name="T10" fmla="*/ 0 h 21428"/>
                <a:gd name="T11" fmla="*/ 21600 w 21600"/>
                <a:gd name="T12" fmla="*/ 21428 h 21428"/>
              </a:gdLst>
              <a:ahLst/>
              <a:cxnLst>
                <a:cxn ang="T6">
                  <a:pos x="T0" y="T1"/>
                </a:cxn>
                <a:cxn ang="T7">
                  <a:pos x="T2" y="T3"/>
                </a:cxn>
                <a:cxn ang="T8">
                  <a:pos x="T4" y="T5"/>
                </a:cxn>
              </a:cxnLst>
              <a:rect l="T9" t="T10" r="T11" b="T12"/>
              <a:pathLst>
                <a:path w="21600" h="21428" fill="none" extrusionOk="0">
                  <a:moveTo>
                    <a:pt x="2718" y="-1"/>
                  </a:moveTo>
                  <a:cubicBezTo>
                    <a:pt x="13510" y="1368"/>
                    <a:pt x="21600" y="10549"/>
                    <a:pt x="21600" y="21428"/>
                  </a:cubicBezTo>
                </a:path>
                <a:path w="21600" h="21428" stroke="0" extrusionOk="0">
                  <a:moveTo>
                    <a:pt x="2718" y="-1"/>
                  </a:moveTo>
                  <a:cubicBezTo>
                    <a:pt x="13510" y="1368"/>
                    <a:pt x="21600" y="10549"/>
                    <a:pt x="21600" y="21428"/>
                  </a:cubicBezTo>
                  <a:lnTo>
                    <a:pt x="0" y="21428"/>
                  </a:lnTo>
                  <a:lnTo>
                    <a:pt x="2718" y="-1"/>
                  </a:lnTo>
                  <a:close/>
                </a:path>
              </a:pathLst>
            </a:custGeom>
            <a:noFill/>
            <a:ln w="762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6037" name="Line 21"/>
            <p:cNvSpPr>
              <a:spLocks noChangeShapeType="1"/>
            </p:cNvSpPr>
            <p:nvPr/>
          </p:nvSpPr>
          <p:spPr bwMode="auto">
            <a:xfrm flipH="1">
              <a:off x="8305800" y="5562600"/>
              <a:ext cx="152400" cy="152400"/>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6038" name="Line 22"/>
            <p:cNvSpPr>
              <a:spLocks noChangeShapeType="1"/>
            </p:cNvSpPr>
            <p:nvPr/>
          </p:nvSpPr>
          <p:spPr bwMode="auto">
            <a:xfrm>
              <a:off x="609600" y="3200400"/>
              <a:ext cx="8229600" cy="266700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6039" name="Line 23"/>
            <p:cNvSpPr>
              <a:spLocks noChangeShapeType="1"/>
            </p:cNvSpPr>
            <p:nvPr/>
          </p:nvSpPr>
          <p:spPr bwMode="auto">
            <a:xfrm flipV="1">
              <a:off x="609600" y="3200400"/>
              <a:ext cx="0" cy="1143000"/>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6040" name="Line 24"/>
            <p:cNvSpPr>
              <a:spLocks noChangeShapeType="1"/>
            </p:cNvSpPr>
            <p:nvPr/>
          </p:nvSpPr>
          <p:spPr bwMode="auto">
            <a:xfrm>
              <a:off x="609600" y="3200400"/>
              <a:ext cx="3505200" cy="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6041" name="Line 25"/>
            <p:cNvSpPr>
              <a:spLocks noChangeShapeType="1"/>
            </p:cNvSpPr>
            <p:nvPr/>
          </p:nvSpPr>
          <p:spPr bwMode="auto">
            <a:xfrm>
              <a:off x="4114800" y="3200400"/>
              <a:ext cx="4876800" cy="289560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6042" name="Line 26"/>
            <p:cNvSpPr>
              <a:spLocks noChangeShapeType="1"/>
            </p:cNvSpPr>
            <p:nvPr/>
          </p:nvSpPr>
          <p:spPr bwMode="auto">
            <a:xfrm>
              <a:off x="609600" y="3200400"/>
              <a:ext cx="3505200" cy="251460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6043" name="Line 27"/>
            <p:cNvSpPr>
              <a:spLocks noChangeShapeType="1"/>
            </p:cNvSpPr>
            <p:nvPr/>
          </p:nvSpPr>
          <p:spPr bwMode="auto">
            <a:xfrm flipV="1">
              <a:off x="4114800" y="5715000"/>
              <a:ext cx="5029200" cy="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Tree>
    <p:extLst>
      <p:ext uri="{BB962C8B-B14F-4D97-AF65-F5344CB8AC3E}">
        <p14:creationId xmlns:p14="http://schemas.microsoft.com/office/powerpoint/2010/main" val="2892000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altLang="en-US" sz="2800" dirty="0"/>
              <a:t>Optical Aberrations:  Imperfections in optical </a:t>
            </a:r>
            <a:r>
              <a:rPr lang="en-US" altLang="en-US" sz="2800" dirty="0" smtClean="0"/>
              <a:t>systems</a:t>
            </a:r>
            <a:endParaRPr lang="en-US" sz="2800" dirty="0"/>
          </a:p>
        </p:txBody>
      </p:sp>
      <p:sp>
        <p:nvSpPr>
          <p:cNvPr id="3" name="Content Placeholder 2"/>
          <p:cNvSpPr>
            <a:spLocks noGrp="1"/>
          </p:cNvSpPr>
          <p:nvPr>
            <p:ph idx="1"/>
          </p:nvPr>
        </p:nvSpPr>
        <p:spPr/>
        <p:txBody>
          <a:bodyPr>
            <a:normAutofit/>
          </a:bodyPr>
          <a:lstStyle/>
          <a:p>
            <a:pPr>
              <a:spcBef>
                <a:spcPct val="50000"/>
              </a:spcBef>
            </a:pPr>
            <a:r>
              <a:rPr lang="en-US" altLang="en-US" sz="2400" dirty="0"/>
              <a:t>Chromatic (</a:t>
            </a:r>
            <a:r>
              <a:rPr lang="en-US" altLang="en-US" sz="2400" dirty="0" smtClean="0"/>
              <a:t>blue = shorter </a:t>
            </a:r>
            <a:r>
              <a:rPr lang="en-US" altLang="en-US" sz="2400" dirty="0"/>
              <a:t>focal length)</a:t>
            </a:r>
          </a:p>
          <a:p>
            <a:pPr>
              <a:spcBef>
                <a:spcPct val="50000"/>
              </a:spcBef>
            </a:pPr>
            <a:r>
              <a:rPr lang="en-US" altLang="en-US" sz="2400" dirty="0" smtClean="0"/>
              <a:t>Spherical </a:t>
            </a:r>
            <a:r>
              <a:rPr lang="en-US" altLang="en-US" sz="2400" dirty="0"/>
              <a:t>(rays near edge of lens bent more)</a:t>
            </a:r>
          </a:p>
          <a:p>
            <a:pPr>
              <a:spcBef>
                <a:spcPct val="50000"/>
              </a:spcBef>
            </a:pPr>
            <a:r>
              <a:rPr lang="en-US" altLang="en-US" sz="2400" dirty="0" smtClean="0"/>
              <a:t>Curvature </a:t>
            </a:r>
            <a:r>
              <a:rPr lang="en-US" altLang="en-US" sz="2400" dirty="0"/>
              <a:t>of </a:t>
            </a:r>
            <a:r>
              <a:rPr lang="en-US" altLang="en-US" sz="2400" dirty="0" smtClean="0"/>
              <a:t>field </a:t>
            </a:r>
            <a:r>
              <a:rPr lang="en-US" altLang="en-US" sz="2400" dirty="0"/>
              <a:t>(worse near edges</a:t>
            </a:r>
            <a:r>
              <a:rPr lang="en-US" altLang="en-US" sz="2400" dirty="0" smtClean="0"/>
              <a:t>)</a:t>
            </a:r>
          </a:p>
          <a:p>
            <a:pPr>
              <a:spcBef>
                <a:spcPct val="50000"/>
              </a:spcBef>
            </a:pPr>
            <a:endParaRPr lang="en-US" altLang="en-US" sz="2400" dirty="0"/>
          </a:p>
          <a:p>
            <a:pPr marL="0" indent="0">
              <a:spcBef>
                <a:spcPct val="50000"/>
              </a:spcBef>
              <a:buNone/>
            </a:pPr>
            <a:r>
              <a:rPr lang="en-US" altLang="en-US" sz="2400" dirty="0" smtClean="0"/>
              <a:t>Potential Solution: Stop down lens</a:t>
            </a:r>
            <a:endParaRPr lang="en-US" altLang="en-US" sz="2400" dirty="0"/>
          </a:p>
        </p:txBody>
      </p:sp>
    </p:spTree>
    <p:extLst>
      <p:ext uri="{BB962C8B-B14F-4D97-AF65-F5344CB8AC3E}">
        <p14:creationId xmlns:p14="http://schemas.microsoft.com/office/powerpoint/2010/main" val="4036776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609600" y="381000"/>
            <a:ext cx="777240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a:t>Spherical Aberration is reduced by smaller aperture</a:t>
            </a:r>
          </a:p>
          <a:p>
            <a:pPr>
              <a:spcBef>
                <a:spcPct val="50000"/>
              </a:spcBef>
            </a:pPr>
            <a:endParaRPr lang="en-US" altLang="en-US"/>
          </a:p>
          <a:p>
            <a:pPr>
              <a:spcBef>
                <a:spcPct val="50000"/>
              </a:spcBef>
            </a:pPr>
            <a:endParaRPr lang="en-US" altLang="en-US" sz="1400"/>
          </a:p>
        </p:txBody>
      </p:sp>
      <p:sp>
        <p:nvSpPr>
          <p:cNvPr id="88067" name="Line 3"/>
          <p:cNvSpPr>
            <a:spLocks noChangeShapeType="1"/>
          </p:cNvSpPr>
          <p:nvPr/>
        </p:nvSpPr>
        <p:spPr bwMode="auto">
          <a:xfrm>
            <a:off x="1371600" y="3657600"/>
            <a:ext cx="65532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068" name="Oval 4"/>
          <p:cNvSpPr>
            <a:spLocks noChangeArrowheads="1"/>
          </p:cNvSpPr>
          <p:nvPr/>
        </p:nvSpPr>
        <p:spPr bwMode="auto">
          <a:xfrm>
            <a:off x="3733800" y="914400"/>
            <a:ext cx="762000" cy="55626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nvGrpSpPr>
          <p:cNvPr id="88069" name="Group 5"/>
          <p:cNvGrpSpPr>
            <a:grpSpLocks/>
          </p:cNvGrpSpPr>
          <p:nvPr/>
        </p:nvGrpSpPr>
        <p:grpSpPr bwMode="auto">
          <a:xfrm>
            <a:off x="2057400" y="3276600"/>
            <a:ext cx="6019800" cy="762000"/>
            <a:chOff x="1296" y="1872"/>
            <a:chExt cx="3792" cy="480"/>
          </a:xfrm>
        </p:grpSpPr>
        <p:sp>
          <p:nvSpPr>
            <p:cNvPr id="88083" name="Line 6"/>
            <p:cNvSpPr>
              <a:spLocks noChangeShapeType="1"/>
            </p:cNvSpPr>
            <p:nvPr/>
          </p:nvSpPr>
          <p:spPr bwMode="auto">
            <a:xfrm>
              <a:off x="1296" y="2352"/>
              <a:ext cx="1296"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8084" name="Line 7"/>
            <p:cNvSpPr>
              <a:spLocks noChangeShapeType="1"/>
            </p:cNvSpPr>
            <p:nvPr/>
          </p:nvSpPr>
          <p:spPr bwMode="auto">
            <a:xfrm>
              <a:off x="1296" y="1872"/>
              <a:ext cx="1296" cy="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8085" name="Line 8"/>
            <p:cNvSpPr>
              <a:spLocks noChangeShapeType="1"/>
            </p:cNvSpPr>
            <p:nvPr/>
          </p:nvSpPr>
          <p:spPr bwMode="auto">
            <a:xfrm>
              <a:off x="2592" y="1872"/>
              <a:ext cx="2448" cy="38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8086" name="Line 9"/>
            <p:cNvSpPr>
              <a:spLocks noChangeShapeType="1"/>
            </p:cNvSpPr>
            <p:nvPr/>
          </p:nvSpPr>
          <p:spPr bwMode="auto">
            <a:xfrm flipV="1">
              <a:off x="2592" y="1968"/>
              <a:ext cx="2496" cy="38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8070" name="Group 10"/>
          <p:cNvGrpSpPr>
            <a:grpSpLocks/>
          </p:cNvGrpSpPr>
          <p:nvPr/>
        </p:nvGrpSpPr>
        <p:grpSpPr bwMode="auto">
          <a:xfrm>
            <a:off x="2057400" y="2743200"/>
            <a:ext cx="5943600" cy="1831975"/>
            <a:chOff x="1296" y="1535"/>
            <a:chExt cx="3744" cy="1154"/>
          </a:xfrm>
        </p:grpSpPr>
        <p:sp>
          <p:nvSpPr>
            <p:cNvPr id="88079" name="Line 11"/>
            <p:cNvSpPr>
              <a:spLocks noChangeShapeType="1"/>
            </p:cNvSpPr>
            <p:nvPr/>
          </p:nvSpPr>
          <p:spPr bwMode="auto">
            <a:xfrm>
              <a:off x="1296" y="1535"/>
              <a:ext cx="1296" cy="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8080" name="Line 12"/>
            <p:cNvSpPr>
              <a:spLocks noChangeShapeType="1"/>
            </p:cNvSpPr>
            <p:nvPr/>
          </p:nvSpPr>
          <p:spPr bwMode="auto">
            <a:xfrm>
              <a:off x="1296" y="2688"/>
              <a:ext cx="1296" cy="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8081" name="Line 13"/>
            <p:cNvSpPr>
              <a:spLocks noChangeShapeType="1"/>
            </p:cNvSpPr>
            <p:nvPr/>
          </p:nvSpPr>
          <p:spPr bwMode="auto">
            <a:xfrm>
              <a:off x="2592" y="1536"/>
              <a:ext cx="2400" cy="100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8082" name="Line 14"/>
            <p:cNvSpPr>
              <a:spLocks noChangeShapeType="1"/>
            </p:cNvSpPr>
            <p:nvPr/>
          </p:nvSpPr>
          <p:spPr bwMode="auto">
            <a:xfrm flipV="1">
              <a:off x="2592" y="1680"/>
              <a:ext cx="2448" cy="100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88071" name="Text Box 16"/>
          <p:cNvSpPr txBox="1">
            <a:spLocks noChangeArrowheads="1"/>
          </p:cNvSpPr>
          <p:nvPr/>
        </p:nvSpPr>
        <p:spPr bwMode="auto">
          <a:xfrm>
            <a:off x="4953000" y="4648200"/>
            <a:ext cx="33528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Less confused </a:t>
            </a:r>
            <a:r>
              <a:rPr lang="ja-JP" altLang="en-US"/>
              <a:t>“</a:t>
            </a:r>
            <a:r>
              <a:rPr lang="en-US" altLang="ja-JP"/>
              <a:t>Zone of Confusion</a:t>
            </a:r>
            <a:r>
              <a:rPr lang="ja-JP" altLang="en-US"/>
              <a:t>”</a:t>
            </a:r>
            <a:endParaRPr lang="en-US" altLang="en-US"/>
          </a:p>
        </p:txBody>
      </p:sp>
      <p:sp>
        <p:nvSpPr>
          <p:cNvPr id="88072" name="Line 17"/>
          <p:cNvSpPr>
            <a:spLocks noChangeShapeType="1"/>
          </p:cNvSpPr>
          <p:nvPr/>
        </p:nvSpPr>
        <p:spPr bwMode="auto">
          <a:xfrm flipV="1">
            <a:off x="6019800" y="3886200"/>
            <a:ext cx="260350" cy="762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88073" name="Group 30"/>
          <p:cNvGrpSpPr>
            <a:grpSpLocks/>
          </p:cNvGrpSpPr>
          <p:nvPr/>
        </p:nvGrpSpPr>
        <p:grpSpPr bwMode="auto">
          <a:xfrm>
            <a:off x="3505200" y="990600"/>
            <a:ext cx="152400" cy="1600200"/>
            <a:chOff x="2208" y="432"/>
            <a:chExt cx="96" cy="1008"/>
          </a:xfrm>
        </p:grpSpPr>
        <p:sp>
          <p:nvSpPr>
            <p:cNvPr id="88077" name="Line 28"/>
            <p:cNvSpPr>
              <a:spLocks noChangeShapeType="1"/>
            </p:cNvSpPr>
            <p:nvPr/>
          </p:nvSpPr>
          <p:spPr bwMode="auto">
            <a:xfrm>
              <a:off x="2208" y="1440"/>
              <a:ext cx="96"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078" name="Line 29"/>
            <p:cNvSpPr>
              <a:spLocks noChangeShapeType="1"/>
            </p:cNvSpPr>
            <p:nvPr/>
          </p:nvSpPr>
          <p:spPr bwMode="auto">
            <a:xfrm flipV="1">
              <a:off x="2256" y="432"/>
              <a:ext cx="0" cy="100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8074" name="Group 31"/>
          <p:cNvGrpSpPr>
            <a:grpSpLocks/>
          </p:cNvGrpSpPr>
          <p:nvPr/>
        </p:nvGrpSpPr>
        <p:grpSpPr bwMode="auto">
          <a:xfrm flipV="1">
            <a:off x="3505200" y="4724400"/>
            <a:ext cx="152400" cy="1600200"/>
            <a:chOff x="2208" y="432"/>
            <a:chExt cx="96" cy="1008"/>
          </a:xfrm>
        </p:grpSpPr>
        <p:sp>
          <p:nvSpPr>
            <p:cNvPr id="88075" name="Line 32"/>
            <p:cNvSpPr>
              <a:spLocks noChangeShapeType="1"/>
            </p:cNvSpPr>
            <p:nvPr/>
          </p:nvSpPr>
          <p:spPr bwMode="auto">
            <a:xfrm>
              <a:off x="2208" y="1440"/>
              <a:ext cx="96"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076" name="Line 33"/>
            <p:cNvSpPr>
              <a:spLocks noChangeShapeType="1"/>
            </p:cNvSpPr>
            <p:nvPr/>
          </p:nvSpPr>
          <p:spPr bwMode="auto">
            <a:xfrm flipV="1">
              <a:off x="2256" y="432"/>
              <a:ext cx="0" cy="100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Tree>
    <p:extLst>
      <p:ext uri="{BB962C8B-B14F-4D97-AF65-F5344CB8AC3E}">
        <p14:creationId xmlns:p14="http://schemas.microsoft.com/office/powerpoint/2010/main" val="2150911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altLang="en-US" sz="2800" dirty="0"/>
              <a:t>Optical Aberrations:  Imperfections in optical </a:t>
            </a:r>
            <a:r>
              <a:rPr lang="en-US" altLang="en-US" sz="2800" dirty="0" smtClean="0"/>
              <a:t>systems</a:t>
            </a:r>
            <a:endParaRPr lang="en-US" sz="2800" dirty="0"/>
          </a:p>
        </p:txBody>
      </p:sp>
      <p:sp>
        <p:nvSpPr>
          <p:cNvPr id="3" name="Content Placeholder 2"/>
          <p:cNvSpPr>
            <a:spLocks noGrp="1"/>
          </p:cNvSpPr>
          <p:nvPr>
            <p:ph idx="1"/>
          </p:nvPr>
        </p:nvSpPr>
        <p:spPr/>
        <p:txBody>
          <a:bodyPr>
            <a:normAutofit/>
          </a:bodyPr>
          <a:lstStyle/>
          <a:p>
            <a:pPr>
              <a:spcBef>
                <a:spcPct val="50000"/>
              </a:spcBef>
            </a:pPr>
            <a:r>
              <a:rPr lang="en-US" altLang="en-US" sz="2400" dirty="0"/>
              <a:t>Chromatic (</a:t>
            </a:r>
            <a:r>
              <a:rPr lang="en-US" altLang="en-US" sz="2400" dirty="0" smtClean="0"/>
              <a:t>blue = shorter </a:t>
            </a:r>
            <a:r>
              <a:rPr lang="en-US" altLang="en-US" sz="2400" dirty="0"/>
              <a:t>focal length)</a:t>
            </a:r>
          </a:p>
          <a:p>
            <a:pPr>
              <a:spcBef>
                <a:spcPct val="50000"/>
              </a:spcBef>
            </a:pPr>
            <a:r>
              <a:rPr lang="en-US" altLang="en-US" sz="2400" dirty="0" smtClean="0"/>
              <a:t>Spherical </a:t>
            </a:r>
            <a:r>
              <a:rPr lang="en-US" altLang="en-US" sz="2400" dirty="0"/>
              <a:t>(rays near edge of lens bent more)</a:t>
            </a:r>
          </a:p>
          <a:p>
            <a:pPr>
              <a:spcBef>
                <a:spcPct val="50000"/>
              </a:spcBef>
            </a:pPr>
            <a:r>
              <a:rPr lang="en-US" altLang="en-US" sz="2400" dirty="0" smtClean="0"/>
              <a:t>Curvature </a:t>
            </a:r>
            <a:r>
              <a:rPr lang="en-US" altLang="en-US" sz="2400" dirty="0"/>
              <a:t>of </a:t>
            </a:r>
            <a:r>
              <a:rPr lang="en-US" altLang="en-US" sz="2400" dirty="0" smtClean="0"/>
              <a:t>field </a:t>
            </a:r>
            <a:r>
              <a:rPr lang="en-US" altLang="en-US" sz="2400" dirty="0"/>
              <a:t>(worse near edges</a:t>
            </a:r>
            <a:r>
              <a:rPr lang="en-US" altLang="en-US" sz="2400" dirty="0" smtClean="0"/>
              <a:t>)</a:t>
            </a:r>
          </a:p>
          <a:p>
            <a:pPr>
              <a:spcBef>
                <a:spcPct val="50000"/>
              </a:spcBef>
            </a:pPr>
            <a:endParaRPr lang="en-US" altLang="en-US" sz="2400" dirty="0"/>
          </a:p>
          <a:p>
            <a:pPr marL="0" indent="0">
              <a:spcBef>
                <a:spcPct val="50000"/>
              </a:spcBef>
              <a:buNone/>
            </a:pPr>
            <a:r>
              <a:rPr lang="en-US" altLang="en-US" sz="2400" dirty="0" smtClean="0"/>
              <a:t>Potential Solution: Stop down lens</a:t>
            </a:r>
          </a:p>
          <a:p>
            <a:pPr marL="0" indent="0">
              <a:spcBef>
                <a:spcPct val="50000"/>
              </a:spcBef>
              <a:buNone/>
            </a:pPr>
            <a:endParaRPr lang="en-US" altLang="en-US" sz="2400" dirty="0"/>
          </a:p>
          <a:p>
            <a:pPr marL="0" indent="0">
              <a:spcBef>
                <a:spcPct val="50000"/>
              </a:spcBef>
              <a:buNone/>
            </a:pPr>
            <a:r>
              <a:rPr lang="en-US" altLang="en-US" sz="2400" dirty="0"/>
              <a:t>Problem:  Brightness and </a:t>
            </a:r>
            <a:r>
              <a:rPr lang="en-US" altLang="en-US" sz="2400" dirty="0" smtClean="0"/>
              <a:t>Resolution</a:t>
            </a:r>
            <a:endParaRPr lang="en-US" altLang="en-US" sz="2400" dirty="0"/>
          </a:p>
        </p:txBody>
      </p:sp>
    </p:spTree>
    <p:extLst>
      <p:ext uri="{BB962C8B-B14F-4D97-AF65-F5344CB8AC3E}">
        <p14:creationId xmlns:p14="http://schemas.microsoft.com/office/powerpoint/2010/main" val="1904727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My Documents\My Pictures\Brass Objective.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2312" y="1803400"/>
            <a:ext cx="3983038" cy="4368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chor="t">
            <a:normAutofit/>
          </a:bodyPr>
          <a:lstStyle/>
          <a:p>
            <a:r>
              <a:rPr lang="en-US" sz="3200" dirty="0" smtClean="0"/>
              <a:t>The most important microscope component</a:t>
            </a:r>
            <a:endParaRPr lang="en-US" sz="3200" dirty="0"/>
          </a:p>
        </p:txBody>
      </p:sp>
      <p:sp>
        <p:nvSpPr>
          <p:cNvPr id="3" name="Content Placeholder 2"/>
          <p:cNvSpPr>
            <a:spLocks noGrp="1"/>
          </p:cNvSpPr>
          <p:nvPr>
            <p:ph sz="half" idx="1"/>
          </p:nvPr>
        </p:nvSpPr>
        <p:spPr/>
        <p:txBody>
          <a:bodyPr/>
          <a:lstStyle/>
          <a:p>
            <a:r>
              <a:rPr lang="en-US" dirty="0" smtClean="0"/>
              <a:t>The Objective</a:t>
            </a:r>
          </a:p>
          <a:p>
            <a:endParaRPr lang="en-US" dirty="0" smtClean="0"/>
          </a:p>
          <a:p>
            <a:r>
              <a:rPr lang="en-US" dirty="0" smtClean="0"/>
              <a:t>Here is where good optical engineering really pays off</a:t>
            </a:r>
            <a:endParaRPr lang="en-US" dirty="0"/>
          </a:p>
        </p:txBody>
      </p:sp>
    </p:spTree>
    <p:extLst>
      <p:ext uri="{BB962C8B-B14F-4D97-AF65-F5344CB8AC3E}">
        <p14:creationId xmlns:p14="http://schemas.microsoft.com/office/powerpoint/2010/main" val="285305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770930" y="2251488"/>
            <a:ext cx="2667000" cy="297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en-US" sz="1000" dirty="0">
                <a:solidFill>
                  <a:schemeClr val="tx1"/>
                </a:solidFill>
                <a:cs typeface="Times New Roman" panose="02020603050405020304" pitchFamily="18" charset="0"/>
              </a:rPr>
              <a:t>404.7	</a:t>
            </a:r>
            <a:r>
              <a:rPr lang="de-DE" altLang="en-US" sz="1200" b="1" dirty="0">
                <a:solidFill>
                  <a:schemeClr val="tx1"/>
                </a:solidFill>
                <a:cs typeface="Times New Roman" panose="02020603050405020304" pitchFamily="18" charset="0"/>
              </a:rPr>
              <a:t>h</a:t>
            </a:r>
            <a:r>
              <a:rPr lang="de-DE" altLang="en-US" sz="1000" dirty="0">
                <a:solidFill>
                  <a:schemeClr val="tx1"/>
                </a:solidFill>
                <a:cs typeface="Times New Roman" panose="02020603050405020304" pitchFamily="18" charset="0"/>
              </a:rPr>
              <a:t>	</a:t>
            </a:r>
            <a:r>
              <a:rPr lang="en-US" altLang="en-US" sz="1000" b="1" dirty="0">
                <a:solidFill>
                  <a:schemeClr val="tx1"/>
                </a:solidFill>
                <a:cs typeface="Times New Roman" panose="02020603050405020304" pitchFamily="18" charset="0"/>
              </a:rPr>
              <a:t>Violet Hg</a:t>
            </a:r>
            <a:endParaRPr lang="en-US" altLang="en-US" sz="1000" dirty="0">
              <a:solidFill>
                <a:schemeClr val="tx1"/>
              </a:solidFill>
              <a:cs typeface="Times New Roman" panose="02020603050405020304" pitchFamily="18" charset="0"/>
            </a:endParaRPr>
          </a:p>
          <a:p>
            <a:pPr algn="l">
              <a:spcBef>
                <a:spcPct val="50000"/>
              </a:spcBef>
            </a:pPr>
            <a:r>
              <a:rPr lang="de-DE" altLang="en-US" sz="1000" dirty="0">
                <a:solidFill>
                  <a:schemeClr val="tx1"/>
                </a:solidFill>
                <a:cs typeface="Times New Roman" panose="02020603050405020304" pitchFamily="18" charset="0"/>
              </a:rPr>
              <a:t>435.8	</a:t>
            </a:r>
            <a:r>
              <a:rPr lang="de-DE" altLang="en-US" sz="1200" b="1" dirty="0">
                <a:solidFill>
                  <a:schemeClr val="tx1"/>
                </a:solidFill>
                <a:cs typeface="Times New Roman" panose="02020603050405020304" pitchFamily="18" charset="0"/>
              </a:rPr>
              <a:t>g</a:t>
            </a:r>
            <a:r>
              <a:rPr lang="de-DE" altLang="en-US" sz="1000" dirty="0">
                <a:solidFill>
                  <a:schemeClr val="tx1"/>
                </a:solidFill>
                <a:cs typeface="Times New Roman" panose="02020603050405020304" pitchFamily="18" charset="0"/>
              </a:rPr>
              <a:t>	</a:t>
            </a:r>
            <a:r>
              <a:rPr lang="en-US" altLang="en-US" sz="1000" b="1" dirty="0">
                <a:solidFill>
                  <a:schemeClr val="tx1"/>
                </a:solidFill>
                <a:cs typeface="Times New Roman" panose="02020603050405020304" pitchFamily="18" charset="0"/>
              </a:rPr>
              <a:t>Blue Hg</a:t>
            </a:r>
            <a:endParaRPr lang="en-US" altLang="en-US" sz="1000" dirty="0">
              <a:solidFill>
                <a:schemeClr val="tx1"/>
              </a:solidFill>
              <a:cs typeface="Times New Roman" panose="02020603050405020304" pitchFamily="18" charset="0"/>
            </a:endParaRPr>
          </a:p>
          <a:p>
            <a:pPr algn="l">
              <a:spcBef>
                <a:spcPct val="50000"/>
              </a:spcBef>
            </a:pPr>
            <a:r>
              <a:rPr lang="de-DE" altLang="en-US" sz="1000" dirty="0">
                <a:solidFill>
                  <a:schemeClr val="tx1"/>
                </a:solidFill>
                <a:cs typeface="Times New Roman" panose="02020603050405020304" pitchFamily="18" charset="0"/>
              </a:rPr>
              <a:t>480.0	 </a:t>
            </a:r>
            <a:r>
              <a:rPr lang="de-DE" altLang="en-US" sz="1200" b="1" dirty="0">
                <a:solidFill>
                  <a:schemeClr val="tx1"/>
                </a:solidFill>
                <a:cs typeface="Times New Roman" panose="02020603050405020304" pitchFamily="18" charset="0"/>
              </a:rPr>
              <a:t>F‘</a:t>
            </a:r>
            <a:r>
              <a:rPr lang="de-DE" altLang="en-US" sz="1000" dirty="0">
                <a:solidFill>
                  <a:schemeClr val="tx1"/>
                </a:solidFill>
                <a:cs typeface="Times New Roman" panose="02020603050405020304" pitchFamily="18" charset="0"/>
              </a:rPr>
              <a:t>	</a:t>
            </a:r>
            <a:r>
              <a:rPr lang="en-US" altLang="en-US" sz="1000" b="1" dirty="0">
                <a:solidFill>
                  <a:schemeClr val="tx1"/>
                </a:solidFill>
                <a:cs typeface="Times New Roman" panose="02020603050405020304" pitchFamily="18" charset="0"/>
              </a:rPr>
              <a:t>Blue Cd</a:t>
            </a:r>
            <a:endParaRPr lang="en-US" altLang="en-US" sz="1000" dirty="0">
              <a:solidFill>
                <a:schemeClr val="tx1"/>
              </a:solidFill>
              <a:cs typeface="Times New Roman" panose="02020603050405020304" pitchFamily="18" charset="0"/>
            </a:endParaRPr>
          </a:p>
          <a:p>
            <a:pPr algn="l">
              <a:spcBef>
                <a:spcPct val="50000"/>
              </a:spcBef>
            </a:pPr>
            <a:r>
              <a:rPr lang="de-DE" altLang="en-US" sz="1000" dirty="0">
                <a:solidFill>
                  <a:schemeClr val="tx1"/>
                </a:solidFill>
                <a:cs typeface="Times New Roman" panose="02020603050405020304" pitchFamily="18" charset="0"/>
              </a:rPr>
              <a:t>486.1	 </a:t>
            </a:r>
            <a:r>
              <a:rPr lang="de-DE" altLang="en-US" sz="1200" b="1" dirty="0">
                <a:solidFill>
                  <a:schemeClr val="tx1"/>
                </a:solidFill>
                <a:cs typeface="Times New Roman" panose="02020603050405020304" pitchFamily="18" charset="0"/>
              </a:rPr>
              <a:t>F</a:t>
            </a:r>
            <a:r>
              <a:rPr lang="de-DE" altLang="en-US" sz="1000" dirty="0">
                <a:solidFill>
                  <a:schemeClr val="tx1"/>
                </a:solidFill>
                <a:cs typeface="Times New Roman" panose="02020603050405020304" pitchFamily="18" charset="0"/>
              </a:rPr>
              <a:t>	</a:t>
            </a:r>
            <a:r>
              <a:rPr lang="en-US" altLang="en-US" sz="1000" b="1" dirty="0">
                <a:solidFill>
                  <a:schemeClr val="tx1"/>
                </a:solidFill>
                <a:cs typeface="Times New Roman" panose="02020603050405020304" pitchFamily="18" charset="0"/>
              </a:rPr>
              <a:t>Blue H</a:t>
            </a:r>
            <a:endParaRPr lang="en-US" altLang="en-US" sz="1000" dirty="0">
              <a:solidFill>
                <a:schemeClr val="tx1"/>
              </a:solidFill>
              <a:cs typeface="Times New Roman" panose="02020603050405020304" pitchFamily="18" charset="0"/>
            </a:endParaRPr>
          </a:p>
          <a:p>
            <a:pPr algn="l">
              <a:spcBef>
                <a:spcPct val="50000"/>
              </a:spcBef>
            </a:pPr>
            <a:r>
              <a:rPr lang="de-DE" altLang="en-US" sz="1000" dirty="0">
                <a:solidFill>
                  <a:schemeClr val="tx1"/>
                </a:solidFill>
                <a:cs typeface="Times New Roman" panose="02020603050405020304" pitchFamily="18" charset="0"/>
              </a:rPr>
              <a:t>546.1	 </a:t>
            </a:r>
            <a:r>
              <a:rPr lang="de-DE" altLang="en-US" sz="1200" b="1" dirty="0">
                <a:solidFill>
                  <a:schemeClr val="tx1"/>
                </a:solidFill>
                <a:cs typeface="Times New Roman" panose="02020603050405020304" pitchFamily="18" charset="0"/>
              </a:rPr>
              <a:t>e</a:t>
            </a:r>
            <a:r>
              <a:rPr lang="de-DE" altLang="en-US" sz="1000" dirty="0">
                <a:solidFill>
                  <a:schemeClr val="tx1"/>
                </a:solidFill>
                <a:cs typeface="Times New Roman" panose="02020603050405020304" pitchFamily="18" charset="0"/>
              </a:rPr>
              <a:t>	</a:t>
            </a:r>
            <a:r>
              <a:rPr lang="en-US" altLang="en-US" sz="1000" b="1" dirty="0">
                <a:solidFill>
                  <a:schemeClr val="tx1"/>
                </a:solidFill>
                <a:cs typeface="Times New Roman" panose="02020603050405020304" pitchFamily="18" charset="0"/>
              </a:rPr>
              <a:t>Green Hg</a:t>
            </a:r>
            <a:endParaRPr lang="en-US" altLang="en-US" sz="1000" dirty="0">
              <a:solidFill>
                <a:schemeClr val="tx1"/>
              </a:solidFill>
              <a:cs typeface="Times New Roman" panose="02020603050405020304" pitchFamily="18" charset="0"/>
            </a:endParaRPr>
          </a:p>
          <a:p>
            <a:pPr algn="l">
              <a:spcBef>
                <a:spcPct val="50000"/>
              </a:spcBef>
            </a:pPr>
            <a:r>
              <a:rPr lang="de-DE" altLang="en-US" sz="1000" dirty="0">
                <a:solidFill>
                  <a:schemeClr val="tx1"/>
                </a:solidFill>
                <a:cs typeface="Times New Roman" panose="02020603050405020304" pitchFamily="18" charset="0"/>
              </a:rPr>
              <a:t>587.6	 </a:t>
            </a:r>
            <a:r>
              <a:rPr lang="de-DE" altLang="en-US" sz="1200" b="1" dirty="0">
                <a:solidFill>
                  <a:schemeClr val="tx1"/>
                </a:solidFill>
                <a:cs typeface="Times New Roman" panose="02020603050405020304" pitchFamily="18" charset="0"/>
              </a:rPr>
              <a:t>d</a:t>
            </a:r>
            <a:r>
              <a:rPr lang="de-DE" altLang="en-US" sz="1000" dirty="0">
                <a:solidFill>
                  <a:schemeClr val="tx1"/>
                </a:solidFill>
                <a:cs typeface="Times New Roman" panose="02020603050405020304" pitchFamily="18" charset="0"/>
              </a:rPr>
              <a:t>	</a:t>
            </a:r>
            <a:r>
              <a:rPr lang="en-US" altLang="en-US" sz="1000" b="1" dirty="0">
                <a:solidFill>
                  <a:schemeClr val="tx1"/>
                </a:solidFill>
                <a:cs typeface="Times New Roman" panose="02020603050405020304" pitchFamily="18" charset="0"/>
              </a:rPr>
              <a:t>Yellow He</a:t>
            </a:r>
            <a:endParaRPr lang="en-US" altLang="en-US" sz="1000" dirty="0">
              <a:solidFill>
                <a:schemeClr val="tx1"/>
              </a:solidFill>
              <a:cs typeface="Times New Roman" panose="02020603050405020304" pitchFamily="18" charset="0"/>
            </a:endParaRPr>
          </a:p>
          <a:p>
            <a:pPr algn="l">
              <a:spcBef>
                <a:spcPct val="50000"/>
              </a:spcBef>
            </a:pPr>
            <a:r>
              <a:rPr lang="de-DE" altLang="en-US" sz="1000" dirty="0">
                <a:solidFill>
                  <a:schemeClr val="tx1"/>
                </a:solidFill>
                <a:cs typeface="Times New Roman" panose="02020603050405020304" pitchFamily="18" charset="0"/>
              </a:rPr>
              <a:t>589	 </a:t>
            </a:r>
            <a:r>
              <a:rPr lang="de-DE" altLang="en-US" sz="1200" b="1" dirty="0">
                <a:solidFill>
                  <a:schemeClr val="tx1"/>
                </a:solidFill>
                <a:cs typeface="Times New Roman" panose="02020603050405020304" pitchFamily="18" charset="0"/>
              </a:rPr>
              <a:t>D</a:t>
            </a:r>
            <a:r>
              <a:rPr lang="de-DE" altLang="en-US" sz="1000" dirty="0">
                <a:solidFill>
                  <a:schemeClr val="tx1"/>
                </a:solidFill>
                <a:cs typeface="Times New Roman" panose="02020603050405020304" pitchFamily="18" charset="0"/>
              </a:rPr>
              <a:t>	</a:t>
            </a:r>
            <a:r>
              <a:rPr lang="de-DE" altLang="en-US" sz="1000" b="1" dirty="0">
                <a:solidFill>
                  <a:schemeClr val="tx1"/>
                </a:solidFill>
                <a:cs typeface="Times New Roman" panose="02020603050405020304" pitchFamily="18" charset="0"/>
              </a:rPr>
              <a:t>Sodium</a:t>
            </a:r>
          </a:p>
          <a:p>
            <a:pPr algn="l">
              <a:spcBef>
                <a:spcPct val="50000"/>
              </a:spcBef>
            </a:pPr>
            <a:r>
              <a:rPr lang="de-DE" altLang="en-US" sz="1000" dirty="0">
                <a:solidFill>
                  <a:schemeClr val="tx1"/>
                </a:solidFill>
                <a:cs typeface="Times New Roman" panose="02020603050405020304" pitchFamily="18" charset="0"/>
              </a:rPr>
              <a:t>643.8	 </a:t>
            </a:r>
            <a:r>
              <a:rPr lang="de-DE" altLang="en-US" sz="1200" b="1" dirty="0">
                <a:solidFill>
                  <a:schemeClr val="tx1"/>
                </a:solidFill>
                <a:cs typeface="Times New Roman" panose="02020603050405020304" pitchFamily="18" charset="0"/>
              </a:rPr>
              <a:t>C‘</a:t>
            </a:r>
            <a:r>
              <a:rPr lang="de-DE" altLang="en-US" sz="1000" dirty="0">
                <a:solidFill>
                  <a:schemeClr val="tx1"/>
                </a:solidFill>
                <a:cs typeface="Times New Roman" panose="02020603050405020304" pitchFamily="18" charset="0"/>
              </a:rPr>
              <a:t>	</a:t>
            </a:r>
            <a:r>
              <a:rPr lang="en-US" altLang="en-US" sz="1000" b="1" dirty="0">
                <a:solidFill>
                  <a:schemeClr val="tx1"/>
                </a:solidFill>
                <a:cs typeface="Times New Roman" panose="02020603050405020304" pitchFamily="18" charset="0"/>
              </a:rPr>
              <a:t>Red Cd</a:t>
            </a:r>
            <a:endParaRPr lang="en-US" altLang="en-US" sz="1000" dirty="0">
              <a:solidFill>
                <a:schemeClr val="tx1"/>
              </a:solidFill>
              <a:cs typeface="Times New Roman" panose="02020603050405020304" pitchFamily="18" charset="0"/>
            </a:endParaRPr>
          </a:p>
          <a:p>
            <a:pPr algn="l">
              <a:spcBef>
                <a:spcPct val="50000"/>
              </a:spcBef>
            </a:pPr>
            <a:r>
              <a:rPr lang="de-DE" altLang="en-US" sz="1000" dirty="0">
                <a:solidFill>
                  <a:schemeClr val="tx1"/>
                </a:solidFill>
                <a:cs typeface="Times New Roman" panose="02020603050405020304" pitchFamily="18" charset="0"/>
              </a:rPr>
              <a:t>656.3	 </a:t>
            </a:r>
            <a:r>
              <a:rPr lang="de-DE" altLang="en-US" sz="1200" b="1" dirty="0">
                <a:solidFill>
                  <a:schemeClr val="tx1"/>
                </a:solidFill>
                <a:cs typeface="Times New Roman" panose="02020603050405020304" pitchFamily="18" charset="0"/>
              </a:rPr>
              <a:t>C</a:t>
            </a:r>
            <a:r>
              <a:rPr lang="de-DE" altLang="en-US" sz="1000" dirty="0">
                <a:solidFill>
                  <a:schemeClr val="tx1"/>
                </a:solidFill>
                <a:cs typeface="Times New Roman" panose="02020603050405020304" pitchFamily="18" charset="0"/>
              </a:rPr>
              <a:t>	</a:t>
            </a:r>
            <a:r>
              <a:rPr lang="en-US" altLang="en-US" sz="1000" b="1" dirty="0">
                <a:solidFill>
                  <a:schemeClr val="tx1"/>
                </a:solidFill>
                <a:cs typeface="Times New Roman" panose="02020603050405020304" pitchFamily="18" charset="0"/>
              </a:rPr>
              <a:t>Red H</a:t>
            </a:r>
            <a:endParaRPr lang="en-US" altLang="en-US" sz="1000" dirty="0">
              <a:solidFill>
                <a:schemeClr val="tx1"/>
              </a:solidFill>
              <a:cs typeface="Times New Roman" panose="02020603050405020304" pitchFamily="18" charset="0"/>
            </a:endParaRPr>
          </a:p>
          <a:p>
            <a:pPr algn="l">
              <a:spcBef>
                <a:spcPct val="50000"/>
              </a:spcBef>
            </a:pPr>
            <a:r>
              <a:rPr lang="de-DE" altLang="en-US" sz="1000" dirty="0">
                <a:solidFill>
                  <a:schemeClr val="tx1"/>
                </a:solidFill>
                <a:cs typeface="Times New Roman" panose="02020603050405020304" pitchFamily="18" charset="0"/>
              </a:rPr>
              <a:t>706.5 nm	 </a:t>
            </a:r>
            <a:r>
              <a:rPr lang="de-DE" altLang="en-US" sz="1200" b="1" dirty="0">
                <a:solidFill>
                  <a:schemeClr val="tx1"/>
                </a:solidFill>
                <a:cs typeface="Times New Roman" panose="02020603050405020304" pitchFamily="18" charset="0"/>
              </a:rPr>
              <a:t>r</a:t>
            </a:r>
            <a:r>
              <a:rPr lang="de-DE" altLang="en-US" sz="1000" dirty="0">
                <a:solidFill>
                  <a:schemeClr val="tx1"/>
                </a:solidFill>
                <a:cs typeface="Times New Roman" panose="02020603050405020304" pitchFamily="18" charset="0"/>
              </a:rPr>
              <a:t>	</a:t>
            </a:r>
            <a:r>
              <a:rPr lang="en-US" altLang="en-US" sz="1000" b="1" dirty="0">
                <a:solidFill>
                  <a:schemeClr val="tx1"/>
                </a:solidFill>
                <a:cs typeface="Times New Roman" panose="02020603050405020304" pitchFamily="18" charset="0"/>
              </a:rPr>
              <a:t>Red He</a:t>
            </a:r>
            <a:endParaRPr lang="en-US" altLang="en-US" sz="1000" dirty="0">
              <a:solidFill>
                <a:schemeClr val="tx1"/>
              </a:solidFill>
              <a:cs typeface="Times New Roman" panose="02020603050405020304" pitchFamily="18" charset="0"/>
            </a:endParaRPr>
          </a:p>
          <a:p>
            <a:pPr algn="l">
              <a:spcBef>
                <a:spcPct val="50000"/>
              </a:spcBef>
            </a:pPr>
            <a:endParaRPr lang="en-US" altLang="en-US" sz="1000" dirty="0">
              <a:solidFill>
                <a:schemeClr val="tx1"/>
              </a:solidFill>
            </a:endParaRPr>
          </a:p>
        </p:txBody>
      </p:sp>
      <p:grpSp>
        <p:nvGrpSpPr>
          <p:cNvPr id="5" name="Group 4"/>
          <p:cNvGrpSpPr/>
          <p:nvPr/>
        </p:nvGrpSpPr>
        <p:grpSpPr>
          <a:xfrm>
            <a:off x="4247470" y="430950"/>
            <a:ext cx="3788374" cy="6067819"/>
            <a:chOff x="4247470" y="147921"/>
            <a:chExt cx="4001860" cy="6409758"/>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47470" y="147921"/>
              <a:ext cx="4001860" cy="6409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7" name="Line 7"/>
            <p:cNvSpPr>
              <a:spLocks noChangeShapeType="1"/>
            </p:cNvSpPr>
            <p:nvPr/>
          </p:nvSpPr>
          <p:spPr bwMode="auto">
            <a:xfrm flipH="1" flipV="1">
              <a:off x="4423837" y="565719"/>
              <a:ext cx="11113" cy="5486400"/>
            </a:xfrm>
            <a:prstGeom prst="line">
              <a:avLst/>
            </a:prstGeom>
            <a:noFill/>
            <a:ln w="38100" cap="rnd">
              <a:solidFill>
                <a:srgbClr val="FFFF6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5366" name="Text Box 6"/>
            <p:cNvSpPr txBox="1">
              <a:spLocks noChangeArrowheads="1"/>
            </p:cNvSpPr>
            <p:nvPr/>
          </p:nvSpPr>
          <p:spPr bwMode="auto">
            <a:xfrm rot="16219362">
              <a:off x="4155587" y="4234472"/>
              <a:ext cx="490635" cy="184666"/>
            </a:xfrm>
            <a:prstGeom prst="rect">
              <a:avLst/>
            </a:prstGeom>
            <a:solidFill>
              <a:srgbClr val="C0C0C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en-US" sz="1200" dirty="0">
                  <a:solidFill>
                    <a:srgbClr val="FFFF66"/>
                  </a:solidFill>
                </a:rPr>
                <a:t>Energy </a:t>
              </a:r>
            </a:p>
          </p:txBody>
        </p:sp>
      </p:grpSp>
      <p:sp>
        <p:nvSpPr>
          <p:cNvPr id="2" name="Title 1"/>
          <p:cNvSpPr>
            <a:spLocks noGrp="1"/>
          </p:cNvSpPr>
          <p:nvPr>
            <p:ph type="title"/>
          </p:nvPr>
        </p:nvSpPr>
        <p:spPr/>
        <p:txBody>
          <a:bodyPr/>
          <a:lstStyle/>
          <a:p>
            <a:r>
              <a:rPr lang="en-US" dirty="0" smtClean="0"/>
              <a:t>Named Spectral Lines</a:t>
            </a:r>
            <a:endParaRPr lang="en-US" dirty="0"/>
          </a:p>
        </p:txBody>
      </p:sp>
      <p:sp>
        <p:nvSpPr>
          <p:cNvPr id="6" name="TextBox 5"/>
          <p:cNvSpPr txBox="1"/>
          <p:nvPr/>
        </p:nvSpPr>
        <p:spPr>
          <a:xfrm>
            <a:off x="636574" y="5531263"/>
            <a:ext cx="2949178" cy="646331"/>
          </a:xfrm>
          <a:prstGeom prst="rect">
            <a:avLst/>
          </a:prstGeom>
          <a:noFill/>
        </p:spPr>
        <p:txBody>
          <a:bodyPr wrap="square" rtlCol="0">
            <a:spAutoFit/>
          </a:bodyPr>
          <a:lstStyle/>
          <a:p>
            <a:r>
              <a:rPr lang="en-US" dirty="0"/>
              <a:t>Where did these named lines come from?</a:t>
            </a:r>
          </a:p>
        </p:txBody>
      </p:sp>
    </p:spTree>
    <p:extLst>
      <p:ext uri="{BB962C8B-B14F-4D97-AF65-F5344CB8AC3E}">
        <p14:creationId xmlns:p14="http://schemas.microsoft.com/office/powerpoint/2010/main" val="28228823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lstStyle/>
          <a:p>
            <a:r>
              <a:rPr lang="en-US" dirty="0" err="1" smtClean="0"/>
              <a:t>Fraunhofer</a:t>
            </a:r>
            <a:r>
              <a:rPr lang="en-US" dirty="0" smtClean="0"/>
              <a:t> lines</a:t>
            </a:r>
            <a:endParaRPr lang="en-US" dirty="0"/>
          </a:p>
        </p:txBody>
      </p:sp>
      <p:sp>
        <p:nvSpPr>
          <p:cNvPr id="6" name="Content Placeholder 5"/>
          <p:cNvSpPr>
            <a:spLocks noGrp="1"/>
          </p:cNvSpPr>
          <p:nvPr>
            <p:ph sz="half" idx="1"/>
          </p:nvPr>
        </p:nvSpPr>
        <p:spPr/>
        <p:txBody>
          <a:bodyPr>
            <a:normAutofit fontScale="92500"/>
          </a:bodyPr>
          <a:lstStyle/>
          <a:p>
            <a:r>
              <a:rPr lang="en-US" dirty="0" smtClean="0"/>
              <a:t>Dark lines in solar spectrum</a:t>
            </a:r>
          </a:p>
          <a:p>
            <a:r>
              <a:rPr lang="en-US" dirty="0" smtClean="0"/>
              <a:t>First noted by William Wollaston in 1802</a:t>
            </a:r>
          </a:p>
          <a:p>
            <a:r>
              <a:rPr lang="en-US" dirty="0" smtClean="0"/>
              <a:t>Independently discovered </a:t>
            </a:r>
            <a:r>
              <a:rPr lang="en-US" dirty="0"/>
              <a:t>by Joseph </a:t>
            </a:r>
            <a:r>
              <a:rPr lang="en-US" dirty="0" err="1" smtClean="0"/>
              <a:t>Fraunhofer</a:t>
            </a:r>
            <a:r>
              <a:rPr lang="en-US" dirty="0" smtClean="0"/>
              <a:t> in 1814</a:t>
            </a:r>
          </a:p>
          <a:p>
            <a:r>
              <a:rPr lang="en-US" dirty="0" smtClean="0"/>
              <a:t>Absorption by chemical elements (e.g. He, H, Na)</a:t>
            </a:r>
          </a:p>
          <a:p>
            <a:r>
              <a:rPr lang="en-US" dirty="0"/>
              <a:t>"Hiding in the Light"</a:t>
            </a:r>
          </a:p>
        </p:txBody>
      </p:sp>
      <p:pic>
        <p:nvPicPr>
          <p:cNvPr id="2" name="Content Placeholder 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29150" y="1690689"/>
            <a:ext cx="3886200" cy="1138535"/>
          </a:xfr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3046229"/>
            <a:ext cx="2013857" cy="2504735"/>
          </a:xfrm>
          <a:prstGeom prst="rect">
            <a:avLst/>
          </a:prstGeom>
        </p:spPr>
      </p:pic>
      <p:sp>
        <p:nvSpPr>
          <p:cNvPr id="4" name="TextBox 3"/>
          <p:cNvSpPr txBox="1"/>
          <p:nvPr/>
        </p:nvSpPr>
        <p:spPr>
          <a:xfrm>
            <a:off x="5065494" y="5600801"/>
            <a:ext cx="3008068" cy="369332"/>
          </a:xfrm>
          <a:prstGeom prst="rect">
            <a:avLst/>
          </a:prstGeom>
          <a:noFill/>
        </p:spPr>
        <p:txBody>
          <a:bodyPr wrap="none" rtlCol="0">
            <a:spAutoFit/>
          </a:bodyPr>
          <a:lstStyle/>
          <a:p>
            <a:r>
              <a:rPr lang="en-US" dirty="0"/>
              <a:t>Joseph </a:t>
            </a:r>
            <a:r>
              <a:rPr lang="en-US" dirty="0" err="1" smtClean="0"/>
              <a:t>Fraunhofer</a:t>
            </a:r>
            <a:r>
              <a:rPr lang="en-US" dirty="0" smtClean="0"/>
              <a:t> 1787-1826</a:t>
            </a:r>
            <a:endParaRPr lang="en-US" dirty="0"/>
          </a:p>
        </p:txBody>
      </p:sp>
    </p:spTree>
    <p:extLst>
      <p:ext uri="{BB962C8B-B14F-4D97-AF65-F5344CB8AC3E}">
        <p14:creationId xmlns:p14="http://schemas.microsoft.com/office/powerpoint/2010/main" val="2361716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600" dirty="0" smtClean="0"/>
              <a:t>Why do we care about </a:t>
            </a:r>
            <a:r>
              <a:rPr lang="en-US" sz="3600" dirty="0" err="1" smtClean="0"/>
              <a:t>Fraunhofer</a:t>
            </a:r>
            <a:r>
              <a:rPr lang="en-US" sz="3600" dirty="0" smtClean="0"/>
              <a:t> lines?</a:t>
            </a:r>
            <a:endParaRPr lang="en-US" sz="3600" dirty="0"/>
          </a:p>
        </p:txBody>
      </p:sp>
    </p:spTree>
    <p:extLst>
      <p:ext uri="{BB962C8B-B14F-4D97-AF65-F5344CB8AC3E}">
        <p14:creationId xmlns:p14="http://schemas.microsoft.com/office/powerpoint/2010/main" val="1160505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normAutofit/>
          </a:bodyPr>
          <a:lstStyle/>
          <a:p>
            <a:r>
              <a:rPr lang="en-US" sz="3600" dirty="0" smtClean="0"/>
              <a:t>Applying geometrical optics.</a:t>
            </a:r>
            <a:br>
              <a:rPr lang="en-US" sz="3600" dirty="0" smtClean="0"/>
            </a:br>
            <a:r>
              <a:rPr lang="en-US" sz="3600" dirty="0" smtClean="0"/>
              <a:t>Cloaking objects with simple lenses</a:t>
            </a:r>
            <a:endParaRPr lang="en-US" sz="3600" dirty="0"/>
          </a:p>
        </p:txBody>
      </p:sp>
      <p:sp>
        <p:nvSpPr>
          <p:cNvPr id="7" name="Content Placeholder 6"/>
          <p:cNvSpPr>
            <a:spLocks noGrp="1"/>
          </p:cNvSpPr>
          <p:nvPr>
            <p:ph sz="half" idx="1"/>
          </p:nvPr>
        </p:nvSpPr>
        <p:spPr/>
        <p:txBody>
          <a:bodyPr>
            <a:normAutofit fontScale="92500"/>
          </a:bodyPr>
          <a:lstStyle/>
          <a:p>
            <a:r>
              <a:rPr lang="en-US" dirty="0" smtClean="0"/>
              <a:t>Making objects invisible</a:t>
            </a:r>
          </a:p>
          <a:p>
            <a:r>
              <a:rPr lang="en-US" dirty="0" smtClean="0"/>
              <a:t>Ray tracing still important for optical research</a:t>
            </a:r>
          </a:p>
          <a:p>
            <a:r>
              <a:rPr lang="en-US" dirty="0" smtClean="0"/>
              <a:t>Paper by Choi and Howell from University of Rochester published 2014</a:t>
            </a:r>
          </a:p>
          <a:p>
            <a:pPr lvl="1"/>
            <a:r>
              <a:rPr lang="en-US" dirty="0" smtClean="0"/>
              <a:t>Choi </a:t>
            </a:r>
            <a:r>
              <a:rPr lang="en-US" dirty="0"/>
              <a:t>JS, Howell JC. Paraxial ray optics cloaking. Optics </a:t>
            </a:r>
            <a:r>
              <a:rPr lang="en-US" dirty="0" smtClean="0"/>
              <a:t>express. 2014; 22(24</a:t>
            </a:r>
            <a:r>
              <a:rPr lang="en-US" dirty="0"/>
              <a:t>):29465-78</a:t>
            </a:r>
            <a:r>
              <a:rPr lang="en-US" dirty="0" smtClean="0"/>
              <a:t>.</a:t>
            </a:r>
            <a:endParaRPr lang="en-US" dirty="0"/>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29150" y="1862662"/>
            <a:ext cx="3886200" cy="2138632"/>
          </a:xfr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9150" y="4079966"/>
            <a:ext cx="3886200" cy="2331720"/>
          </a:xfrm>
          <a:prstGeom prst="rect">
            <a:avLst/>
          </a:prstGeom>
        </p:spPr>
      </p:pic>
    </p:spTree>
    <p:extLst>
      <p:ext uri="{BB962C8B-B14F-4D97-AF65-F5344CB8AC3E}">
        <p14:creationId xmlns:p14="http://schemas.microsoft.com/office/powerpoint/2010/main" val="2781296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600" dirty="0" smtClean="0"/>
              <a:t>Why do we care about </a:t>
            </a:r>
            <a:r>
              <a:rPr lang="en-US" sz="3600" dirty="0" err="1" smtClean="0"/>
              <a:t>Fraunhofer</a:t>
            </a:r>
            <a:r>
              <a:rPr lang="en-US" sz="3600" dirty="0" smtClean="0"/>
              <a:t> lines?</a:t>
            </a:r>
            <a:endParaRPr lang="en-US" sz="3600" dirty="0"/>
          </a:p>
        </p:txBody>
      </p:sp>
      <p:sp>
        <p:nvSpPr>
          <p:cNvPr id="3" name="Content Placeholder 2"/>
          <p:cNvSpPr>
            <a:spLocks noGrp="1"/>
          </p:cNvSpPr>
          <p:nvPr>
            <p:ph sz="half" idx="1"/>
          </p:nvPr>
        </p:nvSpPr>
        <p:spPr/>
        <p:txBody>
          <a:bodyPr>
            <a:normAutofit fontScale="92500"/>
          </a:bodyPr>
          <a:lstStyle/>
          <a:p>
            <a:r>
              <a:rPr lang="en-US" dirty="0" err="1" smtClean="0"/>
              <a:t>Fraunhofer</a:t>
            </a:r>
            <a:r>
              <a:rPr lang="en-US" dirty="0" smtClean="0"/>
              <a:t> was a maker of fine optical glass</a:t>
            </a:r>
          </a:p>
          <a:p>
            <a:r>
              <a:rPr lang="en-US" dirty="0" smtClean="0"/>
              <a:t>Special glass he made allowed him to see what Newton did not</a:t>
            </a:r>
          </a:p>
          <a:p>
            <a:r>
              <a:rPr lang="en-US" dirty="0" smtClean="0"/>
              <a:t>Ernst Abbe, working with Otto Schott, would use these named spectral lines to characterize glass for microscope optics</a:t>
            </a:r>
          </a:p>
          <a:p>
            <a:endParaRPr lang="en-US" dirty="0"/>
          </a:p>
        </p:txBody>
      </p:sp>
      <p:pic>
        <p:nvPicPr>
          <p:cNvPr id="5" name="Picture 3" descr="abbe_dwnl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301916" y="1838828"/>
            <a:ext cx="1360141" cy="1747777"/>
          </a:xfrm>
          <a:prstGeom prst="rect">
            <a:avLst/>
          </a:prstGeom>
          <a:noFill/>
          <a:ln/>
        </p:spPr>
      </p:pic>
      <p:sp>
        <p:nvSpPr>
          <p:cNvPr id="6" name="TextBox 5"/>
          <p:cNvSpPr txBox="1"/>
          <p:nvPr/>
        </p:nvSpPr>
        <p:spPr>
          <a:xfrm>
            <a:off x="5191378" y="3586605"/>
            <a:ext cx="2408673" cy="369332"/>
          </a:xfrm>
          <a:prstGeom prst="rect">
            <a:avLst/>
          </a:prstGeom>
          <a:noFill/>
        </p:spPr>
        <p:txBody>
          <a:bodyPr wrap="none" rtlCol="0">
            <a:spAutoFit/>
          </a:bodyPr>
          <a:lstStyle/>
          <a:p>
            <a:r>
              <a:rPr lang="en-US" dirty="0" smtClean="0"/>
              <a:t>Ernst Abbe (1840-1905)</a:t>
            </a:r>
            <a:endParaRPr lang="en-US" dirty="0"/>
          </a:p>
        </p:txBody>
      </p:sp>
      <p:pic>
        <p:nvPicPr>
          <p:cNvPr id="7" name="Picture 7" descr="schott_dwnld"/>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a:xfrm>
            <a:off x="5301916" y="4048271"/>
            <a:ext cx="1360141" cy="1996722"/>
          </a:xfrm>
          <a:prstGeom prst="rect">
            <a:avLst/>
          </a:prstGeom>
          <a:noFill/>
        </p:spPr>
      </p:pic>
      <p:sp>
        <p:nvSpPr>
          <p:cNvPr id="10" name="TextBox 9"/>
          <p:cNvSpPr txBox="1"/>
          <p:nvPr/>
        </p:nvSpPr>
        <p:spPr>
          <a:xfrm>
            <a:off x="5210690" y="5999020"/>
            <a:ext cx="2458558" cy="369332"/>
          </a:xfrm>
          <a:prstGeom prst="rect">
            <a:avLst/>
          </a:prstGeom>
          <a:noFill/>
        </p:spPr>
        <p:txBody>
          <a:bodyPr wrap="none" rtlCol="0">
            <a:spAutoFit/>
          </a:bodyPr>
          <a:lstStyle/>
          <a:p>
            <a:r>
              <a:rPr lang="en-US" dirty="0" smtClean="0"/>
              <a:t>Otto Schott (1851-1935)</a:t>
            </a:r>
            <a:endParaRPr lang="en-US" dirty="0"/>
          </a:p>
        </p:txBody>
      </p:sp>
    </p:spTree>
    <p:extLst>
      <p:ext uri="{BB962C8B-B14F-4D97-AF65-F5344CB8AC3E}">
        <p14:creationId xmlns:p14="http://schemas.microsoft.com/office/powerpoint/2010/main" val="515498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lstStyle/>
          <a:p>
            <a:r>
              <a:rPr lang="en-US" dirty="0" smtClean="0"/>
              <a:t>Abbe number (V)</a:t>
            </a:r>
            <a:endParaRPr lang="en-US" dirty="0"/>
          </a:p>
        </p:txBody>
      </p:sp>
      <p:sp>
        <p:nvSpPr>
          <p:cNvPr id="7" name="Content Placeholder 6"/>
          <p:cNvSpPr>
            <a:spLocks noGrp="1"/>
          </p:cNvSpPr>
          <p:nvPr>
            <p:ph sz="half" idx="1"/>
          </p:nvPr>
        </p:nvSpPr>
        <p:spPr/>
        <p:txBody>
          <a:bodyPr>
            <a:normAutofit/>
          </a:bodyPr>
          <a:lstStyle/>
          <a:p>
            <a:r>
              <a:rPr lang="en-US" sz="2400" dirty="0" smtClean="0"/>
              <a:t>Measure of a material’s dispersion in relation to refractive index</a:t>
            </a:r>
          </a:p>
          <a:p>
            <a:r>
              <a:rPr lang="en-US" sz="2400" dirty="0" smtClean="0"/>
              <a:t>Refractive </a:t>
            </a:r>
            <a:r>
              <a:rPr lang="en-US" sz="2400" dirty="0"/>
              <a:t>indices </a:t>
            </a:r>
            <a:r>
              <a:rPr lang="en-US" sz="2400" dirty="0" smtClean="0"/>
              <a:t>at wavelengths </a:t>
            </a:r>
            <a:r>
              <a:rPr lang="en-US" sz="2400" dirty="0"/>
              <a:t>of </a:t>
            </a:r>
            <a:r>
              <a:rPr lang="en-US" sz="2400" dirty="0" err="1" smtClean="0"/>
              <a:t>Fraunhofer</a:t>
            </a:r>
            <a:r>
              <a:rPr lang="en-US" sz="2400" dirty="0" smtClean="0"/>
              <a:t> </a:t>
            </a:r>
            <a:r>
              <a:rPr lang="en-US" sz="2400" dirty="0"/>
              <a:t>D-, F- and C- spectral lines (589.3 nm, 486.1 nm and 656.3 nm respectively</a:t>
            </a:r>
            <a:r>
              <a:rPr lang="en-US" sz="2400" dirty="0" smtClean="0"/>
              <a:t>)</a:t>
            </a:r>
          </a:p>
          <a:p>
            <a:r>
              <a:rPr lang="en-US" sz="2400" dirty="0" smtClean="0"/>
              <a:t>Instead of Na line can use He (</a:t>
            </a:r>
            <a:r>
              <a:rPr lang="en-US" sz="2400" dirty="0" err="1" smtClean="0"/>
              <a:t>V</a:t>
            </a:r>
            <a:r>
              <a:rPr lang="en-US" sz="2400" baseline="-25000" dirty="0" err="1" smtClean="0"/>
              <a:t>d</a:t>
            </a:r>
            <a:r>
              <a:rPr lang="en-US" sz="2400" dirty="0" smtClean="0"/>
              <a:t>) or Hg (</a:t>
            </a:r>
            <a:r>
              <a:rPr lang="en-US" sz="2400" dirty="0" err="1" smtClean="0"/>
              <a:t>V</a:t>
            </a:r>
            <a:r>
              <a:rPr lang="en-US" sz="2400" baseline="-25000" dirty="0" err="1" smtClean="0"/>
              <a:t>e</a:t>
            </a:r>
            <a:r>
              <a:rPr lang="en-US" sz="2400" dirty="0" smtClean="0"/>
              <a:t>) lines</a:t>
            </a:r>
          </a:p>
        </p:txBody>
      </p:sp>
      <p:sp>
        <p:nvSpPr>
          <p:cNvPr id="10" name="Content Placeholder 9"/>
          <p:cNvSpPr>
            <a:spLocks noGrp="1"/>
          </p:cNvSpPr>
          <p:nvPr>
            <p:ph sz="half" idx="2"/>
          </p:nvPr>
        </p:nvSpPr>
        <p:spPr/>
        <p:txBody>
          <a:bodyPr>
            <a:normAutofit/>
          </a:bodyPr>
          <a:lstStyle/>
          <a:p>
            <a:r>
              <a:rPr lang="en-US" sz="2400" dirty="0"/>
              <a:t>High values of V indicating low dispersion (low chromatic aberration)</a:t>
            </a:r>
          </a:p>
          <a:p>
            <a:endParaRPr lang="en-US" sz="2400" dirty="0"/>
          </a:p>
        </p:txBody>
      </p:sp>
      <mc:AlternateContent xmlns:mc="http://schemas.openxmlformats.org/markup-compatibility/2006" xmlns:a14="http://schemas.microsoft.com/office/drawing/2010/main">
        <mc:Choice Requires="a14">
          <p:sp>
            <p:nvSpPr>
              <p:cNvPr id="9" name="TextBox 8"/>
              <p:cNvSpPr txBox="1"/>
              <p:nvPr/>
            </p:nvSpPr>
            <p:spPr>
              <a:xfrm>
                <a:off x="4833258" y="3743103"/>
                <a:ext cx="2792879" cy="11012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𝑉</m:t>
                          </m:r>
                        </m:e>
                        <m:sub>
                          <m:r>
                            <a:rPr lang="en-US" sz="3200" i="1">
                              <a:solidFill>
                                <a:prstClr val="black"/>
                              </a:solidFill>
                              <a:latin typeface="Cambria Math" panose="02040503050406030204" pitchFamily="18" charset="0"/>
                            </a:rPr>
                            <m:t>𝐷</m:t>
                          </m:r>
                        </m:sub>
                      </m:sSub>
                      <m:r>
                        <a:rPr lang="en-US" sz="3200" i="1">
                          <a:solidFill>
                            <a:prstClr val="black"/>
                          </a:solidFill>
                          <a:latin typeface="Cambria Math" panose="02040503050406030204" pitchFamily="18" charset="0"/>
                        </a:rPr>
                        <m:t>=</m:t>
                      </m:r>
                      <m:f>
                        <m:fPr>
                          <m:ctrlPr>
                            <a:rPr lang="en-US" sz="3200" i="1">
                              <a:solidFill>
                                <a:prstClr val="black"/>
                              </a:solidFill>
                              <a:latin typeface="Cambria Math" panose="02040503050406030204" pitchFamily="18" charset="0"/>
                            </a:rPr>
                          </m:ctrlPr>
                        </m:fPr>
                        <m:num>
                          <m:sSub>
                            <m:sSubPr>
                              <m:ctrlPr>
                                <a:rPr lang="en-US" sz="3200" i="1">
                                  <a:solidFill>
                                    <a:prstClr val="black"/>
                                  </a:solidFill>
                                  <a:latin typeface="Cambria Math" panose="02040503050406030204" pitchFamily="18" charset="0"/>
                                </a:rPr>
                              </m:ctrlPr>
                            </m:sSubPr>
                            <m:e>
                              <m:r>
                                <m:rPr>
                                  <m:sty m:val="p"/>
                                </m:rPr>
                                <a:rPr lang="el-GR" sz="3200" i="1">
                                  <a:solidFill>
                                    <a:prstClr val="black"/>
                                  </a:solidFill>
                                  <a:latin typeface="Cambria Math" panose="02040503050406030204" pitchFamily="18" charset="0"/>
                                </a:rPr>
                                <m:t>η</m:t>
                              </m:r>
                            </m:e>
                            <m:sub>
                              <m:r>
                                <a:rPr lang="en-US" sz="3200" i="1">
                                  <a:solidFill>
                                    <a:prstClr val="black"/>
                                  </a:solidFill>
                                  <a:latin typeface="Cambria Math" panose="02040503050406030204" pitchFamily="18" charset="0"/>
                                </a:rPr>
                                <m:t>𝐷</m:t>
                              </m:r>
                            </m:sub>
                          </m:sSub>
                          <m:r>
                            <a:rPr lang="en-US" sz="3200" i="1">
                              <a:solidFill>
                                <a:prstClr val="black"/>
                              </a:solidFill>
                              <a:latin typeface="Cambria Math" panose="02040503050406030204" pitchFamily="18" charset="0"/>
                            </a:rPr>
                            <m:t> </m:t>
                          </m:r>
                          <m:r>
                            <a:rPr lang="en-US" sz="3200" i="1">
                              <a:solidFill>
                                <a:prstClr val="black"/>
                              </a:solidFill>
                              <a:latin typeface="Cambria Math" panose="02040503050406030204" pitchFamily="18" charset="0"/>
                              <a:ea typeface="Cambria Math" panose="02040503050406030204" pitchFamily="18" charset="0"/>
                            </a:rPr>
                            <m:t>− 1</m:t>
                          </m:r>
                        </m:num>
                        <m:den>
                          <m:sSub>
                            <m:sSubPr>
                              <m:ctrlPr>
                                <a:rPr lang="en-US" sz="3200" i="1">
                                  <a:solidFill>
                                    <a:prstClr val="black"/>
                                  </a:solidFill>
                                  <a:latin typeface="Cambria Math" panose="02040503050406030204" pitchFamily="18" charset="0"/>
                                </a:rPr>
                              </m:ctrlPr>
                            </m:sSubPr>
                            <m:e>
                              <m:r>
                                <m:rPr>
                                  <m:sty m:val="p"/>
                                </m:rPr>
                                <a:rPr lang="el-GR" sz="3200" i="1">
                                  <a:solidFill>
                                    <a:prstClr val="black"/>
                                  </a:solidFill>
                                  <a:latin typeface="Cambria Math" panose="02040503050406030204" pitchFamily="18" charset="0"/>
                                </a:rPr>
                                <m:t>η</m:t>
                              </m:r>
                            </m:e>
                            <m:sub>
                              <m:r>
                                <a:rPr lang="en-US" sz="3200" i="1">
                                  <a:solidFill>
                                    <a:prstClr val="black"/>
                                  </a:solidFill>
                                  <a:latin typeface="Cambria Math" panose="02040503050406030204" pitchFamily="18" charset="0"/>
                                </a:rPr>
                                <m:t>𝐹</m:t>
                              </m:r>
                            </m:sub>
                          </m:sSub>
                          <m:r>
                            <a:rPr lang="en-US" sz="3200" i="1">
                              <a:solidFill>
                                <a:prstClr val="black"/>
                              </a:solidFill>
                              <a:latin typeface="Cambria Math" panose="02040503050406030204" pitchFamily="18" charset="0"/>
                            </a:rPr>
                            <m:t> </m:t>
                          </m:r>
                          <m:r>
                            <a:rPr lang="en-US" sz="3200" i="1">
                              <a:solidFill>
                                <a:prstClr val="black"/>
                              </a:solidFill>
                              <a:latin typeface="Cambria Math" panose="02040503050406030204" pitchFamily="18" charset="0"/>
                              <a:ea typeface="Cambria Math" panose="02040503050406030204" pitchFamily="18" charset="0"/>
                            </a:rPr>
                            <m:t>− </m:t>
                          </m:r>
                          <m:sSub>
                            <m:sSubPr>
                              <m:ctrlPr>
                                <a:rPr lang="en-US" sz="3200" i="1">
                                  <a:solidFill>
                                    <a:prstClr val="black"/>
                                  </a:solidFill>
                                  <a:latin typeface="Cambria Math" panose="02040503050406030204" pitchFamily="18" charset="0"/>
                                  <a:ea typeface="Cambria Math" panose="02040503050406030204" pitchFamily="18" charset="0"/>
                                </a:rPr>
                              </m:ctrlPr>
                            </m:sSubPr>
                            <m:e>
                              <m:r>
                                <m:rPr>
                                  <m:sty m:val="p"/>
                                </m:rPr>
                                <a:rPr lang="el-GR" sz="3200" i="1">
                                  <a:solidFill>
                                    <a:prstClr val="black"/>
                                  </a:solidFill>
                                  <a:latin typeface="Cambria Math" panose="02040503050406030204" pitchFamily="18" charset="0"/>
                                  <a:ea typeface="Cambria Math" panose="02040503050406030204" pitchFamily="18" charset="0"/>
                                </a:rPr>
                                <m:t>η</m:t>
                              </m:r>
                            </m:e>
                            <m:sub>
                              <m:r>
                                <a:rPr lang="en-US" sz="3200" i="1">
                                  <a:solidFill>
                                    <a:prstClr val="black"/>
                                  </a:solidFill>
                                  <a:latin typeface="Cambria Math" panose="02040503050406030204" pitchFamily="18" charset="0"/>
                                  <a:ea typeface="Cambria Math" panose="02040503050406030204" pitchFamily="18" charset="0"/>
                                </a:rPr>
                                <m:t>𝐶</m:t>
                              </m:r>
                            </m:sub>
                          </m:sSub>
                        </m:den>
                      </m:f>
                    </m:oMath>
                  </m:oMathPara>
                </a14:m>
                <a:endParaRPr lang="en-US" sz="3200" dirty="0"/>
              </a:p>
            </p:txBody>
          </p:sp>
        </mc:Choice>
        <mc:Fallback xmlns="">
          <p:sp>
            <p:nvSpPr>
              <p:cNvPr id="9" name="TextBox 8"/>
              <p:cNvSpPr txBox="1">
                <a:spLocks noRot="1" noChangeAspect="1" noMove="1" noResize="1" noEditPoints="1" noAdjustHandles="1" noChangeArrowheads="1" noChangeShapeType="1" noTextEdit="1"/>
              </p:cNvSpPr>
              <p:nvPr/>
            </p:nvSpPr>
            <p:spPr>
              <a:xfrm>
                <a:off x="4833258" y="3743103"/>
                <a:ext cx="2792879" cy="1101264"/>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66561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lstStyle/>
          <a:p>
            <a:r>
              <a:rPr lang="en-US" dirty="0" smtClean="0"/>
              <a:t>Abbe number (V)</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1413654"/>
            <a:ext cx="6569445" cy="5128661"/>
          </a:xfrm>
          <a:prstGeom prst="rect">
            <a:avLst/>
          </a:prstGeom>
        </p:spPr>
      </p:pic>
    </p:spTree>
    <p:extLst>
      <p:ext uri="{BB962C8B-B14F-4D97-AF65-F5344CB8AC3E}">
        <p14:creationId xmlns:p14="http://schemas.microsoft.com/office/powerpoint/2010/main" val="4238500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Text Box 3"/>
          <p:cNvSpPr txBox="1">
            <a:spLocks noChangeArrowheads="1"/>
          </p:cNvSpPr>
          <p:nvPr/>
        </p:nvSpPr>
        <p:spPr bwMode="auto">
          <a:xfrm>
            <a:off x="1295400" y="685800"/>
            <a:ext cx="65532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endParaRPr lang="en-US" altLang="en-US"/>
          </a:p>
          <a:p>
            <a:pPr>
              <a:spcBef>
                <a:spcPct val="50000"/>
              </a:spcBef>
            </a:pPr>
            <a:endParaRPr lang="en-US" altLang="en-US" sz="1400"/>
          </a:p>
        </p:txBody>
      </p:sp>
      <p:sp>
        <p:nvSpPr>
          <p:cNvPr id="2" name="Title 1"/>
          <p:cNvSpPr>
            <a:spLocks noGrp="1"/>
          </p:cNvSpPr>
          <p:nvPr>
            <p:ph type="title"/>
          </p:nvPr>
        </p:nvSpPr>
        <p:spPr/>
        <p:txBody>
          <a:bodyPr anchor="t"/>
          <a:lstStyle/>
          <a:p>
            <a:r>
              <a:rPr lang="en-US" dirty="0" smtClean="0"/>
              <a:t>Example: </a:t>
            </a:r>
            <a:r>
              <a:rPr lang="en-US" dirty="0" err="1" smtClean="0"/>
              <a:t>Achromat</a:t>
            </a:r>
            <a:r>
              <a:rPr lang="en-US" dirty="0" smtClean="0"/>
              <a:t> doublet</a:t>
            </a:r>
            <a:endParaRPr lang="en-US" dirty="0"/>
          </a:p>
        </p:txBody>
      </p:sp>
      <p:sp>
        <p:nvSpPr>
          <p:cNvPr id="3" name="Content Placeholder 2"/>
          <p:cNvSpPr>
            <a:spLocks noGrp="1"/>
          </p:cNvSpPr>
          <p:nvPr>
            <p:ph idx="1"/>
          </p:nvPr>
        </p:nvSpPr>
        <p:spPr/>
        <p:txBody>
          <a:bodyPr>
            <a:normAutofit/>
          </a:bodyPr>
          <a:lstStyle/>
          <a:p>
            <a:pPr>
              <a:spcBef>
                <a:spcPct val="50000"/>
              </a:spcBef>
            </a:pPr>
            <a:r>
              <a:rPr lang="en-US" altLang="en-US" sz="2000" dirty="0" smtClean="0"/>
              <a:t>Convex lens of crown glass: low </a:t>
            </a:r>
            <a:r>
              <a:rPr lang="el-GR" altLang="en-US" sz="2000" dirty="0" smtClean="0"/>
              <a:t>η</a:t>
            </a:r>
            <a:r>
              <a:rPr lang="en-US" altLang="en-US" sz="2000" dirty="0" smtClean="0"/>
              <a:t> and high Abbe number</a:t>
            </a:r>
          </a:p>
          <a:p>
            <a:pPr>
              <a:spcBef>
                <a:spcPct val="50000"/>
              </a:spcBef>
            </a:pPr>
            <a:r>
              <a:rPr lang="en-US" altLang="en-US" sz="2000" dirty="0" smtClean="0"/>
              <a:t>Concave lens of flint glass: high </a:t>
            </a:r>
            <a:r>
              <a:rPr lang="el-GR" altLang="en-US" sz="2000" dirty="0" smtClean="0"/>
              <a:t>η</a:t>
            </a:r>
            <a:r>
              <a:rPr lang="en-US" altLang="en-US" sz="2000" dirty="0" smtClean="0"/>
              <a:t> and low Abbe number</a:t>
            </a:r>
            <a:endParaRPr lang="en-US" altLang="en-US" sz="2000" dirty="0"/>
          </a:p>
          <a:p>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343" y="2799782"/>
            <a:ext cx="6483656" cy="3905817"/>
          </a:xfrm>
          <a:prstGeom prst="rect">
            <a:avLst/>
          </a:prstGeom>
        </p:spPr>
      </p:pic>
    </p:spTree>
    <p:extLst>
      <p:ext uri="{BB962C8B-B14F-4D97-AF65-F5344CB8AC3E}">
        <p14:creationId xmlns:p14="http://schemas.microsoft.com/office/powerpoint/2010/main" val="1592575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altLang="en-US" sz="2800" dirty="0"/>
              <a:t>Optical Aberrations:  Imperfections in optical </a:t>
            </a:r>
            <a:r>
              <a:rPr lang="en-US" altLang="en-US" sz="2800" dirty="0" smtClean="0"/>
              <a:t>systems</a:t>
            </a:r>
            <a:endParaRPr lang="en-US" sz="2800" dirty="0"/>
          </a:p>
        </p:txBody>
      </p:sp>
      <p:sp>
        <p:nvSpPr>
          <p:cNvPr id="3" name="Content Placeholder 2"/>
          <p:cNvSpPr>
            <a:spLocks noGrp="1"/>
          </p:cNvSpPr>
          <p:nvPr>
            <p:ph idx="1"/>
          </p:nvPr>
        </p:nvSpPr>
        <p:spPr>
          <a:xfrm>
            <a:off x="628650" y="1825624"/>
            <a:ext cx="7886700" cy="4890861"/>
          </a:xfrm>
        </p:spPr>
        <p:txBody>
          <a:bodyPr>
            <a:normAutofit/>
          </a:bodyPr>
          <a:lstStyle/>
          <a:p>
            <a:pPr>
              <a:spcBef>
                <a:spcPct val="50000"/>
              </a:spcBef>
            </a:pPr>
            <a:r>
              <a:rPr lang="en-US" altLang="en-US" sz="2400" dirty="0"/>
              <a:t>Chromatic (</a:t>
            </a:r>
            <a:r>
              <a:rPr lang="en-US" altLang="en-US" sz="2400" dirty="0" smtClean="0"/>
              <a:t>blue = shorter </a:t>
            </a:r>
            <a:r>
              <a:rPr lang="en-US" altLang="en-US" sz="2400" dirty="0"/>
              <a:t>focal length)</a:t>
            </a:r>
          </a:p>
          <a:p>
            <a:pPr>
              <a:spcBef>
                <a:spcPct val="50000"/>
              </a:spcBef>
            </a:pPr>
            <a:r>
              <a:rPr lang="en-US" altLang="en-US" sz="2400" dirty="0" smtClean="0"/>
              <a:t>Spherical </a:t>
            </a:r>
            <a:r>
              <a:rPr lang="en-US" altLang="en-US" sz="2400" dirty="0"/>
              <a:t>(rays near edge of lens bent more)</a:t>
            </a:r>
          </a:p>
          <a:p>
            <a:pPr>
              <a:spcBef>
                <a:spcPct val="50000"/>
              </a:spcBef>
            </a:pPr>
            <a:r>
              <a:rPr lang="en-US" altLang="en-US" sz="2400" dirty="0" smtClean="0"/>
              <a:t>Curvature </a:t>
            </a:r>
            <a:r>
              <a:rPr lang="en-US" altLang="en-US" sz="2400" dirty="0"/>
              <a:t>of </a:t>
            </a:r>
            <a:r>
              <a:rPr lang="en-US" altLang="en-US" sz="2400" dirty="0" smtClean="0"/>
              <a:t>field </a:t>
            </a:r>
            <a:r>
              <a:rPr lang="en-US" altLang="en-US" sz="2400" dirty="0"/>
              <a:t>(worse near edges</a:t>
            </a:r>
            <a:r>
              <a:rPr lang="en-US" altLang="en-US" sz="2400" dirty="0" smtClean="0"/>
              <a:t>)</a:t>
            </a:r>
          </a:p>
          <a:p>
            <a:pPr>
              <a:spcBef>
                <a:spcPct val="50000"/>
              </a:spcBef>
            </a:pPr>
            <a:endParaRPr lang="en-US" altLang="en-US" sz="2400" dirty="0"/>
          </a:p>
          <a:p>
            <a:pPr marL="0" indent="0">
              <a:spcBef>
                <a:spcPct val="50000"/>
              </a:spcBef>
              <a:buNone/>
            </a:pPr>
            <a:r>
              <a:rPr lang="en-US" altLang="en-US" sz="2400" dirty="0" smtClean="0"/>
              <a:t>BAD Potential Solution: Stop down lens</a:t>
            </a:r>
          </a:p>
          <a:p>
            <a:pPr marL="0" indent="0">
              <a:spcBef>
                <a:spcPct val="50000"/>
              </a:spcBef>
              <a:buNone/>
            </a:pPr>
            <a:r>
              <a:rPr lang="en-US" altLang="en-US" sz="2400" dirty="0" smtClean="0"/>
              <a:t>Problem</a:t>
            </a:r>
            <a:r>
              <a:rPr lang="en-US" altLang="en-US" sz="2400" dirty="0"/>
              <a:t>:  Brightness and </a:t>
            </a:r>
            <a:r>
              <a:rPr lang="en-US" altLang="en-US" sz="2400" dirty="0" smtClean="0"/>
              <a:t>Resolution</a:t>
            </a:r>
          </a:p>
          <a:p>
            <a:pPr marL="0" indent="0">
              <a:spcBef>
                <a:spcPct val="50000"/>
              </a:spcBef>
              <a:buNone/>
            </a:pPr>
            <a:endParaRPr lang="en-US" altLang="en-US" sz="2400" dirty="0"/>
          </a:p>
          <a:p>
            <a:pPr marL="0" indent="0">
              <a:spcBef>
                <a:spcPct val="50000"/>
              </a:spcBef>
              <a:buNone/>
            </a:pPr>
            <a:r>
              <a:rPr lang="en-US" altLang="en-US" sz="2400" dirty="0"/>
              <a:t>Real Solution:  Good Optical Engineering</a:t>
            </a:r>
          </a:p>
          <a:p>
            <a:pPr marL="0" indent="0">
              <a:spcBef>
                <a:spcPct val="50000"/>
              </a:spcBef>
              <a:buNone/>
            </a:pPr>
            <a:endParaRPr lang="en-US" altLang="en-US" sz="2400" dirty="0"/>
          </a:p>
        </p:txBody>
      </p:sp>
    </p:spTree>
    <p:extLst>
      <p:ext uri="{BB962C8B-B14F-4D97-AF65-F5344CB8AC3E}">
        <p14:creationId xmlns:p14="http://schemas.microsoft.com/office/powerpoint/2010/main" val="1723446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Good optical Engineering</a:t>
            </a:r>
            <a:endParaRPr lang="en-US" dirty="0"/>
          </a:p>
        </p:txBody>
      </p:sp>
      <p:sp>
        <p:nvSpPr>
          <p:cNvPr id="3" name="Content Placeholder 2"/>
          <p:cNvSpPr>
            <a:spLocks noGrp="1"/>
          </p:cNvSpPr>
          <p:nvPr>
            <p:ph idx="1"/>
          </p:nvPr>
        </p:nvSpPr>
        <p:spPr/>
        <p:txBody>
          <a:bodyPr/>
          <a:lstStyle/>
          <a:p>
            <a:r>
              <a:rPr lang="en-US" dirty="0" smtClean="0"/>
              <a:t>What to look for when buying a new microscope</a:t>
            </a:r>
          </a:p>
          <a:p>
            <a:r>
              <a:rPr lang="en-US" dirty="0" smtClean="0"/>
              <a:t>Minimize number of lenses, prisms and mirrors</a:t>
            </a:r>
          </a:p>
          <a:p>
            <a:pPr lvl="1"/>
            <a:r>
              <a:rPr lang="en-US" dirty="0" smtClean="0"/>
              <a:t>Do you agree?</a:t>
            </a:r>
          </a:p>
          <a:p>
            <a:endParaRPr lang="en-US" dirty="0" smtClean="0"/>
          </a:p>
        </p:txBody>
      </p:sp>
    </p:spTree>
    <p:extLst>
      <p:ext uri="{BB962C8B-B14F-4D97-AF65-F5344CB8AC3E}">
        <p14:creationId xmlns:p14="http://schemas.microsoft.com/office/powerpoint/2010/main" val="27458450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Good optical Engineering</a:t>
            </a:r>
            <a:endParaRPr lang="en-US" dirty="0"/>
          </a:p>
        </p:txBody>
      </p:sp>
      <p:sp>
        <p:nvSpPr>
          <p:cNvPr id="3" name="Content Placeholder 2"/>
          <p:cNvSpPr>
            <a:spLocks noGrp="1"/>
          </p:cNvSpPr>
          <p:nvPr>
            <p:ph idx="1"/>
          </p:nvPr>
        </p:nvSpPr>
        <p:spPr/>
        <p:txBody>
          <a:bodyPr/>
          <a:lstStyle/>
          <a:p>
            <a:r>
              <a:rPr lang="en-US" dirty="0" smtClean="0"/>
              <a:t>What to look for when buying a new microscope</a:t>
            </a:r>
          </a:p>
          <a:p>
            <a:r>
              <a:rPr lang="en-US" dirty="0" smtClean="0"/>
              <a:t>Minimize number of lenses, prisms and mirrors</a:t>
            </a:r>
          </a:p>
          <a:p>
            <a:pPr lvl="1"/>
            <a:r>
              <a:rPr lang="en-US" dirty="0" smtClean="0"/>
              <a:t>Do you agree?</a:t>
            </a:r>
          </a:p>
          <a:p>
            <a:endParaRPr lang="en-US" dirty="0" smtClean="0"/>
          </a:p>
          <a:p>
            <a:r>
              <a:rPr lang="en-US" dirty="0" smtClean="0"/>
              <a:t>But the best lenses may have the most optical elements</a:t>
            </a:r>
          </a:p>
          <a:p>
            <a:r>
              <a:rPr lang="en-US" dirty="0" smtClean="0"/>
              <a:t>Can you see one trend in designing new objectives?</a:t>
            </a:r>
            <a:endParaRPr lang="en-US" dirty="0"/>
          </a:p>
        </p:txBody>
      </p:sp>
    </p:spTree>
    <p:extLst>
      <p:ext uri="{BB962C8B-B14F-4D97-AF65-F5344CB8AC3E}">
        <p14:creationId xmlns:p14="http://schemas.microsoft.com/office/powerpoint/2010/main" val="37196127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5050" name="Group 10"/>
          <p:cNvGrpSpPr>
            <a:grpSpLocks/>
          </p:cNvGrpSpPr>
          <p:nvPr/>
        </p:nvGrpSpPr>
        <p:grpSpPr bwMode="auto">
          <a:xfrm>
            <a:off x="1869282" y="1627588"/>
            <a:ext cx="5531644" cy="4356497"/>
            <a:chOff x="970" y="647"/>
            <a:chExt cx="4646" cy="3659"/>
          </a:xfrm>
        </p:grpSpPr>
        <p:pic>
          <p:nvPicPr>
            <p:cNvPr id="855045" name="Picture 5" descr="zeissobjecti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 y="647"/>
              <a:ext cx="4646" cy="3097"/>
            </a:xfrm>
            <a:prstGeom prst="rect">
              <a:avLst/>
            </a:prstGeom>
            <a:noFill/>
            <a:extLst>
              <a:ext uri="{909E8E84-426E-40DD-AFC4-6F175D3DCCD1}">
                <a14:hiddenFill xmlns:a14="http://schemas.microsoft.com/office/drawing/2010/main">
                  <a:solidFill>
                    <a:srgbClr val="FFFFFF"/>
                  </a:solidFill>
                </a14:hiddenFill>
              </a:ext>
            </a:extLst>
          </p:spPr>
        </p:pic>
        <p:sp>
          <p:nvSpPr>
            <p:cNvPr id="855046" name="Text Box 6"/>
            <p:cNvSpPr txBox="1">
              <a:spLocks noChangeArrowheads="1"/>
            </p:cNvSpPr>
            <p:nvPr/>
          </p:nvSpPr>
          <p:spPr bwMode="auto">
            <a:xfrm>
              <a:off x="2375" y="4112"/>
              <a:ext cx="1803"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900" b="1">
                  <a:solidFill>
                    <a:srgbClr val="000000"/>
                  </a:solidFill>
                  <a:latin typeface="Arial" panose="020B0604020202020204" pitchFamily="34" charset="0"/>
                </a:rPr>
                <a:t>http://zeiss-campus.magnet.fsu.edu</a:t>
              </a:r>
            </a:p>
          </p:txBody>
        </p:sp>
      </p:grpSp>
      <p:sp>
        <p:nvSpPr>
          <p:cNvPr id="7" name="Title 1"/>
          <p:cNvSpPr txBox="1">
            <a:spLocks/>
          </p:cNvSpPr>
          <p:nvPr/>
        </p:nvSpPr>
        <p:spPr>
          <a:xfrm>
            <a:off x="628650" y="365126"/>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Deciphering an objective</a:t>
            </a:r>
            <a:endParaRPr lang="en-US" dirty="0"/>
          </a:p>
        </p:txBody>
      </p:sp>
    </p:spTree>
    <p:extLst>
      <p:ext uri="{BB962C8B-B14F-4D97-AF65-F5344CB8AC3E}">
        <p14:creationId xmlns:p14="http://schemas.microsoft.com/office/powerpoint/2010/main" val="1822676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3" name="Rectangle 3"/>
          <p:cNvSpPr>
            <a:spLocks noChangeArrowheads="1"/>
          </p:cNvSpPr>
          <p:nvPr/>
        </p:nvSpPr>
        <p:spPr bwMode="auto">
          <a:xfrm>
            <a:off x="3425785" y="5230419"/>
            <a:ext cx="23150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50000"/>
              </a:spcBef>
              <a:spcAft>
                <a:spcPct val="0"/>
              </a:spcAft>
            </a:pPr>
            <a:r>
              <a:rPr lang="en-US" altLang="en-US" sz="2400" b="1">
                <a:solidFill>
                  <a:srgbClr val="000000"/>
                </a:solidFill>
                <a:latin typeface="Comic Sans MS" panose="030F0702030302020204" pitchFamily="66" charset="0"/>
              </a:rPr>
              <a:t>The Objective</a:t>
            </a:r>
          </a:p>
        </p:txBody>
      </p:sp>
      <p:grpSp>
        <p:nvGrpSpPr>
          <p:cNvPr id="855055" name="Group 15"/>
          <p:cNvGrpSpPr>
            <a:grpSpLocks/>
          </p:cNvGrpSpPr>
          <p:nvPr/>
        </p:nvGrpSpPr>
        <p:grpSpPr bwMode="auto">
          <a:xfrm>
            <a:off x="2244328" y="1703786"/>
            <a:ext cx="4691063" cy="4269582"/>
            <a:chOff x="1285" y="711"/>
            <a:chExt cx="3940" cy="3586"/>
          </a:xfrm>
        </p:grpSpPr>
        <p:grpSp>
          <p:nvGrpSpPr>
            <p:cNvPr id="855054" name="Group 14"/>
            <p:cNvGrpSpPr>
              <a:grpSpLocks/>
            </p:cNvGrpSpPr>
            <p:nvPr/>
          </p:nvGrpSpPr>
          <p:grpSpPr bwMode="auto">
            <a:xfrm>
              <a:off x="1285" y="711"/>
              <a:ext cx="3940" cy="3586"/>
              <a:chOff x="1285" y="711"/>
              <a:chExt cx="3940" cy="3586"/>
            </a:xfrm>
          </p:grpSpPr>
          <p:pic>
            <p:nvPicPr>
              <p:cNvPr id="855048" name="Picture 8" descr="objectivesfigur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 y="711"/>
                <a:ext cx="3940" cy="2881"/>
              </a:xfrm>
              <a:prstGeom prst="rect">
                <a:avLst/>
              </a:prstGeom>
              <a:noFill/>
              <a:extLst>
                <a:ext uri="{909E8E84-426E-40DD-AFC4-6F175D3DCCD1}">
                  <a14:hiddenFill xmlns:a14="http://schemas.microsoft.com/office/drawing/2010/main">
                    <a:solidFill>
                      <a:srgbClr val="FFFFFF"/>
                    </a:solidFill>
                  </a14:hiddenFill>
                </a:ext>
              </a:extLst>
            </p:spPr>
          </p:pic>
          <p:sp>
            <p:nvSpPr>
              <p:cNvPr id="855049" name="Text Box 9"/>
              <p:cNvSpPr txBox="1">
                <a:spLocks noChangeArrowheads="1"/>
              </p:cNvSpPr>
              <p:nvPr/>
            </p:nvSpPr>
            <p:spPr bwMode="auto">
              <a:xfrm>
                <a:off x="1727" y="4103"/>
                <a:ext cx="3079"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900" b="1">
                    <a:solidFill>
                      <a:srgbClr val="000000"/>
                    </a:solidFill>
                    <a:latin typeface="Arial" panose="020B0604020202020204" pitchFamily="34" charset="0"/>
                  </a:rPr>
                  <a:t>http://www.microscopyu.com/articles/optics/objectiveintro.html</a:t>
                </a:r>
              </a:p>
            </p:txBody>
          </p:sp>
        </p:grpSp>
        <p:sp>
          <p:nvSpPr>
            <p:cNvPr id="855052" name="Rectangle 12"/>
            <p:cNvSpPr>
              <a:spLocks noChangeArrowheads="1"/>
            </p:cNvSpPr>
            <p:nvPr/>
          </p:nvSpPr>
          <p:spPr bwMode="auto">
            <a:xfrm>
              <a:off x="2099" y="3365"/>
              <a:ext cx="853" cy="22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Arial" panose="020B0604020202020204" pitchFamily="34" charset="0"/>
              </a:endParaRPr>
            </a:p>
          </p:txBody>
        </p:sp>
      </p:grpSp>
      <p:sp>
        <p:nvSpPr>
          <p:cNvPr id="13" name="Title 1"/>
          <p:cNvSpPr txBox="1">
            <a:spLocks/>
          </p:cNvSpPr>
          <p:nvPr/>
        </p:nvSpPr>
        <p:spPr>
          <a:xfrm>
            <a:off x="628650" y="365126"/>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Internal structure of objectives</a:t>
            </a:r>
            <a:endParaRPr lang="en-US" dirty="0"/>
          </a:p>
        </p:txBody>
      </p:sp>
    </p:spTree>
    <p:extLst>
      <p:ext uri="{BB962C8B-B14F-4D97-AF65-F5344CB8AC3E}">
        <p14:creationId xmlns:p14="http://schemas.microsoft.com/office/powerpoint/2010/main" val="3348049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Text Box 3"/>
          <p:cNvSpPr txBox="1">
            <a:spLocks noChangeArrowheads="1"/>
          </p:cNvSpPr>
          <p:nvPr/>
        </p:nvSpPr>
        <p:spPr bwMode="auto">
          <a:xfrm>
            <a:off x="1295400" y="685800"/>
            <a:ext cx="65532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endParaRPr lang="en-US" altLang="en-US"/>
          </a:p>
          <a:p>
            <a:pPr>
              <a:spcBef>
                <a:spcPct val="50000"/>
              </a:spcBef>
            </a:pPr>
            <a:endParaRPr lang="en-US" altLang="en-US" sz="1400"/>
          </a:p>
        </p:txBody>
      </p:sp>
      <p:sp>
        <p:nvSpPr>
          <p:cNvPr id="2" name="Title 1"/>
          <p:cNvSpPr>
            <a:spLocks noGrp="1"/>
          </p:cNvSpPr>
          <p:nvPr>
            <p:ph type="title"/>
          </p:nvPr>
        </p:nvSpPr>
        <p:spPr/>
        <p:txBody>
          <a:bodyPr anchor="t"/>
          <a:lstStyle/>
          <a:p>
            <a:r>
              <a:rPr lang="en-US" dirty="0" smtClean="0"/>
              <a:t>Example: </a:t>
            </a:r>
            <a:r>
              <a:rPr lang="en-US" dirty="0" err="1" smtClean="0"/>
              <a:t>Achromat</a:t>
            </a:r>
            <a:r>
              <a:rPr lang="en-US" dirty="0" smtClean="0"/>
              <a:t> doublet</a:t>
            </a:r>
            <a:endParaRPr lang="en-US" dirty="0"/>
          </a:p>
        </p:txBody>
      </p:sp>
      <p:sp>
        <p:nvSpPr>
          <p:cNvPr id="3" name="Content Placeholder 2"/>
          <p:cNvSpPr>
            <a:spLocks noGrp="1"/>
          </p:cNvSpPr>
          <p:nvPr>
            <p:ph idx="1"/>
          </p:nvPr>
        </p:nvSpPr>
        <p:spPr/>
        <p:txBody>
          <a:bodyPr>
            <a:normAutofit/>
          </a:bodyPr>
          <a:lstStyle/>
          <a:p>
            <a:pPr>
              <a:spcBef>
                <a:spcPct val="50000"/>
              </a:spcBef>
            </a:pPr>
            <a:r>
              <a:rPr lang="en-US" altLang="en-US" sz="2000" dirty="0"/>
              <a:t>Second lens creates equal and opposite chromatic aberration</a:t>
            </a:r>
          </a:p>
          <a:p>
            <a:pPr>
              <a:spcBef>
                <a:spcPct val="50000"/>
              </a:spcBef>
            </a:pPr>
            <a:r>
              <a:rPr lang="en-US" altLang="en-US" sz="2000" dirty="0" smtClean="0"/>
              <a:t>BUT </a:t>
            </a:r>
            <a:r>
              <a:rPr lang="en-US" altLang="en-US" sz="2000" dirty="0"/>
              <a:t>- at only </a:t>
            </a:r>
            <a:r>
              <a:rPr lang="en-US" altLang="en-US" sz="2000" dirty="0" smtClean="0"/>
              <a:t>one or two wavelength(s)</a:t>
            </a:r>
            <a:endParaRPr lang="en-US" altLang="en-US" sz="2000" dirty="0"/>
          </a:p>
          <a:p>
            <a:endParaRPr lang="en-US" sz="2000" dirty="0"/>
          </a:p>
        </p:txBody>
      </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43" y="2799782"/>
            <a:ext cx="6483656" cy="3905817"/>
          </a:xfrm>
          <a:prstGeom prst="rect">
            <a:avLst/>
          </a:prstGeom>
        </p:spPr>
      </p:pic>
    </p:spTree>
    <p:extLst>
      <p:ext uri="{BB962C8B-B14F-4D97-AF65-F5344CB8AC3E}">
        <p14:creationId xmlns:p14="http://schemas.microsoft.com/office/powerpoint/2010/main" val="2014200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Perfect cloak at small angles using simple optics</a:t>
            </a:r>
            <a:endParaRPr lang="en-US" dirty="0"/>
          </a:p>
        </p:txBody>
      </p:sp>
      <p:sp>
        <p:nvSpPr>
          <p:cNvPr id="3" name="Content Placeholder 2"/>
          <p:cNvSpPr>
            <a:spLocks noGrp="1"/>
          </p:cNvSpPr>
          <p:nvPr>
            <p:ph idx="1"/>
          </p:nvPr>
        </p:nvSpPr>
        <p:spPr/>
        <p:txBody>
          <a:bodyPr/>
          <a:lstStyle/>
          <a:p>
            <a:r>
              <a:rPr lang="en-US" dirty="0" smtClean="0"/>
              <a:t>Paraxial rays are those at small angles</a:t>
            </a:r>
          </a:p>
          <a:p>
            <a:r>
              <a:rPr lang="en-US" dirty="0" smtClean="0"/>
              <a:t>Uses 4 off the shelf lenses: two with a focal length of f</a:t>
            </a:r>
            <a:r>
              <a:rPr lang="en-US" baseline="-25000" dirty="0" smtClean="0"/>
              <a:t>1</a:t>
            </a:r>
            <a:r>
              <a:rPr lang="en-US" dirty="0" smtClean="0"/>
              <a:t> and two with focal lengths of f</a:t>
            </a:r>
            <a:r>
              <a:rPr lang="en-US" baseline="-25000" dirty="0" smtClean="0"/>
              <a:t>2</a:t>
            </a:r>
            <a:endParaRPr lang="en-US" baseline="-250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964" y="3597050"/>
            <a:ext cx="6057900" cy="2743200"/>
          </a:xfrm>
          <a:prstGeom prst="rect">
            <a:avLst/>
          </a:prstGeom>
        </p:spPr>
      </p:pic>
    </p:spTree>
    <p:extLst>
      <p:ext uri="{BB962C8B-B14F-4D97-AF65-F5344CB8AC3E}">
        <p14:creationId xmlns:p14="http://schemas.microsoft.com/office/powerpoint/2010/main" val="869910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Objective names and corrections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69246175"/>
              </p:ext>
            </p:extLst>
          </p:nvPr>
        </p:nvGraphicFramePr>
        <p:xfrm>
          <a:off x="628650" y="1825625"/>
          <a:ext cx="7886700" cy="2377440"/>
        </p:xfrm>
        <a:graphic>
          <a:graphicData uri="http://schemas.openxmlformats.org/drawingml/2006/table">
            <a:tbl>
              <a:tblPr firstRow="1" bandRow="1">
                <a:tableStyleId>{5C22544A-7EE6-4342-B048-85BDC9FD1C3A}</a:tableStyleId>
              </a:tblPr>
              <a:tblGrid>
                <a:gridCol w="1971675"/>
                <a:gridCol w="1971675"/>
                <a:gridCol w="1971675"/>
                <a:gridCol w="1971675"/>
              </a:tblGrid>
              <a:tr h="370840">
                <a:tc>
                  <a:txBody>
                    <a:bodyPr/>
                    <a:lstStyle/>
                    <a:p>
                      <a:r>
                        <a:rPr lang="en-US" sz="2000" dirty="0" smtClean="0"/>
                        <a:t>Corrections:</a:t>
                      </a:r>
                      <a:endParaRPr lang="en-US" sz="2000" dirty="0"/>
                    </a:p>
                  </a:txBody>
                  <a:tcPr/>
                </a:tc>
                <a:tc>
                  <a:txBody>
                    <a:bodyPr/>
                    <a:lstStyle/>
                    <a:p>
                      <a:r>
                        <a:rPr lang="en-US" sz="2000" dirty="0" smtClean="0"/>
                        <a:t>Chromatic</a:t>
                      </a:r>
                      <a:endParaRPr lang="en-US" sz="2000" dirty="0"/>
                    </a:p>
                  </a:txBody>
                  <a:tcPr/>
                </a:tc>
                <a:tc>
                  <a:txBody>
                    <a:bodyPr/>
                    <a:lstStyle/>
                    <a:p>
                      <a:r>
                        <a:rPr lang="en-US" sz="2000" dirty="0" smtClean="0"/>
                        <a:t>Spherical</a:t>
                      </a:r>
                      <a:endParaRPr lang="en-US" sz="2000" dirty="0"/>
                    </a:p>
                  </a:txBody>
                  <a:tcPr/>
                </a:tc>
                <a:tc>
                  <a:txBody>
                    <a:bodyPr/>
                    <a:lstStyle/>
                    <a:p>
                      <a:r>
                        <a:rPr lang="en-US" sz="2000" dirty="0" smtClean="0"/>
                        <a:t>Other</a:t>
                      </a:r>
                      <a:endParaRPr lang="en-US" sz="2000" dirty="0"/>
                    </a:p>
                  </a:txBody>
                  <a:tcPr/>
                </a:tc>
              </a:tr>
              <a:tr h="370840">
                <a:tc>
                  <a:txBody>
                    <a:bodyPr/>
                    <a:lstStyle/>
                    <a:p>
                      <a:r>
                        <a:rPr lang="en-US" sz="2000" dirty="0" err="1" smtClean="0"/>
                        <a:t>Achromat</a:t>
                      </a:r>
                      <a:endParaRPr lang="en-US" sz="2000" dirty="0"/>
                    </a:p>
                  </a:txBody>
                  <a:tcPr/>
                </a:tc>
                <a:tc>
                  <a:txBody>
                    <a:bodyPr/>
                    <a:lstStyle/>
                    <a:p>
                      <a:r>
                        <a:rPr lang="en-US" sz="2000" dirty="0" smtClean="0"/>
                        <a:t>2</a:t>
                      </a:r>
                      <a:r>
                        <a:rPr lang="el-GR" sz="2000" dirty="0" smtClean="0"/>
                        <a:t>λ</a:t>
                      </a:r>
                      <a:endParaRPr lang="en-US" sz="2000" dirty="0"/>
                    </a:p>
                  </a:txBody>
                  <a:tcPr/>
                </a:tc>
                <a:tc>
                  <a:txBody>
                    <a:bodyPr/>
                    <a:lstStyle/>
                    <a:p>
                      <a:r>
                        <a:rPr lang="en-US" sz="2000" dirty="0" smtClean="0"/>
                        <a:t>-</a:t>
                      </a:r>
                      <a:endParaRPr lang="en-US" sz="2000" dirty="0"/>
                    </a:p>
                  </a:txBody>
                  <a:tcPr/>
                </a:tc>
                <a:tc>
                  <a:txBody>
                    <a:bodyPr/>
                    <a:lstStyle/>
                    <a:p>
                      <a:endParaRPr lang="en-US" sz="2000"/>
                    </a:p>
                  </a:txBody>
                  <a:tcPr/>
                </a:tc>
              </a:tr>
              <a:tr h="370840">
                <a:tc>
                  <a:txBody>
                    <a:bodyPr/>
                    <a:lstStyle/>
                    <a:p>
                      <a:r>
                        <a:rPr lang="en-US" sz="2000" dirty="0" err="1" smtClean="0"/>
                        <a:t>Apochromat</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3</a:t>
                      </a:r>
                      <a:r>
                        <a:rPr lang="el-GR" sz="2000" dirty="0" smtClean="0"/>
                        <a:t>λ</a:t>
                      </a:r>
                      <a:endParaRPr lang="en-US" sz="2000" dirty="0" smtClean="0"/>
                    </a:p>
                  </a:txBody>
                  <a:tcPr/>
                </a:tc>
                <a:tc>
                  <a:txBody>
                    <a:bodyPr/>
                    <a:lstStyle/>
                    <a:p>
                      <a:r>
                        <a:rPr lang="en-US" sz="2000" dirty="0" smtClean="0"/>
                        <a:t>2</a:t>
                      </a:r>
                      <a:r>
                        <a:rPr lang="el-GR" sz="2000" dirty="0" smtClean="0"/>
                        <a:t>λ</a:t>
                      </a:r>
                      <a:endParaRPr lang="en-US" sz="2000" dirty="0"/>
                    </a:p>
                  </a:txBody>
                  <a:tcPr/>
                </a:tc>
                <a:tc>
                  <a:txBody>
                    <a:bodyPr/>
                    <a:lstStyle/>
                    <a:p>
                      <a:endParaRPr lang="en-US" sz="2000"/>
                    </a:p>
                  </a:txBody>
                  <a:tcPr/>
                </a:tc>
              </a:tr>
              <a:tr h="370840">
                <a:tc>
                  <a:txBody>
                    <a:bodyPr/>
                    <a:lstStyle/>
                    <a:p>
                      <a:r>
                        <a:rPr lang="en-US" sz="2000" dirty="0" err="1" smtClean="0"/>
                        <a:t>PlanApochromat</a:t>
                      </a:r>
                      <a:endParaRPr lang="en-US" sz="2000" dirty="0"/>
                    </a:p>
                  </a:txBody>
                  <a:tcPr/>
                </a:tc>
                <a:tc>
                  <a:txBody>
                    <a:bodyPr/>
                    <a:lstStyle/>
                    <a:p>
                      <a:r>
                        <a:rPr lang="en-US" sz="2000" dirty="0" smtClean="0"/>
                        <a:t>4-7</a:t>
                      </a:r>
                      <a:r>
                        <a:rPr lang="el-GR" sz="2000" dirty="0" smtClean="0"/>
                        <a:t>λ</a:t>
                      </a:r>
                      <a:endParaRPr lang="en-US" sz="2000" dirty="0"/>
                    </a:p>
                  </a:txBody>
                  <a:tcPr/>
                </a:tc>
                <a:tc>
                  <a:txBody>
                    <a:bodyPr/>
                    <a:lstStyle/>
                    <a:p>
                      <a:r>
                        <a:rPr lang="en-US" sz="2000" dirty="0" smtClean="0"/>
                        <a:t>3</a:t>
                      </a:r>
                      <a:r>
                        <a:rPr lang="el-GR" sz="2000" dirty="0" smtClean="0"/>
                        <a:t>λ</a:t>
                      </a:r>
                      <a:endParaRPr lang="en-US" sz="2000" dirty="0"/>
                    </a:p>
                  </a:txBody>
                  <a:tcPr/>
                </a:tc>
                <a:tc>
                  <a:txBody>
                    <a:bodyPr/>
                    <a:lstStyle/>
                    <a:p>
                      <a:r>
                        <a:rPr lang="en-US" sz="2000" dirty="0" smtClean="0"/>
                        <a:t>Flat field</a:t>
                      </a:r>
                      <a:endParaRPr lang="en-US" sz="2000" dirty="0"/>
                    </a:p>
                  </a:txBody>
                  <a:tcPr/>
                </a:tc>
              </a:tr>
              <a:tr h="370840">
                <a:tc>
                  <a:txBody>
                    <a:bodyPr/>
                    <a:lstStyle/>
                    <a:p>
                      <a:r>
                        <a:rPr lang="en-US" sz="2000" dirty="0" smtClean="0"/>
                        <a:t>Fluor or </a:t>
                      </a:r>
                      <a:r>
                        <a:rPr lang="en-US" sz="2000" dirty="0" err="1" smtClean="0"/>
                        <a:t>Fluar</a:t>
                      </a:r>
                      <a:endParaRPr lang="en-US" sz="2000" dirty="0"/>
                    </a:p>
                  </a:txBody>
                  <a:tcPr/>
                </a:tc>
                <a:tc>
                  <a:txBody>
                    <a:bodyPr/>
                    <a:lstStyle/>
                    <a:p>
                      <a:r>
                        <a:rPr lang="en-US" sz="2000" dirty="0" smtClean="0"/>
                        <a:t>few</a:t>
                      </a:r>
                      <a:r>
                        <a:rPr lang="el-GR" sz="2000" dirty="0" smtClean="0"/>
                        <a:t>λ</a:t>
                      </a:r>
                      <a:endParaRPr lang="en-US" sz="2000" dirty="0"/>
                    </a:p>
                  </a:txBody>
                  <a:tcPr/>
                </a:tc>
                <a:tc>
                  <a:txBody>
                    <a:bodyPr/>
                    <a:lstStyle/>
                    <a:p>
                      <a:r>
                        <a:rPr lang="en-US" sz="2000" dirty="0" smtClean="0"/>
                        <a:t>few</a:t>
                      </a:r>
                      <a:r>
                        <a:rPr lang="el-GR" sz="2000" dirty="0" smtClean="0"/>
                        <a:t>λ</a:t>
                      </a:r>
                      <a:endParaRPr lang="en-US" sz="2000" dirty="0"/>
                    </a:p>
                  </a:txBody>
                  <a:tcPr/>
                </a:tc>
                <a:tc>
                  <a:txBody>
                    <a:bodyPr/>
                    <a:lstStyle/>
                    <a:p>
                      <a:r>
                        <a:rPr lang="en-US" sz="2000" dirty="0" smtClean="0"/>
                        <a:t>Max light</a:t>
                      </a:r>
                      <a:endParaRPr lang="en-US" sz="2000" dirty="0"/>
                    </a:p>
                  </a:txBody>
                  <a:tcPr/>
                </a:tc>
              </a:tr>
              <a:tr h="370840">
                <a:tc>
                  <a:txBody>
                    <a:bodyPr/>
                    <a:lstStyle/>
                    <a:p>
                      <a:r>
                        <a:rPr lang="en-US" sz="2000" dirty="0" smtClean="0"/>
                        <a:t>Neo </a:t>
                      </a:r>
                      <a:r>
                        <a:rPr lang="en-US" sz="2000" dirty="0" err="1" smtClean="0"/>
                        <a:t>Fluar</a:t>
                      </a:r>
                      <a:endParaRPr lang="en-US" sz="2000" dirty="0"/>
                    </a:p>
                  </a:txBody>
                  <a:tcPr/>
                </a:tc>
                <a:tc>
                  <a:txBody>
                    <a:bodyPr/>
                    <a:lstStyle/>
                    <a:p>
                      <a:r>
                        <a:rPr lang="en-US" sz="2000" dirty="0" smtClean="0"/>
                        <a:t>2-3</a:t>
                      </a:r>
                      <a:r>
                        <a:rPr lang="el-GR" sz="2000" dirty="0" smtClean="0"/>
                        <a:t>λ</a:t>
                      </a:r>
                      <a:endParaRPr lang="en-US" sz="2000" dirty="0"/>
                    </a:p>
                  </a:txBody>
                  <a:tcPr/>
                </a:tc>
                <a:tc>
                  <a:txBody>
                    <a:bodyPr/>
                    <a:lstStyle/>
                    <a:p>
                      <a:r>
                        <a:rPr lang="en-US" sz="2000" dirty="0" smtClean="0"/>
                        <a:t>2-3</a:t>
                      </a:r>
                      <a:r>
                        <a:rPr lang="el-GR" sz="2000" dirty="0" smtClean="0"/>
                        <a:t>λ</a:t>
                      </a:r>
                      <a:endParaRPr lang="en-US" sz="2000" dirty="0"/>
                    </a:p>
                  </a:txBody>
                  <a:tcPr/>
                </a:tc>
                <a:tc>
                  <a:txBody>
                    <a:bodyPr/>
                    <a:lstStyle/>
                    <a:p>
                      <a:endParaRPr lang="en-US" sz="2000" dirty="0"/>
                    </a:p>
                  </a:txBody>
                  <a:tcPr/>
                </a:tc>
              </a:tr>
            </a:tbl>
          </a:graphicData>
        </a:graphic>
      </p:graphicFrame>
    </p:spTree>
    <p:extLst>
      <p:ext uri="{BB962C8B-B14F-4D97-AF65-F5344CB8AC3E}">
        <p14:creationId xmlns:p14="http://schemas.microsoft.com/office/powerpoint/2010/main" val="4172299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ext Box 3"/>
          <p:cNvSpPr txBox="1">
            <a:spLocks noChangeArrowheads="1"/>
          </p:cNvSpPr>
          <p:nvPr/>
        </p:nvSpPr>
        <p:spPr bwMode="auto">
          <a:xfrm>
            <a:off x="76196" y="1219200"/>
            <a:ext cx="8651875" cy="5078313"/>
          </a:xfrm>
          <a:prstGeom prst="rect">
            <a:avLst/>
          </a:prstGeom>
          <a:noFill/>
          <a:ln w="9525">
            <a:noFill/>
            <a:miter lim="800000"/>
            <a:headEnd/>
            <a:tailEnd/>
          </a:ln>
          <a:effectLst/>
        </p:spPr>
        <p:txBody>
          <a:bodyPr>
            <a:spAutoFit/>
          </a:bodyPr>
          <a:lstStyle>
            <a:lvl1pPr marL="374650" indent="-374650">
              <a:tabLst>
                <a:tab pos="2571750" algn="l"/>
                <a:tab pos="3333750" algn="l"/>
                <a:tab pos="4095750" algn="l"/>
                <a:tab pos="4857750" algn="l"/>
                <a:tab pos="5619750" algn="l"/>
                <a:tab pos="6381750" algn="l"/>
                <a:tab pos="7143750" algn="l"/>
                <a:tab pos="7905750" algn="l"/>
                <a:tab pos="8572500" algn="l"/>
              </a:tabLst>
              <a:defRPr sz="2400">
                <a:solidFill>
                  <a:schemeClr val="tx1"/>
                </a:solidFill>
                <a:latin typeface="Times New Roman" panose="02020603050405020304" pitchFamily="18" charset="0"/>
              </a:defRPr>
            </a:lvl1pPr>
            <a:lvl2pPr marL="742950" indent="-285750">
              <a:tabLst>
                <a:tab pos="2571750" algn="l"/>
                <a:tab pos="3333750" algn="l"/>
                <a:tab pos="4095750" algn="l"/>
                <a:tab pos="4857750" algn="l"/>
                <a:tab pos="5619750" algn="l"/>
                <a:tab pos="6381750" algn="l"/>
                <a:tab pos="7143750" algn="l"/>
                <a:tab pos="7905750" algn="l"/>
                <a:tab pos="8572500" algn="l"/>
              </a:tabLst>
              <a:defRPr sz="2400">
                <a:solidFill>
                  <a:schemeClr val="tx1"/>
                </a:solidFill>
                <a:latin typeface="Times New Roman" panose="02020603050405020304" pitchFamily="18" charset="0"/>
              </a:defRPr>
            </a:lvl2pPr>
            <a:lvl3pPr marL="1143000" indent="-228600">
              <a:tabLst>
                <a:tab pos="2571750" algn="l"/>
                <a:tab pos="3333750" algn="l"/>
                <a:tab pos="4095750" algn="l"/>
                <a:tab pos="4857750" algn="l"/>
                <a:tab pos="5619750" algn="l"/>
                <a:tab pos="6381750" algn="l"/>
                <a:tab pos="7143750" algn="l"/>
                <a:tab pos="7905750" algn="l"/>
                <a:tab pos="8572500" algn="l"/>
              </a:tabLst>
              <a:defRPr sz="2400">
                <a:solidFill>
                  <a:schemeClr val="tx1"/>
                </a:solidFill>
                <a:latin typeface="Times New Roman" panose="02020603050405020304" pitchFamily="18" charset="0"/>
              </a:defRPr>
            </a:lvl3pPr>
            <a:lvl4pPr marL="1600200" indent="-228600">
              <a:tabLst>
                <a:tab pos="2571750" algn="l"/>
                <a:tab pos="3333750" algn="l"/>
                <a:tab pos="4095750" algn="l"/>
                <a:tab pos="4857750" algn="l"/>
                <a:tab pos="5619750" algn="l"/>
                <a:tab pos="6381750" algn="l"/>
                <a:tab pos="7143750" algn="l"/>
                <a:tab pos="7905750" algn="l"/>
                <a:tab pos="8572500" algn="l"/>
              </a:tabLst>
              <a:defRPr sz="2400">
                <a:solidFill>
                  <a:schemeClr val="tx1"/>
                </a:solidFill>
                <a:latin typeface="Times New Roman" panose="02020603050405020304" pitchFamily="18" charset="0"/>
              </a:defRPr>
            </a:lvl4pPr>
            <a:lvl5pPr marL="2057400" indent="-228600">
              <a:tabLst>
                <a:tab pos="2571750" algn="l"/>
                <a:tab pos="3333750" algn="l"/>
                <a:tab pos="4095750" algn="l"/>
                <a:tab pos="4857750" algn="l"/>
                <a:tab pos="5619750" algn="l"/>
                <a:tab pos="6381750" algn="l"/>
                <a:tab pos="7143750" algn="l"/>
                <a:tab pos="7905750" algn="l"/>
                <a:tab pos="8572500"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2571750" algn="l"/>
                <a:tab pos="3333750" algn="l"/>
                <a:tab pos="4095750" algn="l"/>
                <a:tab pos="4857750" algn="l"/>
                <a:tab pos="5619750" algn="l"/>
                <a:tab pos="6381750" algn="l"/>
                <a:tab pos="7143750" algn="l"/>
                <a:tab pos="7905750" algn="l"/>
                <a:tab pos="8572500"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2571750" algn="l"/>
                <a:tab pos="3333750" algn="l"/>
                <a:tab pos="4095750" algn="l"/>
                <a:tab pos="4857750" algn="l"/>
                <a:tab pos="5619750" algn="l"/>
                <a:tab pos="6381750" algn="l"/>
                <a:tab pos="7143750" algn="l"/>
                <a:tab pos="7905750" algn="l"/>
                <a:tab pos="8572500"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2571750" algn="l"/>
                <a:tab pos="3333750" algn="l"/>
                <a:tab pos="4095750" algn="l"/>
                <a:tab pos="4857750" algn="l"/>
                <a:tab pos="5619750" algn="l"/>
                <a:tab pos="6381750" algn="l"/>
                <a:tab pos="7143750" algn="l"/>
                <a:tab pos="7905750" algn="l"/>
                <a:tab pos="8572500"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2571750" algn="l"/>
                <a:tab pos="3333750" algn="l"/>
                <a:tab pos="4095750" algn="l"/>
                <a:tab pos="4857750" algn="l"/>
                <a:tab pos="5619750" algn="l"/>
                <a:tab pos="6381750" algn="l"/>
                <a:tab pos="7143750" algn="l"/>
                <a:tab pos="7905750" algn="l"/>
                <a:tab pos="8572500" algn="l"/>
              </a:tabLst>
              <a:defRPr sz="2400">
                <a:solidFill>
                  <a:schemeClr val="tx1"/>
                </a:solidFill>
                <a:latin typeface="Times New Roman" panose="02020603050405020304" pitchFamily="18" charset="0"/>
              </a:defRPr>
            </a:lvl9pPr>
          </a:lstStyle>
          <a:p>
            <a:pPr algn="ctr"/>
            <a:endParaRPr lang="de-DE" altLang="en-US" sz="1800" b="1" u="sng" dirty="0">
              <a:latin typeface="Arial" panose="020B0604020202020204" pitchFamily="34" charset="0"/>
            </a:endParaRPr>
          </a:p>
          <a:p>
            <a:pPr algn="ctr"/>
            <a:r>
              <a:rPr lang="de-DE" altLang="en-US" sz="1800" b="1" u="sng" dirty="0">
                <a:latin typeface="Arial" panose="020B0604020202020204" pitchFamily="34" charset="0"/>
              </a:rPr>
              <a:t>Corrected Wavelength (nm):</a:t>
            </a:r>
          </a:p>
          <a:p>
            <a:pPr algn="ctr"/>
            <a:endParaRPr lang="de-DE" altLang="en-US" sz="1800" b="1" u="sng" dirty="0">
              <a:latin typeface="Arial" panose="020B0604020202020204" pitchFamily="34" charset="0"/>
            </a:endParaRPr>
          </a:p>
          <a:p>
            <a:r>
              <a:rPr lang="de-DE" altLang="en-US" sz="1800" b="1" dirty="0">
                <a:solidFill>
                  <a:srgbClr val="0000FF"/>
                </a:solidFill>
                <a:latin typeface="Arial" panose="020B0604020202020204" pitchFamily="34" charset="0"/>
              </a:rPr>
              <a:t>			</a:t>
            </a:r>
            <a:r>
              <a:rPr lang="de-DE" altLang="en-US" sz="1800" b="1" u="sng" dirty="0">
                <a:solidFill>
                  <a:srgbClr val="0000FF"/>
                </a:solidFill>
                <a:latin typeface="Arial" panose="020B0604020202020204" pitchFamily="34" charset="0"/>
              </a:rPr>
              <a:t>UV</a:t>
            </a:r>
            <a:r>
              <a:rPr lang="de-DE" altLang="en-US" sz="1800" b="1" u="sng" dirty="0">
                <a:latin typeface="Arial" panose="020B0604020202020204" pitchFamily="34" charset="0"/>
              </a:rPr>
              <a:t>			</a:t>
            </a:r>
            <a:r>
              <a:rPr lang="de-DE" altLang="en-US" sz="1800" b="1" u="sng" dirty="0">
                <a:solidFill>
                  <a:srgbClr val="00CC66"/>
                </a:solidFill>
                <a:latin typeface="Arial" panose="020B0604020202020204" pitchFamily="34" charset="0"/>
              </a:rPr>
              <a:t>VIS</a:t>
            </a:r>
            <a:r>
              <a:rPr lang="de-DE" altLang="en-US" sz="1800" b="1" u="sng" dirty="0">
                <a:latin typeface="Arial" panose="020B0604020202020204" pitchFamily="34" charset="0"/>
              </a:rPr>
              <a:t>			</a:t>
            </a:r>
            <a:r>
              <a:rPr lang="de-DE" altLang="en-US" sz="1800" b="1" u="sng" dirty="0">
                <a:solidFill>
                  <a:srgbClr val="CC0000"/>
                </a:solidFill>
                <a:latin typeface="Arial" panose="020B0604020202020204" pitchFamily="34" charset="0"/>
              </a:rPr>
              <a:t>IR</a:t>
            </a:r>
          </a:p>
          <a:p>
            <a:endParaRPr lang="de-DE" altLang="en-US" sz="1800" b="1" dirty="0">
              <a:latin typeface="Arial" panose="020B0604020202020204" pitchFamily="34" charset="0"/>
            </a:endParaRPr>
          </a:p>
          <a:p>
            <a:r>
              <a:rPr lang="de-DE" altLang="en-US" sz="1800" b="1" dirty="0">
                <a:latin typeface="Arial" panose="020B0604020202020204" pitchFamily="34" charset="0"/>
              </a:rPr>
              <a:t>					</a:t>
            </a:r>
          </a:p>
          <a:p>
            <a:r>
              <a:rPr lang="de-DE" altLang="en-US" sz="1800" b="1" dirty="0">
                <a:latin typeface="Arial" panose="020B0604020202020204" pitchFamily="34" charset="0"/>
              </a:rPr>
              <a:t>Plan Neofluar	 </a:t>
            </a:r>
            <a:r>
              <a:rPr lang="de-DE" altLang="en-US" sz="1800" b="1" dirty="0">
                <a:solidFill>
                  <a:schemeClr val="accent2"/>
                </a:solidFill>
                <a:latin typeface="Arial" panose="020B0604020202020204" pitchFamily="34" charset="0"/>
              </a:rPr>
              <a:t>-	 -</a:t>
            </a:r>
            <a:r>
              <a:rPr lang="de-DE" altLang="en-US" sz="1800" b="1" dirty="0">
                <a:latin typeface="Arial" panose="020B0604020202020204" pitchFamily="34" charset="0"/>
              </a:rPr>
              <a:t>	</a:t>
            </a:r>
            <a:r>
              <a:rPr lang="de-DE" altLang="en-US" sz="1800" b="1" dirty="0">
                <a:solidFill>
                  <a:srgbClr val="9933FF"/>
                </a:solidFill>
                <a:latin typeface="Arial" panose="020B0604020202020204" pitchFamily="34" charset="0"/>
              </a:rPr>
              <a:t>(435)</a:t>
            </a:r>
            <a:r>
              <a:rPr lang="de-DE" altLang="en-US" sz="1800" b="1" dirty="0">
                <a:solidFill>
                  <a:srgbClr val="CC00FF"/>
                </a:solidFill>
                <a:latin typeface="Arial" panose="020B0604020202020204" pitchFamily="34" charset="0"/>
              </a:rPr>
              <a:t> </a:t>
            </a:r>
            <a:r>
              <a:rPr lang="de-DE" altLang="en-US" sz="1800" b="1" dirty="0">
                <a:latin typeface="Arial" panose="020B0604020202020204" pitchFamily="34" charset="0"/>
              </a:rPr>
              <a:t>	</a:t>
            </a:r>
            <a:r>
              <a:rPr lang="de-DE" altLang="en-US" sz="1800" b="1" dirty="0">
                <a:solidFill>
                  <a:srgbClr val="3399FF"/>
                </a:solidFill>
                <a:latin typeface="Arial" panose="020B0604020202020204" pitchFamily="34" charset="0"/>
              </a:rPr>
              <a:t>480</a:t>
            </a:r>
            <a:r>
              <a:rPr lang="de-DE" altLang="en-US" sz="1800" b="1" dirty="0">
                <a:latin typeface="Arial" panose="020B0604020202020204" pitchFamily="34" charset="0"/>
              </a:rPr>
              <a:t>	</a:t>
            </a:r>
            <a:r>
              <a:rPr lang="de-DE" altLang="en-US" sz="1800" b="1" dirty="0">
                <a:solidFill>
                  <a:srgbClr val="00FF00"/>
                </a:solidFill>
                <a:latin typeface="Arial" panose="020B0604020202020204" pitchFamily="34" charset="0"/>
              </a:rPr>
              <a:t>546</a:t>
            </a:r>
            <a:r>
              <a:rPr lang="de-DE" altLang="en-US" sz="1800" b="1" dirty="0">
                <a:latin typeface="Arial" panose="020B0604020202020204" pitchFamily="34" charset="0"/>
              </a:rPr>
              <a:t>	 </a:t>
            </a:r>
            <a:r>
              <a:rPr lang="de-DE" altLang="en-US" sz="1800" b="1" dirty="0">
                <a:solidFill>
                  <a:srgbClr val="CC0000"/>
                </a:solidFill>
                <a:latin typeface="Arial" panose="020B0604020202020204" pitchFamily="34" charset="0"/>
              </a:rPr>
              <a:t>-</a:t>
            </a:r>
            <a:r>
              <a:rPr lang="de-DE" altLang="en-US" sz="1800" b="1" dirty="0">
                <a:latin typeface="Arial" panose="020B0604020202020204" pitchFamily="34" charset="0"/>
              </a:rPr>
              <a:t>	</a:t>
            </a:r>
            <a:r>
              <a:rPr lang="de-DE" altLang="en-US" sz="1800" b="1" dirty="0">
                <a:solidFill>
                  <a:srgbClr val="FF0000"/>
                </a:solidFill>
                <a:latin typeface="Arial" panose="020B0604020202020204" pitchFamily="34" charset="0"/>
              </a:rPr>
              <a:t>644	 -	 -</a:t>
            </a:r>
            <a:endParaRPr lang="de-DE" altLang="en-US" sz="1800" b="1" dirty="0">
              <a:latin typeface="Arial" panose="020B0604020202020204" pitchFamily="34" charset="0"/>
            </a:endParaRPr>
          </a:p>
          <a:p>
            <a:endParaRPr lang="de-DE" altLang="en-US" sz="1800" b="1" dirty="0">
              <a:latin typeface="Arial" panose="020B0604020202020204" pitchFamily="34" charset="0"/>
            </a:endParaRPr>
          </a:p>
          <a:p>
            <a:r>
              <a:rPr lang="de-DE" altLang="en-US" sz="1800" b="1" dirty="0">
                <a:latin typeface="Arial" panose="020B0604020202020204" pitchFamily="34" charset="0"/>
              </a:rPr>
              <a:t>Plan Apochromat	 </a:t>
            </a:r>
            <a:r>
              <a:rPr lang="de-DE" altLang="en-US" sz="1800" b="1" dirty="0">
                <a:solidFill>
                  <a:schemeClr val="accent2"/>
                </a:solidFill>
                <a:latin typeface="Arial" panose="020B0604020202020204" pitchFamily="34" charset="0"/>
              </a:rPr>
              <a:t>-	 -</a:t>
            </a:r>
            <a:r>
              <a:rPr lang="de-DE" altLang="en-US" sz="1800" b="1" dirty="0">
                <a:latin typeface="Arial" panose="020B0604020202020204" pitchFamily="34" charset="0"/>
              </a:rPr>
              <a:t>	 </a:t>
            </a:r>
            <a:r>
              <a:rPr lang="de-DE" altLang="en-US" sz="1800" b="1" dirty="0">
                <a:solidFill>
                  <a:srgbClr val="9933FF"/>
                </a:solidFill>
                <a:latin typeface="Arial" panose="020B0604020202020204" pitchFamily="34" charset="0"/>
              </a:rPr>
              <a:t>435</a:t>
            </a:r>
            <a:r>
              <a:rPr lang="de-DE" altLang="en-US" sz="1800" b="1" dirty="0">
                <a:solidFill>
                  <a:srgbClr val="0099CC"/>
                </a:solidFill>
                <a:latin typeface="Arial" panose="020B0604020202020204" pitchFamily="34" charset="0"/>
              </a:rPr>
              <a:t> </a:t>
            </a:r>
            <a:r>
              <a:rPr lang="de-DE" altLang="en-US" sz="1800" b="1" dirty="0">
                <a:latin typeface="Arial" panose="020B0604020202020204" pitchFamily="34" charset="0"/>
              </a:rPr>
              <a:t>	</a:t>
            </a:r>
            <a:r>
              <a:rPr lang="de-DE" altLang="en-US" sz="1800" b="1" dirty="0">
                <a:solidFill>
                  <a:srgbClr val="3399FF"/>
                </a:solidFill>
                <a:latin typeface="Arial" panose="020B0604020202020204" pitchFamily="34" charset="0"/>
              </a:rPr>
              <a:t>480</a:t>
            </a:r>
            <a:r>
              <a:rPr lang="de-DE" altLang="en-US" sz="1800" b="1" dirty="0">
                <a:latin typeface="Arial" panose="020B0604020202020204" pitchFamily="34" charset="0"/>
              </a:rPr>
              <a:t> 	</a:t>
            </a:r>
            <a:r>
              <a:rPr lang="de-DE" altLang="en-US" sz="1800" b="1" dirty="0">
                <a:solidFill>
                  <a:srgbClr val="00FF00"/>
                </a:solidFill>
                <a:latin typeface="Arial" panose="020B0604020202020204" pitchFamily="34" charset="0"/>
              </a:rPr>
              <a:t>546</a:t>
            </a:r>
            <a:r>
              <a:rPr lang="de-DE" altLang="en-US" sz="1800" b="1" dirty="0">
                <a:latin typeface="Arial" panose="020B0604020202020204" pitchFamily="34" charset="0"/>
              </a:rPr>
              <a:t>	 </a:t>
            </a:r>
            <a:r>
              <a:rPr lang="de-DE" altLang="en-US" sz="1800" b="1" dirty="0">
                <a:solidFill>
                  <a:srgbClr val="CC0000"/>
                </a:solidFill>
                <a:latin typeface="Arial" panose="020B0604020202020204" pitchFamily="34" charset="0"/>
              </a:rPr>
              <a:t>-</a:t>
            </a:r>
            <a:r>
              <a:rPr lang="de-DE" altLang="en-US" sz="1800" b="1" dirty="0">
                <a:latin typeface="Arial" panose="020B0604020202020204" pitchFamily="34" charset="0"/>
              </a:rPr>
              <a:t>	</a:t>
            </a:r>
            <a:r>
              <a:rPr lang="de-DE" altLang="en-US" sz="1800" b="1" dirty="0">
                <a:solidFill>
                  <a:srgbClr val="FF0000"/>
                </a:solidFill>
                <a:latin typeface="Arial" panose="020B0604020202020204" pitchFamily="34" charset="0"/>
              </a:rPr>
              <a:t>644	 -	 -</a:t>
            </a:r>
            <a:endParaRPr lang="de-DE" altLang="en-US" sz="1800" b="1" dirty="0">
              <a:latin typeface="Arial" panose="020B0604020202020204" pitchFamily="34" charset="0"/>
            </a:endParaRPr>
          </a:p>
          <a:p>
            <a:endParaRPr lang="de-DE" altLang="en-US" sz="1800" b="1" dirty="0">
              <a:latin typeface="Arial" panose="020B0604020202020204" pitchFamily="34" charset="0"/>
            </a:endParaRPr>
          </a:p>
          <a:p>
            <a:r>
              <a:rPr lang="de-DE" altLang="en-US" sz="1800" b="1" dirty="0">
                <a:latin typeface="Arial" panose="020B0604020202020204" pitchFamily="34" charset="0"/>
              </a:rPr>
              <a:t>C-Apochromat	</a:t>
            </a:r>
            <a:r>
              <a:rPr lang="de-DE" altLang="en-US" sz="1800" b="1" dirty="0">
                <a:solidFill>
                  <a:schemeClr val="accent2"/>
                </a:solidFill>
                <a:latin typeface="Arial" panose="020B0604020202020204" pitchFamily="34" charset="0"/>
              </a:rPr>
              <a:t>365	</a:t>
            </a:r>
            <a:r>
              <a:rPr lang="de-DE" altLang="en-US" sz="1800" b="1" dirty="0">
                <a:solidFill>
                  <a:srgbClr val="0000FF"/>
                </a:solidFill>
                <a:latin typeface="Arial" panose="020B0604020202020204" pitchFamily="34" charset="0"/>
              </a:rPr>
              <a:t>405 	 </a:t>
            </a:r>
            <a:r>
              <a:rPr lang="de-DE" altLang="en-US" sz="1800" b="1" dirty="0">
                <a:solidFill>
                  <a:srgbClr val="9933FF"/>
                </a:solidFill>
                <a:latin typeface="Arial" panose="020B0604020202020204" pitchFamily="34" charset="0"/>
              </a:rPr>
              <a:t>435</a:t>
            </a:r>
            <a:r>
              <a:rPr lang="de-DE" altLang="en-US" sz="1800" b="1" dirty="0">
                <a:latin typeface="Arial" panose="020B0604020202020204" pitchFamily="34" charset="0"/>
              </a:rPr>
              <a:t> 	</a:t>
            </a:r>
            <a:r>
              <a:rPr lang="de-DE" altLang="en-US" sz="1800" b="1" dirty="0">
                <a:solidFill>
                  <a:srgbClr val="3399FF"/>
                </a:solidFill>
                <a:latin typeface="Arial" panose="020B0604020202020204" pitchFamily="34" charset="0"/>
              </a:rPr>
              <a:t>480</a:t>
            </a:r>
            <a:r>
              <a:rPr lang="de-DE" altLang="en-US" sz="1800" b="1" dirty="0">
                <a:latin typeface="Arial" panose="020B0604020202020204" pitchFamily="34" charset="0"/>
              </a:rPr>
              <a:t> 	</a:t>
            </a:r>
            <a:r>
              <a:rPr lang="de-DE" altLang="en-US" sz="1800" b="1" dirty="0">
                <a:solidFill>
                  <a:srgbClr val="00FF00"/>
                </a:solidFill>
                <a:latin typeface="Arial" panose="020B0604020202020204" pitchFamily="34" charset="0"/>
              </a:rPr>
              <a:t>546</a:t>
            </a:r>
            <a:r>
              <a:rPr lang="de-DE" altLang="en-US" sz="1800" b="1" dirty="0">
                <a:latin typeface="Arial" panose="020B0604020202020204" pitchFamily="34" charset="0"/>
              </a:rPr>
              <a:t>	</a:t>
            </a:r>
            <a:r>
              <a:rPr lang="de-DE" altLang="en-US" sz="1800" b="1" dirty="0">
                <a:solidFill>
                  <a:srgbClr val="FF0000"/>
                </a:solidFill>
                <a:latin typeface="Arial" panose="020B0604020202020204" pitchFamily="34" charset="0"/>
              </a:rPr>
              <a:t>608</a:t>
            </a:r>
            <a:r>
              <a:rPr lang="de-DE" altLang="en-US" sz="1800" b="1" dirty="0">
                <a:solidFill>
                  <a:srgbClr val="FF9900"/>
                </a:solidFill>
                <a:latin typeface="Arial" panose="020B0604020202020204" pitchFamily="34" charset="0"/>
              </a:rPr>
              <a:t>	</a:t>
            </a:r>
            <a:r>
              <a:rPr lang="de-DE" altLang="en-US" sz="1800" b="1" dirty="0">
                <a:solidFill>
                  <a:srgbClr val="FF0000"/>
                </a:solidFill>
                <a:latin typeface="Arial" panose="020B0604020202020204" pitchFamily="34" charset="0"/>
              </a:rPr>
              <a:t>644</a:t>
            </a:r>
            <a:r>
              <a:rPr lang="de-DE" altLang="en-US" sz="1800" b="1" dirty="0">
                <a:latin typeface="Arial" panose="020B0604020202020204" pitchFamily="34" charset="0"/>
              </a:rPr>
              <a:t>	 </a:t>
            </a:r>
            <a:r>
              <a:rPr lang="de-DE" altLang="en-US" sz="1800" b="1" dirty="0">
                <a:solidFill>
                  <a:srgbClr val="CC0000"/>
                </a:solidFill>
                <a:latin typeface="Arial" panose="020B0604020202020204" pitchFamily="34" charset="0"/>
              </a:rPr>
              <a:t>-	 -</a:t>
            </a:r>
          </a:p>
          <a:p>
            <a:endParaRPr lang="de-DE" altLang="en-US" sz="1800" b="1" dirty="0">
              <a:latin typeface="Arial" panose="020B0604020202020204" pitchFamily="34" charset="0"/>
            </a:endParaRPr>
          </a:p>
          <a:p>
            <a:r>
              <a:rPr lang="de-DE" altLang="en-US" sz="1800" b="1" dirty="0">
                <a:latin typeface="Arial" panose="020B0604020202020204" pitchFamily="34" charset="0"/>
              </a:rPr>
              <a:t>IR C-Apochromat	 </a:t>
            </a:r>
            <a:r>
              <a:rPr lang="de-DE" altLang="en-US" sz="1800" b="1" dirty="0">
                <a:solidFill>
                  <a:schemeClr val="accent2"/>
                </a:solidFill>
                <a:latin typeface="Arial" panose="020B0604020202020204" pitchFamily="34" charset="0"/>
              </a:rPr>
              <a:t>-	 -</a:t>
            </a:r>
            <a:r>
              <a:rPr lang="de-DE" altLang="en-US" sz="1800" b="1" dirty="0">
                <a:latin typeface="Arial" panose="020B0604020202020204" pitchFamily="34" charset="0"/>
              </a:rPr>
              <a:t>	 </a:t>
            </a:r>
            <a:r>
              <a:rPr lang="de-DE" altLang="en-US" sz="1800" b="1" dirty="0">
                <a:solidFill>
                  <a:srgbClr val="9933FF"/>
                </a:solidFill>
                <a:latin typeface="Arial" panose="020B0604020202020204" pitchFamily="34" charset="0"/>
              </a:rPr>
              <a:t>435</a:t>
            </a:r>
            <a:r>
              <a:rPr lang="de-DE" altLang="en-US" sz="1800" b="1" dirty="0">
                <a:latin typeface="Arial" panose="020B0604020202020204" pitchFamily="34" charset="0"/>
              </a:rPr>
              <a:t> 	</a:t>
            </a:r>
            <a:r>
              <a:rPr lang="de-DE" altLang="en-US" sz="1800" b="1" dirty="0">
                <a:solidFill>
                  <a:srgbClr val="3399FF"/>
                </a:solidFill>
                <a:latin typeface="Arial" panose="020B0604020202020204" pitchFamily="34" charset="0"/>
              </a:rPr>
              <a:t>480</a:t>
            </a:r>
            <a:r>
              <a:rPr lang="de-DE" altLang="en-US" sz="1800" b="1" dirty="0">
                <a:latin typeface="Arial" panose="020B0604020202020204" pitchFamily="34" charset="0"/>
              </a:rPr>
              <a:t> 	</a:t>
            </a:r>
            <a:r>
              <a:rPr lang="de-DE" altLang="en-US" sz="1800" b="1" dirty="0">
                <a:solidFill>
                  <a:srgbClr val="00FF00"/>
                </a:solidFill>
                <a:latin typeface="Arial" panose="020B0604020202020204" pitchFamily="34" charset="0"/>
              </a:rPr>
              <a:t>546</a:t>
            </a:r>
            <a:r>
              <a:rPr lang="de-DE" altLang="en-US" sz="1800" b="1" dirty="0">
                <a:latin typeface="Arial" panose="020B0604020202020204" pitchFamily="34" charset="0"/>
              </a:rPr>
              <a:t>	</a:t>
            </a:r>
            <a:r>
              <a:rPr lang="de-DE" altLang="en-US" sz="1800" b="1" dirty="0">
                <a:solidFill>
                  <a:srgbClr val="FF0000"/>
                </a:solidFill>
                <a:latin typeface="Arial" panose="020B0604020202020204" pitchFamily="34" charset="0"/>
              </a:rPr>
              <a:t>608	644	</a:t>
            </a:r>
            <a:r>
              <a:rPr lang="de-DE" altLang="en-US" sz="1800" b="1" dirty="0">
                <a:solidFill>
                  <a:srgbClr val="CC0000"/>
                </a:solidFill>
                <a:latin typeface="Arial" panose="020B0604020202020204" pitchFamily="34" charset="0"/>
              </a:rPr>
              <a:t>800 								1064</a:t>
            </a:r>
          </a:p>
          <a:p>
            <a:endParaRPr lang="de-DE" altLang="en-US" sz="1800" b="1" dirty="0">
              <a:latin typeface="Arial" panose="020B0604020202020204" pitchFamily="34" charset="0"/>
            </a:endParaRPr>
          </a:p>
        </p:txBody>
      </p:sp>
      <p:sp>
        <p:nvSpPr>
          <p:cNvPr id="4" name="Title 3"/>
          <p:cNvSpPr>
            <a:spLocks noGrp="1"/>
          </p:cNvSpPr>
          <p:nvPr>
            <p:ph type="title"/>
          </p:nvPr>
        </p:nvSpPr>
        <p:spPr/>
        <p:txBody>
          <a:bodyPr anchor="t">
            <a:normAutofit fontScale="90000"/>
          </a:bodyPr>
          <a:lstStyle/>
          <a:p>
            <a:r>
              <a:rPr lang="de-DE" altLang="en-US" dirty="0"/>
              <a:t>Definitions: Color Correction (axial)</a:t>
            </a:r>
            <a:br>
              <a:rPr lang="de-DE" altLang="en-US" dirty="0"/>
            </a:br>
            <a:endParaRPr lang="en-US" dirty="0"/>
          </a:p>
        </p:txBody>
      </p:sp>
    </p:spTree>
    <p:extLst>
      <p:ext uri="{BB962C8B-B14F-4D97-AF65-F5344CB8AC3E}">
        <p14:creationId xmlns:p14="http://schemas.microsoft.com/office/powerpoint/2010/main" val="2406096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normAutofit/>
          </a:bodyPr>
          <a:lstStyle/>
          <a:p>
            <a:r>
              <a:rPr lang="en-US" sz="3200" dirty="0" smtClean="0"/>
              <a:t>Need to Understand Numerical Aperture (N.A.)</a:t>
            </a:r>
            <a:endParaRPr lang="en-US" sz="3200" dirty="0"/>
          </a:p>
        </p:txBody>
      </p:sp>
      <p:sp>
        <p:nvSpPr>
          <p:cNvPr id="5" name="Content Placeholder 4"/>
          <p:cNvSpPr>
            <a:spLocks noGrp="1"/>
          </p:cNvSpPr>
          <p:nvPr>
            <p:ph sz="half" idx="1"/>
          </p:nvPr>
        </p:nvSpPr>
        <p:spPr/>
        <p:txBody>
          <a:bodyPr/>
          <a:lstStyle/>
          <a:p>
            <a:r>
              <a:rPr lang="en-US" dirty="0" smtClean="0"/>
              <a:t>Dimensionless number defining range of angles over which lens accepts light.</a:t>
            </a:r>
          </a:p>
          <a:p>
            <a:r>
              <a:rPr lang="en-US" altLang="en-US" dirty="0" smtClean="0"/>
              <a:t>Refractive index (</a:t>
            </a:r>
            <a:r>
              <a:rPr lang="el-GR" altLang="en-US" dirty="0" smtClean="0"/>
              <a:t>η</a:t>
            </a:r>
            <a:r>
              <a:rPr lang="en-US" altLang="en-US" dirty="0" smtClean="0"/>
              <a:t>) times </a:t>
            </a:r>
            <a:r>
              <a:rPr lang="en-US" dirty="0" smtClean="0"/>
              <a:t>half-angle (</a:t>
            </a:r>
            <a:r>
              <a:rPr lang="en-US" dirty="0" smtClean="0">
                <a:sym typeface="Symbol" panose="05050102010706020507" pitchFamily="18" charset="2"/>
              </a:rPr>
              <a:t>)</a:t>
            </a:r>
            <a:r>
              <a:rPr lang="en-US" dirty="0" smtClean="0"/>
              <a:t> </a:t>
            </a:r>
            <a:r>
              <a:rPr lang="en-US" dirty="0"/>
              <a:t>of </a:t>
            </a:r>
            <a:r>
              <a:rPr lang="en-US" dirty="0" smtClean="0"/>
              <a:t>maximum </a:t>
            </a:r>
            <a:r>
              <a:rPr lang="en-US" dirty="0"/>
              <a:t>cone of light that can enter or exit </a:t>
            </a:r>
            <a:r>
              <a:rPr lang="en-US" dirty="0" smtClean="0"/>
              <a:t>lens</a:t>
            </a:r>
            <a:endParaRPr lang="en-US" altLang="en-US" dirty="0" smtClean="0"/>
          </a:p>
          <a:p>
            <a:r>
              <a:rPr lang="en-US" altLang="en-US" dirty="0" smtClean="0"/>
              <a:t>N.A</a:t>
            </a:r>
            <a:r>
              <a:rPr lang="en-US" altLang="en-US" dirty="0"/>
              <a:t>. =  </a:t>
            </a:r>
            <a:r>
              <a:rPr lang="en-US" altLang="en-US" sz="3200" dirty="0">
                <a:latin typeface="Symbol" panose="05050102010706020507" pitchFamily="18" charset="2"/>
              </a:rPr>
              <a:t>h</a:t>
            </a:r>
            <a:r>
              <a:rPr lang="en-US" altLang="en-US" dirty="0"/>
              <a:t> sin </a:t>
            </a:r>
            <a:r>
              <a:rPr lang="en-US" altLang="en-US" dirty="0">
                <a:latin typeface="Symbol" panose="05050102010706020507" pitchFamily="18" charset="2"/>
              </a:rPr>
              <a:t>q</a:t>
            </a:r>
            <a:endParaRPr lang="en-US" altLang="en-US" sz="3200" dirty="0">
              <a:latin typeface="Symbol" panose="05050102010706020507" pitchFamily="18" charset="2"/>
            </a:endParaRPr>
          </a:p>
          <a:p>
            <a:endParaRPr lang="en-US" dirty="0"/>
          </a:p>
        </p:txBody>
      </p:sp>
      <p:pic>
        <p:nvPicPr>
          <p:cNvPr id="9" name="Content Placeholder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29150" y="2633352"/>
            <a:ext cx="3886200" cy="2735884"/>
          </a:xfrm>
        </p:spPr>
      </p:pic>
    </p:spTree>
    <p:extLst>
      <p:ext uri="{BB962C8B-B14F-4D97-AF65-F5344CB8AC3E}">
        <p14:creationId xmlns:p14="http://schemas.microsoft.com/office/powerpoint/2010/main" val="917741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26-light cone vs NA.jpg                                        00018BEC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990600"/>
            <a:ext cx="391953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Text Box 3"/>
          <p:cNvSpPr txBox="1">
            <a:spLocks noChangeArrowheads="1"/>
          </p:cNvSpPr>
          <p:nvPr/>
        </p:nvSpPr>
        <p:spPr bwMode="auto">
          <a:xfrm>
            <a:off x="4724400" y="4083050"/>
            <a:ext cx="342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a:latin typeface="Symbol" panose="05050102010706020507" pitchFamily="18" charset="2"/>
              </a:rPr>
              <a:t>q</a:t>
            </a:r>
          </a:p>
        </p:txBody>
      </p:sp>
      <p:sp>
        <p:nvSpPr>
          <p:cNvPr id="90116" name="Line 5"/>
          <p:cNvSpPr>
            <a:spLocks noChangeShapeType="1"/>
          </p:cNvSpPr>
          <p:nvPr/>
        </p:nvSpPr>
        <p:spPr bwMode="auto">
          <a:xfrm>
            <a:off x="4527550" y="3973513"/>
            <a:ext cx="0" cy="990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17" name="Line 6"/>
          <p:cNvSpPr>
            <a:spLocks noChangeShapeType="1"/>
          </p:cNvSpPr>
          <p:nvPr/>
        </p:nvSpPr>
        <p:spPr bwMode="auto">
          <a:xfrm flipH="1">
            <a:off x="4549775" y="4343400"/>
            <a:ext cx="708025" cy="6318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19" name="Text Box 8"/>
          <p:cNvSpPr txBox="1">
            <a:spLocks noChangeArrowheads="1"/>
          </p:cNvSpPr>
          <p:nvPr/>
        </p:nvSpPr>
        <p:spPr bwMode="auto">
          <a:xfrm>
            <a:off x="2547937" y="5668961"/>
            <a:ext cx="21764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dirty="0"/>
              <a:t>N.A. =  </a:t>
            </a:r>
            <a:r>
              <a:rPr lang="en-US" altLang="en-US" sz="2800" b="1" dirty="0">
                <a:latin typeface="Symbol" panose="05050102010706020507" pitchFamily="18" charset="2"/>
              </a:rPr>
              <a:t>h</a:t>
            </a:r>
            <a:r>
              <a:rPr lang="en-US" altLang="en-US" dirty="0"/>
              <a:t> sin </a:t>
            </a:r>
            <a:r>
              <a:rPr lang="en-US" altLang="en-US" b="1" dirty="0">
                <a:latin typeface="Symbol" panose="05050102010706020507" pitchFamily="18" charset="2"/>
              </a:rPr>
              <a:t>q</a:t>
            </a:r>
            <a:endParaRPr lang="en-US" altLang="en-US" b="1" dirty="0"/>
          </a:p>
        </p:txBody>
      </p:sp>
      <p:sp>
        <p:nvSpPr>
          <p:cNvPr id="2" name="Title 1"/>
          <p:cNvSpPr>
            <a:spLocks noGrp="1"/>
          </p:cNvSpPr>
          <p:nvPr>
            <p:ph type="title"/>
          </p:nvPr>
        </p:nvSpPr>
        <p:spPr/>
        <p:txBody>
          <a:bodyPr anchor="t">
            <a:normAutofit/>
          </a:bodyPr>
          <a:lstStyle/>
          <a:p>
            <a:r>
              <a:rPr lang="en-US" altLang="en-US" sz="3200" dirty="0"/>
              <a:t>Larger Aperture collects more </a:t>
            </a:r>
            <a:r>
              <a:rPr lang="en-US" altLang="en-US" sz="3200" dirty="0" smtClean="0"/>
              <a:t>light</a:t>
            </a:r>
            <a:endParaRPr lang="en-US" sz="3200" dirty="0"/>
          </a:p>
        </p:txBody>
      </p:sp>
    </p:spTree>
    <p:extLst>
      <p:ext uri="{BB962C8B-B14F-4D97-AF65-F5344CB8AC3E}">
        <p14:creationId xmlns:p14="http://schemas.microsoft.com/office/powerpoint/2010/main" val="18563789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3"/>
          <p:cNvSpPr txBox="1">
            <a:spLocks noChangeArrowheads="1"/>
          </p:cNvSpPr>
          <p:nvPr/>
        </p:nvSpPr>
        <p:spPr bwMode="auto">
          <a:xfrm>
            <a:off x="1295400" y="609600"/>
            <a:ext cx="6781800" cy="559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2800" dirty="0"/>
              <a:t>N.A. =  </a:t>
            </a:r>
            <a:r>
              <a:rPr lang="en-US" altLang="en-US" sz="3200" b="1" dirty="0">
                <a:latin typeface="Symbol" panose="05050102010706020507" pitchFamily="18" charset="2"/>
              </a:rPr>
              <a:t>h</a:t>
            </a:r>
            <a:r>
              <a:rPr lang="en-US" altLang="en-US" sz="2800" dirty="0"/>
              <a:t> sin </a:t>
            </a:r>
            <a:r>
              <a:rPr lang="en-US" altLang="en-US" sz="2800" b="1" dirty="0">
                <a:latin typeface="Symbol" panose="05050102010706020507" pitchFamily="18" charset="2"/>
              </a:rPr>
              <a:t>q</a:t>
            </a:r>
            <a:endParaRPr lang="en-US" altLang="en-US" sz="3200" dirty="0">
              <a:latin typeface="Symbol" panose="05050102010706020507" pitchFamily="18" charset="2"/>
            </a:endParaRPr>
          </a:p>
          <a:p>
            <a:pPr>
              <a:spcBef>
                <a:spcPct val="50000"/>
              </a:spcBef>
            </a:pPr>
            <a:r>
              <a:rPr lang="en-US" altLang="en-US" sz="3200" dirty="0">
                <a:latin typeface="Symbol" panose="05050102010706020507" pitchFamily="18" charset="2"/>
              </a:rPr>
              <a:t>h</a:t>
            </a:r>
            <a:r>
              <a:rPr lang="en-US" altLang="en-US" sz="2800" dirty="0"/>
              <a:t> = </a:t>
            </a:r>
            <a:r>
              <a:rPr lang="en-US" altLang="en-US" dirty="0"/>
              <a:t>index of refraction</a:t>
            </a:r>
            <a:endParaRPr lang="en-US" altLang="en-US" sz="2800" dirty="0"/>
          </a:p>
          <a:p>
            <a:pPr>
              <a:lnSpc>
                <a:spcPct val="140000"/>
              </a:lnSpc>
            </a:pPr>
            <a:r>
              <a:rPr lang="en-US" altLang="en-US" sz="2800" dirty="0"/>
              <a:t>	</a:t>
            </a:r>
            <a:r>
              <a:rPr lang="en-US" altLang="en-US" dirty="0"/>
              <a:t>Material               Refractive Index </a:t>
            </a:r>
          </a:p>
          <a:p>
            <a:pPr>
              <a:lnSpc>
                <a:spcPct val="140000"/>
              </a:lnSpc>
            </a:pPr>
            <a:r>
              <a:rPr lang="en-US" altLang="en-US" dirty="0"/>
              <a:t>	  Air			1.0003 </a:t>
            </a:r>
          </a:p>
          <a:p>
            <a:pPr>
              <a:lnSpc>
                <a:spcPct val="140000"/>
              </a:lnSpc>
            </a:pPr>
            <a:r>
              <a:rPr lang="en-US" altLang="en-US" dirty="0"/>
              <a:t>	  Water 		1.33 </a:t>
            </a:r>
          </a:p>
          <a:p>
            <a:pPr>
              <a:lnSpc>
                <a:spcPct val="140000"/>
              </a:lnSpc>
            </a:pPr>
            <a:r>
              <a:rPr lang="en-US" altLang="en-US" dirty="0"/>
              <a:t>	  Glycerin 		1.47 </a:t>
            </a:r>
          </a:p>
          <a:p>
            <a:pPr>
              <a:lnSpc>
                <a:spcPct val="140000"/>
              </a:lnSpc>
            </a:pPr>
            <a:r>
              <a:rPr lang="en-US" altLang="en-US" dirty="0"/>
              <a:t>	  Immersion Oil 	1.515 </a:t>
            </a:r>
          </a:p>
          <a:p>
            <a:pPr>
              <a:lnSpc>
                <a:spcPct val="140000"/>
              </a:lnSpc>
            </a:pPr>
            <a:endParaRPr lang="en-US" altLang="en-US" dirty="0"/>
          </a:p>
          <a:p>
            <a:pPr>
              <a:lnSpc>
                <a:spcPct val="140000"/>
              </a:lnSpc>
            </a:pPr>
            <a:r>
              <a:rPr lang="en-US" altLang="en-US" dirty="0"/>
              <a:t>Note:  sin </a:t>
            </a:r>
            <a:r>
              <a:rPr lang="en-US" altLang="en-US" dirty="0">
                <a:latin typeface="Symbol" panose="05050102010706020507" pitchFamily="18" charset="2"/>
              </a:rPr>
              <a:t>q </a:t>
            </a:r>
            <a:r>
              <a:rPr lang="en-US" altLang="en-US" dirty="0"/>
              <a:t>≤1, therefore N.A. ≤ </a:t>
            </a:r>
            <a:r>
              <a:rPr lang="en-US" altLang="en-US" sz="2800" dirty="0">
                <a:latin typeface="Symbol" panose="05050102010706020507" pitchFamily="18" charset="2"/>
              </a:rPr>
              <a:t>h</a:t>
            </a:r>
            <a:endParaRPr lang="en-US" altLang="en-US" sz="3200" b="1" dirty="0">
              <a:latin typeface="Symbol" panose="05050102010706020507" pitchFamily="18" charset="2"/>
            </a:endParaRPr>
          </a:p>
        </p:txBody>
      </p:sp>
    </p:spTree>
    <p:extLst>
      <p:ext uri="{BB962C8B-B14F-4D97-AF65-F5344CB8AC3E}">
        <p14:creationId xmlns:p14="http://schemas.microsoft.com/office/powerpoint/2010/main" val="1806810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smtClean="0"/>
              <a:t>N.A. and immersion important for resolution and not loosing light to internal reflection.</a:t>
            </a:r>
            <a:endParaRPr lang="en-US" sz="32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2357" y="1690689"/>
            <a:ext cx="6259286" cy="4935206"/>
          </a:xfrm>
          <a:prstGeom prst="rect">
            <a:avLst/>
          </a:prstGeom>
        </p:spPr>
      </p:pic>
      <p:sp>
        <p:nvSpPr>
          <p:cNvPr id="4" name="Rectangle 3"/>
          <p:cNvSpPr/>
          <p:nvPr/>
        </p:nvSpPr>
        <p:spPr>
          <a:xfrm>
            <a:off x="1442357" y="2383971"/>
            <a:ext cx="963386" cy="3701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2741295" y="5200650"/>
            <a:ext cx="1413510" cy="295275"/>
          </a:xfrm>
          <a:custGeom>
            <a:avLst/>
            <a:gdLst>
              <a:gd name="connsiteX0" fmla="*/ 373380 w 1413510"/>
              <a:gd name="connsiteY0" fmla="*/ 0 h 295275"/>
              <a:gd name="connsiteX1" fmla="*/ 1203960 w 1413510"/>
              <a:gd name="connsiteY1" fmla="*/ 5715 h 295275"/>
              <a:gd name="connsiteX2" fmla="*/ 1413510 w 1413510"/>
              <a:gd name="connsiteY2" fmla="*/ 295275 h 295275"/>
              <a:gd name="connsiteX3" fmla="*/ 1323975 w 1413510"/>
              <a:gd name="connsiteY3" fmla="*/ 291465 h 295275"/>
              <a:gd name="connsiteX4" fmla="*/ 1287780 w 1413510"/>
              <a:gd name="connsiteY4" fmla="*/ 266700 h 295275"/>
              <a:gd name="connsiteX5" fmla="*/ 1247775 w 1413510"/>
              <a:gd name="connsiteY5" fmla="*/ 293370 h 295275"/>
              <a:gd name="connsiteX6" fmla="*/ 1074420 w 1413510"/>
              <a:gd name="connsiteY6" fmla="*/ 289560 h 295275"/>
              <a:gd name="connsiteX7" fmla="*/ 1032510 w 1413510"/>
              <a:gd name="connsiteY7" fmla="*/ 268605 h 295275"/>
              <a:gd name="connsiteX8" fmla="*/ 982980 w 1413510"/>
              <a:gd name="connsiteY8" fmla="*/ 281940 h 295275"/>
              <a:gd name="connsiteX9" fmla="*/ 979170 w 1413510"/>
              <a:gd name="connsiteY9" fmla="*/ 291465 h 295275"/>
              <a:gd name="connsiteX10" fmla="*/ 0 w 1413510"/>
              <a:gd name="connsiteY10" fmla="*/ 287655 h 295275"/>
              <a:gd name="connsiteX11" fmla="*/ 373380 w 1413510"/>
              <a:gd name="connsiteY11" fmla="*/ 0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3510" h="295275">
                <a:moveTo>
                  <a:pt x="373380" y="0"/>
                </a:moveTo>
                <a:lnTo>
                  <a:pt x="1203960" y="5715"/>
                </a:lnTo>
                <a:lnTo>
                  <a:pt x="1413510" y="295275"/>
                </a:lnTo>
                <a:lnTo>
                  <a:pt x="1323975" y="291465"/>
                </a:lnTo>
                <a:lnTo>
                  <a:pt x="1287780" y="266700"/>
                </a:lnTo>
                <a:lnTo>
                  <a:pt x="1247775" y="293370"/>
                </a:lnTo>
                <a:lnTo>
                  <a:pt x="1074420" y="289560"/>
                </a:lnTo>
                <a:lnTo>
                  <a:pt x="1032510" y="268605"/>
                </a:lnTo>
                <a:lnTo>
                  <a:pt x="982980" y="281940"/>
                </a:lnTo>
                <a:lnTo>
                  <a:pt x="979170" y="291465"/>
                </a:lnTo>
                <a:lnTo>
                  <a:pt x="0" y="287655"/>
                </a:lnTo>
                <a:lnTo>
                  <a:pt x="37338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16485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3" name="Rectangle 2"/>
          <p:cNvSpPr>
            <a:spLocks noGrp="1" noChangeArrowheads="1"/>
          </p:cNvSpPr>
          <p:nvPr>
            <p:ph type="body" sz="half" idx="2"/>
          </p:nvPr>
        </p:nvSpPr>
        <p:spPr>
          <a:xfrm>
            <a:off x="4641850" y="1981200"/>
            <a:ext cx="3816350" cy="4114800"/>
          </a:xfrm>
          <a:solidFill>
            <a:srgbClr val="DADADA"/>
          </a:solidFill>
        </p:spPr>
        <p:txBody>
          <a:bodyPr lIns="92075" tIns="46038" rIns="92075" bIns="46038"/>
          <a:lstStyle/>
          <a:p>
            <a:pPr>
              <a:buFontTx/>
              <a:buNone/>
            </a:pPr>
            <a:r>
              <a:rPr lang="de-DE" altLang="en-US" smtClean="0">
                <a:ea typeface="ＭＳ Ｐゴシック" panose="020B0600070205080204" pitchFamily="34" charset="-128"/>
              </a:rPr>
              <a:t> </a:t>
            </a:r>
          </a:p>
        </p:txBody>
      </p:sp>
      <p:sp>
        <p:nvSpPr>
          <p:cNvPr id="95234" name="Rectangle 3"/>
          <p:cNvSpPr>
            <a:spLocks noChangeArrowheads="1"/>
          </p:cNvSpPr>
          <p:nvPr/>
        </p:nvSpPr>
        <p:spPr bwMode="auto">
          <a:xfrm>
            <a:off x="4499253" y="2014538"/>
            <a:ext cx="4187825" cy="42672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endParaRPr lang="en-US" altLang="en-US">
              <a:latin typeface="Times New Roman" panose="02020603050405020304" pitchFamily="18" charset="0"/>
            </a:endParaRPr>
          </a:p>
        </p:txBody>
      </p:sp>
      <p:sp>
        <p:nvSpPr>
          <p:cNvPr id="95235" name="Rectangle 4"/>
          <p:cNvSpPr>
            <a:spLocks noGrp="1" noChangeArrowheads="1"/>
          </p:cNvSpPr>
          <p:nvPr>
            <p:ph type="title"/>
          </p:nvPr>
        </p:nvSpPr>
        <p:spPr>
          <a:xfrm>
            <a:off x="696913" y="294481"/>
            <a:ext cx="7772400" cy="1066800"/>
          </a:xfrm>
          <a:noFill/>
        </p:spPr>
        <p:txBody>
          <a:bodyPr lIns="92075" tIns="46038" rIns="92075" bIns="46038" anchor="t">
            <a:noAutofit/>
          </a:bodyPr>
          <a:lstStyle/>
          <a:p>
            <a:pPr>
              <a:lnSpc>
                <a:spcPct val="100000"/>
              </a:lnSpc>
            </a:pPr>
            <a:r>
              <a:rPr lang="de-DE" altLang="en-US" sz="2800" dirty="0" smtClean="0">
                <a:ea typeface="ＭＳ Ｐゴシック" panose="020B0600070205080204" pitchFamily="34" charset="-128"/>
              </a:rPr>
              <a:t>How immersion medium affects the true N.A.  and, consequently, resolution</a:t>
            </a:r>
          </a:p>
        </p:txBody>
      </p:sp>
      <p:sp>
        <p:nvSpPr>
          <p:cNvPr id="95236" name="Rectangle 5"/>
          <p:cNvSpPr>
            <a:spLocks noGrp="1" noChangeArrowheads="1"/>
          </p:cNvSpPr>
          <p:nvPr>
            <p:ph type="body" sz="half" idx="1"/>
          </p:nvPr>
        </p:nvSpPr>
        <p:spPr>
          <a:xfrm>
            <a:off x="457200" y="3962400"/>
            <a:ext cx="4648200" cy="2438400"/>
          </a:xfrm>
          <a:noFill/>
        </p:spPr>
        <p:txBody>
          <a:bodyPr lIns="92075" tIns="46038" rIns="92075" bIns="46038"/>
          <a:lstStyle/>
          <a:p>
            <a:pPr marL="285750" indent="-285750">
              <a:buFontTx/>
              <a:buNone/>
            </a:pPr>
            <a:r>
              <a:rPr lang="de-DE" altLang="en-US" sz="1800" dirty="0" smtClean="0">
                <a:solidFill>
                  <a:schemeClr val="accent2"/>
                </a:solidFill>
                <a:ea typeface="ＭＳ Ｐゴシック" panose="020B0600070205080204" pitchFamily="34" charset="-128"/>
              </a:rPr>
              <a:t>With immersion oil</a:t>
            </a:r>
            <a:r>
              <a:rPr lang="de-DE" altLang="en-US" sz="1800" dirty="0" smtClean="0">
                <a:ea typeface="ＭＳ Ｐゴシック" panose="020B0600070205080204" pitchFamily="34" charset="-128"/>
              </a:rPr>
              <a:t> </a:t>
            </a:r>
            <a:r>
              <a:rPr lang="de-DE" altLang="en-US" sz="1600" dirty="0" smtClean="0">
                <a:ea typeface="ＭＳ Ｐゴシック" panose="020B0600070205080204" pitchFamily="34" charset="-128"/>
              </a:rPr>
              <a:t>(3)</a:t>
            </a:r>
            <a:r>
              <a:rPr lang="de-DE" altLang="en-US" sz="1800" dirty="0" smtClean="0">
                <a:ea typeface="ＭＳ Ｐゴシック" panose="020B0600070205080204" pitchFamily="34" charset="-128"/>
              </a:rPr>
              <a:t>   </a:t>
            </a:r>
            <a:r>
              <a:rPr lang="de-DE" altLang="en-US" sz="1400" dirty="0" smtClean="0">
                <a:ea typeface="ＭＳ Ｐゴシック" panose="020B0600070205080204" pitchFamily="34" charset="-128"/>
              </a:rPr>
              <a:t>n=1.518</a:t>
            </a:r>
          </a:p>
          <a:p>
            <a:pPr marL="285750" indent="-285750"/>
            <a:r>
              <a:rPr lang="de-DE" altLang="en-US" sz="1600" dirty="0" smtClean="0">
                <a:ea typeface="ＭＳ Ｐゴシック" panose="020B0600070205080204" pitchFamily="34" charset="-128"/>
              </a:rPr>
              <a:t>No Total Reflection</a:t>
            </a:r>
          </a:p>
          <a:p>
            <a:pPr marL="285750" indent="-285750"/>
            <a:r>
              <a:rPr lang="de-DE" altLang="en-US" sz="1600" dirty="0" smtClean="0">
                <a:ea typeface="ＭＳ Ｐゴシック" panose="020B0600070205080204" pitchFamily="34" charset="-128"/>
              </a:rPr>
              <a:t>Objective aperture fully usable</a:t>
            </a:r>
          </a:p>
          <a:p>
            <a:pPr marL="285750" indent="-285750"/>
            <a:endParaRPr lang="de-DE" altLang="en-US" sz="1600" dirty="0" smtClean="0">
              <a:ea typeface="ＭＳ Ｐゴシック" panose="020B0600070205080204" pitchFamily="34" charset="-128"/>
            </a:endParaRPr>
          </a:p>
          <a:p>
            <a:pPr marL="285750" indent="-285750"/>
            <a:r>
              <a:rPr lang="de-DE" altLang="en-US" sz="1600" dirty="0" smtClean="0">
                <a:ea typeface="ＭＳ Ｐゴシック" panose="020B0600070205080204" pitchFamily="34" charset="-128"/>
              </a:rPr>
              <a:t>N.A.</a:t>
            </a:r>
            <a:r>
              <a:rPr lang="de-DE" altLang="en-US" sz="1600" baseline="-25000" dirty="0" smtClean="0">
                <a:ea typeface="ＭＳ Ｐゴシック" panose="020B0600070205080204" pitchFamily="34" charset="-128"/>
              </a:rPr>
              <a:t>max</a:t>
            </a:r>
            <a:r>
              <a:rPr lang="de-DE" altLang="en-US" sz="1600" dirty="0" smtClean="0">
                <a:ea typeface="ＭＳ Ｐゴシック" panose="020B0600070205080204" pitchFamily="34" charset="-128"/>
              </a:rPr>
              <a:t> = 1.45 </a:t>
            </a:r>
            <a:r>
              <a:rPr lang="en-US" altLang="en-US" sz="1600" dirty="0" smtClean="0">
                <a:ea typeface="ＭＳ Ｐゴシック" panose="020B0600070205080204" pitchFamily="34" charset="-128"/>
              </a:rPr>
              <a:t>&gt; </a:t>
            </a:r>
            <a:r>
              <a:rPr lang="de-DE" altLang="en-US" sz="1400" dirty="0" smtClean="0">
                <a:ea typeface="ＭＳ Ｐゴシック" panose="020B0600070205080204" pitchFamily="34" charset="-128"/>
              </a:rPr>
              <a:t>Actual angle </a:t>
            </a:r>
            <a:r>
              <a:rPr lang="de-DE" altLang="en-US" sz="1400" dirty="0" smtClean="0">
                <a:latin typeface="Symbol" panose="05050102010706020507" pitchFamily="18" charset="2"/>
                <a:ea typeface="ＭＳ Ｐゴシック" panose="020B0600070205080204" pitchFamily="34" charset="-128"/>
              </a:rPr>
              <a:t>a</a:t>
            </a:r>
            <a:r>
              <a:rPr lang="de-DE" altLang="en-US" sz="1400" baseline="-25000" dirty="0" smtClean="0">
                <a:latin typeface="Symbol" panose="05050102010706020507" pitchFamily="18" charset="2"/>
                <a:ea typeface="ＭＳ Ｐゴシック" panose="020B0600070205080204" pitchFamily="34" charset="-128"/>
              </a:rPr>
              <a:t>2</a:t>
            </a:r>
            <a:r>
              <a:rPr lang="de-DE" altLang="en-US" sz="1400" dirty="0" smtClean="0">
                <a:ea typeface="ＭＳ Ｐゴシック" panose="020B0600070205080204" pitchFamily="34" charset="-128"/>
              </a:rPr>
              <a:t> :</a:t>
            </a:r>
          </a:p>
        </p:txBody>
      </p:sp>
      <p:sp>
        <p:nvSpPr>
          <p:cNvPr id="95237" name="Freeform 7"/>
          <p:cNvSpPr>
            <a:spLocks/>
          </p:cNvSpPr>
          <p:nvPr/>
        </p:nvSpPr>
        <p:spPr bwMode="auto">
          <a:xfrm>
            <a:off x="6705600" y="4262438"/>
            <a:ext cx="795338" cy="166687"/>
          </a:xfrm>
          <a:custGeom>
            <a:avLst/>
            <a:gdLst>
              <a:gd name="T0" fmla="*/ 0 w 501"/>
              <a:gd name="T1" fmla="*/ 257055166 h 105"/>
              <a:gd name="T2" fmla="*/ 0 w 501"/>
              <a:gd name="T3" fmla="*/ 0 h 105"/>
              <a:gd name="T4" fmla="*/ 945059982 w 501"/>
              <a:gd name="T5" fmla="*/ 7559652 h 105"/>
              <a:gd name="T6" fmla="*/ 952619661 w 501"/>
              <a:gd name="T7" fmla="*/ 60483569 h 105"/>
              <a:gd name="T8" fmla="*/ 997982502 w 501"/>
              <a:gd name="T9" fmla="*/ 136088029 h 105"/>
              <a:gd name="T10" fmla="*/ 1035785664 w 501"/>
              <a:gd name="T11" fmla="*/ 189010358 h 105"/>
              <a:gd name="T12" fmla="*/ 1096269452 w 501"/>
              <a:gd name="T13" fmla="*/ 219252142 h 105"/>
              <a:gd name="T14" fmla="*/ 1164312919 w 501"/>
              <a:gd name="T15" fmla="*/ 249493927 h 105"/>
              <a:gd name="T16" fmla="*/ 1262599869 w 501"/>
              <a:gd name="T17" fmla="*/ 264614819 h 105"/>
              <a:gd name="T18" fmla="*/ 0 w 501"/>
              <a:gd name="T19" fmla="*/ 257055166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1"/>
              <a:gd name="T31" fmla="*/ 0 h 105"/>
              <a:gd name="T32" fmla="*/ 501 w 501"/>
              <a:gd name="T33" fmla="*/ 105 h 1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1" h="105">
                <a:moveTo>
                  <a:pt x="0" y="102"/>
                </a:moveTo>
                <a:lnTo>
                  <a:pt x="0" y="0"/>
                </a:lnTo>
                <a:lnTo>
                  <a:pt x="375" y="3"/>
                </a:lnTo>
                <a:lnTo>
                  <a:pt x="378" y="24"/>
                </a:lnTo>
                <a:lnTo>
                  <a:pt x="396" y="54"/>
                </a:lnTo>
                <a:lnTo>
                  <a:pt x="411" y="75"/>
                </a:lnTo>
                <a:lnTo>
                  <a:pt x="435" y="87"/>
                </a:lnTo>
                <a:lnTo>
                  <a:pt x="462" y="99"/>
                </a:lnTo>
                <a:lnTo>
                  <a:pt x="501" y="105"/>
                </a:lnTo>
                <a:lnTo>
                  <a:pt x="0" y="102"/>
                </a:lnTo>
                <a:close/>
              </a:path>
            </a:pathLst>
          </a:custGeom>
          <a:solidFill>
            <a:srgbClr val="D1F4FF"/>
          </a:solidFill>
          <a:ln w="9525">
            <a:solidFill>
              <a:srgbClr val="000000"/>
            </a:solidFill>
            <a:round/>
            <a:headEnd/>
            <a:tailEnd/>
          </a:ln>
        </p:spPr>
        <p:txBody>
          <a:bodyPr wrap="none" anchor="ctr"/>
          <a:lstStyle/>
          <a:p>
            <a:endParaRPr lang="en-US"/>
          </a:p>
        </p:txBody>
      </p:sp>
      <p:sp>
        <p:nvSpPr>
          <p:cNvPr id="95238" name="Rectangle 8"/>
          <p:cNvSpPr>
            <a:spLocks noChangeArrowheads="1"/>
          </p:cNvSpPr>
          <p:nvPr/>
        </p:nvSpPr>
        <p:spPr bwMode="auto">
          <a:xfrm>
            <a:off x="8313738" y="39497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de-DE" altLang="en-US" sz="1800">
                <a:latin typeface="Arial" panose="020B0604020202020204" pitchFamily="34" charset="0"/>
              </a:rPr>
              <a:t>3</a:t>
            </a:r>
          </a:p>
        </p:txBody>
      </p:sp>
      <p:sp>
        <p:nvSpPr>
          <p:cNvPr id="95239" name="Line 9"/>
          <p:cNvSpPr>
            <a:spLocks noChangeShapeType="1"/>
          </p:cNvSpPr>
          <p:nvPr/>
        </p:nvSpPr>
        <p:spPr bwMode="auto">
          <a:xfrm flipV="1">
            <a:off x="7324725" y="4152900"/>
            <a:ext cx="957263" cy="1952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240" name="Freeform 11"/>
          <p:cNvSpPr>
            <a:spLocks/>
          </p:cNvSpPr>
          <p:nvPr/>
        </p:nvSpPr>
        <p:spPr bwMode="auto">
          <a:xfrm>
            <a:off x="5768975" y="2844800"/>
            <a:ext cx="936625" cy="1558925"/>
          </a:xfrm>
          <a:custGeom>
            <a:avLst/>
            <a:gdLst>
              <a:gd name="T0" fmla="*/ 1476811563 w 590"/>
              <a:gd name="T1" fmla="*/ 2147483647 h 982"/>
              <a:gd name="T2" fmla="*/ 1305440938 w 590"/>
              <a:gd name="T3" fmla="*/ 2147483647 h 982"/>
              <a:gd name="T4" fmla="*/ 0 w 590"/>
              <a:gd name="T5" fmla="*/ 438507188 h 982"/>
              <a:gd name="T6" fmla="*/ 267136563 w 590"/>
              <a:gd name="T7" fmla="*/ 292338125 h 982"/>
              <a:gd name="T8" fmla="*/ 493950625 w 590"/>
              <a:gd name="T9" fmla="*/ 191531875 h 982"/>
              <a:gd name="T10" fmla="*/ 700603438 w 590"/>
              <a:gd name="T11" fmla="*/ 120967500 h 982"/>
              <a:gd name="T12" fmla="*/ 887095000 w 590"/>
              <a:gd name="T13" fmla="*/ 65524063 h 982"/>
              <a:gd name="T14" fmla="*/ 1038304375 w 590"/>
              <a:gd name="T15" fmla="*/ 35282188 h 982"/>
              <a:gd name="T16" fmla="*/ 1204634688 w 590"/>
              <a:gd name="T17" fmla="*/ 15120938 h 982"/>
              <a:gd name="T18" fmla="*/ 1345763438 w 590"/>
              <a:gd name="T19" fmla="*/ 5040313 h 982"/>
              <a:gd name="T20" fmla="*/ 1486892188 w 590"/>
              <a:gd name="T21" fmla="*/ 0 h 982"/>
              <a:gd name="T22" fmla="*/ 1476811563 w 590"/>
              <a:gd name="T23" fmla="*/ 2147483647 h 9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0"/>
              <a:gd name="T37" fmla="*/ 0 h 982"/>
              <a:gd name="T38" fmla="*/ 590 w 590"/>
              <a:gd name="T39" fmla="*/ 982 h 9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0" h="982">
                <a:moveTo>
                  <a:pt x="586" y="982"/>
                </a:moveTo>
                <a:lnTo>
                  <a:pt x="518" y="982"/>
                </a:lnTo>
                <a:lnTo>
                  <a:pt x="0" y="174"/>
                </a:lnTo>
                <a:lnTo>
                  <a:pt x="106" y="116"/>
                </a:lnTo>
                <a:lnTo>
                  <a:pt x="196" y="76"/>
                </a:lnTo>
                <a:lnTo>
                  <a:pt x="278" y="48"/>
                </a:lnTo>
                <a:lnTo>
                  <a:pt x="352" y="26"/>
                </a:lnTo>
                <a:lnTo>
                  <a:pt x="412" y="14"/>
                </a:lnTo>
                <a:lnTo>
                  <a:pt x="478" y="6"/>
                </a:lnTo>
                <a:lnTo>
                  <a:pt x="534" y="2"/>
                </a:lnTo>
                <a:lnTo>
                  <a:pt x="590" y="0"/>
                </a:lnTo>
                <a:lnTo>
                  <a:pt x="586" y="982"/>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5241" name="Rectangle 12"/>
          <p:cNvSpPr>
            <a:spLocks noChangeArrowheads="1"/>
          </p:cNvSpPr>
          <p:nvPr/>
        </p:nvSpPr>
        <p:spPr bwMode="auto">
          <a:xfrm>
            <a:off x="6253163" y="2940050"/>
            <a:ext cx="4048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de-DE" altLang="en-US" sz="1800" b="1">
                <a:latin typeface="Symbol" panose="05050102010706020507" pitchFamily="18" charset="2"/>
              </a:rPr>
              <a:t>a</a:t>
            </a:r>
            <a:r>
              <a:rPr lang="de-DE" altLang="en-US" sz="1800" b="1" baseline="-25000">
                <a:latin typeface="Symbol" panose="05050102010706020507" pitchFamily="18" charset="2"/>
              </a:rPr>
              <a:t>1</a:t>
            </a:r>
          </a:p>
        </p:txBody>
      </p:sp>
      <p:sp>
        <p:nvSpPr>
          <p:cNvPr id="95242" name="Freeform 14"/>
          <p:cNvSpPr>
            <a:spLocks/>
          </p:cNvSpPr>
          <p:nvPr/>
        </p:nvSpPr>
        <p:spPr bwMode="auto">
          <a:xfrm>
            <a:off x="6699250" y="2854325"/>
            <a:ext cx="1476375" cy="1562100"/>
          </a:xfrm>
          <a:custGeom>
            <a:avLst/>
            <a:gdLst>
              <a:gd name="T0" fmla="*/ 0 w 930"/>
              <a:gd name="T1" fmla="*/ 2147483647 h 984"/>
              <a:gd name="T2" fmla="*/ 413305625 w 930"/>
              <a:gd name="T3" fmla="*/ 2147483647 h 984"/>
              <a:gd name="T4" fmla="*/ 2147483647 w 930"/>
              <a:gd name="T5" fmla="*/ 1381045625 h 984"/>
              <a:gd name="T6" fmla="*/ 2147483647 w 930"/>
              <a:gd name="T7" fmla="*/ 1103828438 h 984"/>
              <a:gd name="T8" fmla="*/ 1940520313 w 930"/>
              <a:gd name="T9" fmla="*/ 846772500 h 984"/>
              <a:gd name="T10" fmla="*/ 1748988438 w 930"/>
              <a:gd name="T11" fmla="*/ 655240625 h 984"/>
              <a:gd name="T12" fmla="*/ 1486892188 w 930"/>
              <a:gd name="T13" fmla="*/ 458668438 h 984"/>
              <a:gd name="T14" fmla="*/ 1229836250 w 930"/>
              <a:gd name="T15" fmla="*/ 302418750 h 984"/>
              <a:gd name="T16" fmla="*/ 912296563 w 930"/>
              <a:gd name="T17" fmla="*/ 166330313 h 984"/>
              <a:gd name="T18" fmla="*/ 640119688 w 930"/>
              <a:gd name="T19" fmla="*/ 80645000 h 984"/>
              <a:gd name="T20" fmla="*/ 372983125 w 930"/>
              <a:gd name="T21" fmla="*/ 30241875 h 984"/>
              <a:gd name="T22" fmla="*/ 161290000 w 930"/>
              <a:gd name="T23" fmla="*/ 15120938 h 984"/>
              <a:gd name="T24" fmla="*/ 10080625 w 930"/>
              <a:gd name="T25" fmla="*/ 0 h 984"/>
              <a:gd name="T26" fmla="*/ 0 w 930"/>
              <a:gd name="T27" fmla="*/ 2147483647 h 9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30"/>
              <a:gd name="T43" fmla="*/ 0 h 984"/>
              <a:gd name="T44" fmla="*/ 930 w 930"/>
              <a:gd name="T45" fmla="*/ 984 h 9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30" h="984">
                <a:moveTo>
                  <a:pt x="0" y="984"/>
                </a:moveTo>
                <a:lnTo>
                  <a:pt x="164" y="984"/>
                </a:lnTo>
                <a:lnTo>
                  <a:pt x="930" y="548"/>
                </a:lnTo>
                <a:lnTo>
                  <a:pt x="860" y="438"/>
                </a:lnTo>
                <a:lnTo>
                  <a:pt x="770" y="336"/>
                </a:lnTo>
                <a:lnTo>
                  <a:pt x="694" y="260"/>
                </a:lnTo>
                <a:lnTo>
                  <a:pt x="590" y="182"/>
                </a:lnTo>
                <a:lnTo>
                  <a:pt x="488" y="120"/>
                </a:lnTo>
                <a:lnTo>
                  <a:pt x="362" y="66"/>
                </a:lnTo>
                <a:lnTo>
                  <a:pt x="254" y="32"/>
                </a:lnTo>
                <a:lnTo>
                  <a:pt x="148" y="12"/>
                </a:lnTo>
                <a:lnTo>
                  <a:pt x="64" y="6"/>
                </a:lnTo>
                <a:lnTo>
                  <a:pt x="4" y="0"/>
                </a:lnTo>
                <a:lnTo>
                  <a:pt x="0" y="984"/>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5243" name="Rectangle 15"/>
          <p:cNvSpPr>
            <a:spLocks noChangeArrowheads="1"/>
          </p:cNvSpPr>
          <p:nvPr/>
        </p:nvSpPr>
        <p:spPr bwMode="auto">
          <a:xfrm>
            <a:off x="6950075" y="2976563"/>
            <a:ext cx="4048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de-DE" altLang="en-US" sz="1800" b="1">
                <a:latin typeface="Symbol" panose="05050102010706020507" pitchFamily="18" charset="2"/>
              </a:rPr>
              <a:t>a</a:t>
            </a:r>
            <a:r>
              <a:rPr lang="de-DE" altLang="en-US" sz="1800" b="1" baseline="-25000">
                <a:latin typeface="Symbol" panose="05050102010706020507" pitchFamily="18" charset="2"/>
              </a:rPr>
              <a:t>2</a:t>
            </a:r>
          </a:p>
        </p:txBody>
      </p:sp>
      <p:sp>
        <p:nvSpPr>
          <p:cNvPr id="95244" name="Rectangle 17"/>
          <p:cNvSpPr>
            <a:spLocks noChangeArrowheads="1"/>
          </p:cNvSpPr>
          <p:nvPr/>
        </p:nvSpPr>
        <p:spPr bwMode="auto">
          <a:xfrm>
            <a:off x="5238750" y="4559300"/>
            <a:ext cx="2919413" cy="214313"/>
          </a:xfrm>
          <a:prstGeom prst="rect">
            <a:avLst/>
          </a:prstGeom>
          <a:solidFill>
            <a:srgbClr val="8DFFFF"/>
          </a:solidFill>
          <a:ln w="9525">
            <a:solidFill>
              <a:schemeClr val="bg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95245" name="Rectangle 18"/>
          <p:cNvSpPr>
            <a:spLocks noChangeArrowheads="1"/>
          </p:cNvSpPr>
          <p:nvPr/>
        </p:nvSpPr>
        <p:spPr bwMode="auto">
          <a:xfrm>
            <a:off x="5791200" y="4402138"/>
            <a:ext cx="1779588" cy="155575"/>
          </a:xfrm>
          <a:prstGeom prst="rect">
            <a:avLst/>
          </a:prstGeom>
          <a:solidFill>
            <a:srgbClr val="8DFFFF"/>
          </a:solidFill>
          <a:ln w="9525">
            <a:solidFill>
              <a:srgbClr val="000000"/>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95246" name="Rectangle 19"/>
          <p:cNvSpPr>
            <a:spLocks noChangeArrowheads="1"/>
          </p:cNvSpPr>
          <p:nvPr/>
        </p:nvSpPr>
        <p:spPr bwMode="auto">
          <a:xfrm>
            <a:off x="8307388" y="434816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de-DE" altLang="en-US" sz="1800">
                <a:latin typeface="Arial" panose="020B0604020202020204" pitchFamily="34" charset="0"/>
              </a:rPr>
              <a:t>2</a:t>
            </a:r>
          </a:p>
        </p:txBody>
      </p:sp>
      <p:sp>
        <p:nvSpPr>
          <p:cNvPr id="95247" name="Freeform 21"/>
          <p:cNvSpPr>
            <a:spLocks/>
          </p:cNvSpPr>
          <p:nvPr/>
        </p:nvSpPr>
        <p:spPr bwMode="auto">
          <a:xfrm>
            <a:off x="5988050" y="3427413"/>
            <a:ext cx="1422400" cy="815975"/>
          </a:xfrm>
          <a:custGeom>
            <a:avLst/>
            <a:gdLst>
              <a:gd name="T0" fmla="*/ 181451250 w 896"/>
              <a:gd name="T1" fmla="*/ 1295360313 h 514"/>
              <a:gd name="T2" fmla="*/ 2081649063 w 896"/>
              <a:gd name="T3" fmla="*/ 1295360313 h 514"/>
              <a:gd name="T4" fmla="*/ 2147483647 w 896"/>
              <a:gd name="T5" fmla="*/ 1144150938 h 514"/>
              <a:gd name="T6" fmla="*/ 2147483647 w 896"/>
              <a:gd name="T7" fmla="*/ 907256250 h 514"/>
              <a:gd name="T8" fmla="*/ 2147483647 w 896"/>
              <a:gd name="T9" fmla="*/ 730845313 h 514"/>
              <a:gd name="T10" fmla="*/ 2031245938 w 896"/>
              <a:gd name="T11" fmla="*/ 514111875 h 514"/>
              <a:gd name="T12" fmla="*/ 1910278438 w 896"/>
              <a:gd name="T13" fmla="*/ 352821875 h 514"/>
              <a:gd name="T14" fmla="*/ 1794351250 w 896"/>
              <a:gd name="T15" fmla="*/ 241935000 h 514"/>
              <a:gd name="T16" fmla="*/ 1638101563 w 896"/>
              <a:gd name="T17" fmla="*/ 141128750 h 514"/>
              <a:gd name="T18" fmla="*/ 1436489063 w 896"/>
              <a:gd name="T19" fmla="*/ 45362813 h 514"/>
              <a:gd name="T20" fmla="*/ 1234876563 w 896"/>
              <a:gd name="T21" fmla="*/ 0 h 514"/>
              <a:gd name="T22" fmla="*/ 1068546250 w 896"/>
              <a:gd name="T23" fmla="*/ 0 h 514"/>
              <a:gd name="T24" fmla="*/ 907256250 w 896"/>
              <a:gd name="T25" fmla="*/ 15120938 h 514"/>
              <a:gd name="T26" fmla="*/ 796369375 w 896"/>
              <a:gd name="T27" fmla="*/ 50403125 h 514"/>
              <a:gd name="T28" fmla="*/ 690522813 w 896"/>
              <a:gd name="T29" fmla="*/ 95765938 h 514"/>
              <a:gd name="T30" fmla="*/ 594756875 w 896"/>
              <a:gd name="T31" fmla="*/ 156249688 h 514"/>
              <a:gd name="T32" fmla="*/ 443547500 w 896"/>
              <a:gd name="T33" fmla="*/ 257055938 h 514"/>
              <a:gd name="T34" fmla="*/ 317539688 w 896"/>
              <a:gd name="T35" fmla="*/ 372983125 h 514"/>
              <a:gd name="T36" fmla="*/ 221773750 w 896"/>
              <a:gd name="T37" fmla="*/ 498990938 h 514"/>
              <a:gd name="T38" fmla="*/ 146169063 w 896"/>
              <a:gd name="T39" fmla="*/ 635079375 h 514"/>
              <a:gd name="T40" fmla="*/ 85685313 w 896"/>
              <a:gd name="T41" fmla="*/ 776208125 h 514"/>
              <a:gd name="T42" fmla="*/ 45362813 w 896"/>
              <a:gd name="T43" fmla="*/ 917336875 h 514"/>
              <a:gd name="T44" fmla="*/ 20161250 w 896"/>
              <a:gd name="T45" fmla="*/ 1028223750 h 514"/>
              <a:gd name="T46" fmla="*/ 0 w 896"/>
              <a:gd name="T47" fmla="*/ 1118949375 h 514"/>
              <a:gd name="T48" fmla="*/ 0 w 896"/>
              <a:gd name="T49" fmla="*/ 1159271875 h 514"/>
              <a:gd name="T50" fmla="*/ 181451250 w 896"/>
              <a:gd name="T51" fmla="*/ 1295360313 h 51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96"/>
              <a:gd name="T79" fmla="*/ 0 h 514"/>
              <a:gd name="T80" fmla="*/ 896 w 896"/>
              <a:gd name="T81" fmla="*/ 514 h 51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96" h="514">
                <a:moveTo>
                  <a:pt x="72" y="514"/>
                </a:moveTo>
                <a:lnTo>
                  <a:pt x="826" y="514"/>
                </a:lnTo>
                <a:lnTo>
                  <a:pt x="896" y="454"/>
                </a:lnTo>
                <a:lnTo>
                  <a:pt x="876" y="360"/>
                </a:lnTo>
                <a:lnTo>
                  <a:pt x="856" y="290"/>
                </a:lnTo>
                <a:lnTo>
                  <a:pt x="806" y="204"/>
                </a:lnTo>
                <a:lnTo>
                  <a:pt x="758" y="140"/>
                </a:lnTo>
                <a:lnTo>
                  <a:pt x="712" y="96"/>
                </a:lnTo>
                <a:lnTo>
                  <a:pt x="650" y="56"/>
                </a:lnTo>
                <a:lnTo>
                  <a:pt x="570" y="18"/>
                </a:lnTo>
                <a:lnTo>
                  <a:pt x="490" y="0"/>
                </a:lnTo>
                <a:lnTo>
                  <a:pt x="424" y="0"/>
                </a:lnTo>
                <a:lnTo>
                  <a:pt x="360" y="6"/>
                </a:lnTo>
                <a:lnTo>
                  <a:pt x="316" y="20"/>
                </a:lnTo>
                <a:lnTo>
                  <a:pt x="274" y="38"/>
                </a:lnTo>
                <a:lnTo>
                  <a:pt x="236" y="62"/>
                </a:lnTo>
                <a:lnTo>
                  <a:pt x="176" y="102"/>
                </a:lnTo>
                <a:lnTo>
                  <a:pt x="126" y="148"/>
                </a:lnTo>
                <a:lnTo>
                  <a:pt x="88" y="198"/>
                </a:lnTo>
                <a:lnTo>
                  <a:pt x="58" y="252"/>
                </a:lnTo>
                <a:lnTo>
                  <a:pt x="34" y="308"/>
                </a:lnTo>
                <a:lnTo>
                  <a:pt x="18" y="364"/>
                </a:lnTo>
                <a:lnTo>
                  <a:pt x="8" y="408"/>
                </a:lnTo>
                <a:lnTo>
                  <a:pt x="0" y="444"/>
                </a:lnTo>
                <a:lnTo>
                  <a:pt x="0" y="460"/>
                </a:lnTo>
                <a:lnTo>
                  <a:pt x="72" y="514"/>
                </a:lnTo>
                <a:close/>
              </a:path>
            </a:pathLst>
          </a:custGeom>
          <a:solidFill>
            <a:srgbClr val="8DFFFF">
              <a:alpha val="50195"/>
            </a:srgbClr>
          </a:solidFill>
          <a:ln w="9525">
            <a:solidFill>
              <a:srgbClr val="000000"/>
            </a:solidFill>
            <a:round/>
            <a:headEnd/>
            <a:tailEnd/>
          </a:ln>
        </p:spPr>
        <p:txBody>
          <a:bodyPr wrap="none" anchor="ctr"/>
          <a:lstStyle/>
          <a:p>
            <a:endParaRPr lang="en-US"/>
          </a:p>
        </p:txBody>
      </p:sp>
      <p:sp>
        <p:nvSpPr>
          <p:cNvPr id="95248" name="Rectangle 22"/>
          <p:cNvSpPr>
            <a:spLocks noChangeArrowheads="1"/>
          </p:cNvSpPr>
          <p:nvPr/>
        </p:nvSpPr>
        <p:spPr bwMode="auto">
          <a:xfrm>
            <a:off x="6777038" y="38227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de-DE" altLang="en-US" sz="1800">
                <a:latin typeface="Arial" panose="020B0604020202020204" pitchFamily="34" charset="0"/>
              </a:rPr>
              <a:t>1</a:t>
            </a:r>
          </a:p>
        </p:txBody>
      </p:sp>
      <p:sp>
        <p:nvSpPr>
          <p:cNvPr id="95249" name="Line 23"/>
          <p:cNvSpPr>
            <a:spLocks noChangeShapeType="1"/>
          </p:cNvSpPr>
          <p:nvPr/>
        </p:nvSpPr>
        <p:spPr bwMode="auto">
          <a:xfrm>
            <a:off x="5238750" y="4564063"/>
            <a:ext cx="2914650" cy="47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250" name="Line 24"/>
          <p:cNvSpPr>
            <a:spLocks noChangeShapeType="1"/>
          </p:cNvSpPr>
          <p:nvPr/>
        </p:nvSpPr>
        <p:spPr bwMode="auto">
          <a:xfrm>
            <a:off x="7572375" y="4464050"/>
            <a:ext cx="7143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251" name="Line 25"/>
          <p:cNvSpPr>
            <a:spLocks noChangeShapeType="1"/>
          </p:cNvSpPr>
          <p:nvPr/>
        </p:nvSpPr>
        <p:spPr bwMode="auto">
          <a:xfrm>
            <a:off x="5238750" y="4768850"/>
            <a:ext cx="2914650" cy="47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252" name="Line 26"/>
          <p:cNvSpPr>
            <a:spLocks noChangeShapeType="1"/>
          </p:cNvSpPr>
          <p:nvPr/>
        </p:nvSpPr>
        <p:spPr bwMode="auto">
          <a:xfrm flipV="1">
            <a:off x="6696075" y="4640263"/>
            <a:ext cx="0" cy="29051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253" name="Line 28"/>
          <p:cNvSpPr>
            <a:spLocks noChangeShapeType="1"/>
          </p:cNvSpPr>
          <p:nvPr/>
        </p:nvSpPr>
        <p:spPr bwMode="auto">
          <a:xfrm rot="-1372736" flipH="1" flipV="1">
            <a:off x="6475413" y="4387850"/>
            <a:ext cx="158750" cy="22383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254" name="Line 29"/>
          <p:cNvSpPr>
            <a:spLocks noChangeShapeType="1"/>
          </p:cNvSpPr>
          <p:nvPr/>
        </p:nvSpPr>
        <p:spPr bwMode="auto">
          <a:xfrm rot="-2289093" flipH="1" flipV="1">
            <a:off x="5727700" y="4543425"/>
            <a:ext cx="758825" cy="136525"/>
          </a:xfrm>
          <a:prstGeom prst="line">
            <a:avLst/>
          </a:prstGeom>
          <a:noFill/>
          <a:ln w="28575">
            <a:solidFill>
              <a:srgbClr val="FF0000"/>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95255" name="Line 30"/>
          <p:cNvSpPr>
            <a:spLocks noChangeShapeType="1"/>
          </p:cNvSpPr>
          <p:nvPr/>
        </p:nvSpPr>
        <p:spPr bwMode="auto">
          <a:xfrm rot="-471399" flipH="1" flipV="1">
            <a:off x="5867400" y="3086100"/>
            <a:ext cx="635000" cy="1371600"/>
          </a:xfrm>
          <a:prstGeom prst="line">
            <a:avLst/>
          </a:prstGeom>
          <a:noFill/>
          <a:ln w="28575">
            <a:solidFill>
              <a:srgbClr val="FF0000"/>
            </a:solidFill>
            <a:prstDash val="lgDash"/>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95256" name="Oval 31"/>
          <p:cNvSpPr>
            <a:spLocks noChangeArrowheads="1"/>
          </p:cNvSpPr>
          <p:nvPr/>
        </p:nvSpPr>
        <p:spPr bwMode="auto">
          <a:xfrm>
            <a:off x="6629400" y="4486275"/>
            <a:ext cx="122238" cy="122238"/>
          </a:xfrm>
          <a:prstGeom prst="ellipse">
            <a:avLst/>
          </a:prstGeom>
          <a:solidFill>
            <a:srgbClr val="FF0000"/>
          </a:solidFill>
          <a:ln w="9525">
            <a:solidFill>
              <a:schemeClr val="hlink"/>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95257" name="Line 33"/>
          <p:cNvSpPr>
            <a:spLocks noChangeShapeType="1"/>
          </p:cNvSpPr>
          <p:nvPr/>
        </p:nvSpPr>
        <p:spPr bwMode="auto">
          <a:xfrm flipH="1" flipV="1">
            <a:off x="4999038" y="4148138"/>
            <a:ext cx="1549400" cy="279400"/>
          </a:xfrm>
          <a:prstGeom prst="line">
            <a:avLst/>
          </a:prstGeom>
          <a:noFill/>
          <a:ln w="28575">
            <a:solidFill>
              <a:srgbClr val="FF0000"/>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95258" name="Line 34"/>
          <p:cNvSpPr>
            <a:spLocks noChangeShapeType="1"/>
          </p:cNvSpPr>
          <p:nvPr/>
        </p:nvSpPr>
        <p:spPr bwMode="auto">
          <a:xfrm flipH="1" flipV="1">
            <a:off x="6548438" y="4424363"/>
            <a:ext cx="123825" cy="11588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259" name="Line 37"/>
          <p:cNvSpPr>
            <a:spLocks noChangeShapeType="1"/>
          </p:cNvSpPr>
          <p:nvPr/>
        </p:nvSpPr>
        <p:spPr bwMode="auto">
          <a:xfrm rot="8407405" flipH="1" flipV="1">
            <a:off x="6645275" y="4291013"/>
            <a:ext cx="814388" cy="1444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type="none" w="sm" len="sm"/>
              </a14:hiddenLine>
            </a:ext>
          </a:extLst>
        </p:spPr>
        <p:txBody>
          <a:bodyPr wrap="none" anchor="ctr"/>
          <a:lstStyle/>
          <a:p>
            <a:endParaRPr lang="en-US"/>
          </a:p>
        </p:txBody>
      </p:sp>
      <p:sp>
        <p:nvSpPr>
          <p:cNvPr id="95260" name="Line 38"/>
          <p:cNvSpPr>
            <a:spLocks noChangeShapeType="1"/>
          </p:cNvSpPr>
          <p:nvPr/>
        </p:nvSpPr>
        <p:spPr bwMode="auto">
          <a:xfrm rot="6208120" flipH="1" flipV="1">
            <a:off x="7082632" y="3550444"/>
            <a:ext cx="1096962" cy="1968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type="triangle" w="sm" len="sm"/>
              </a14:hiddenLine>
            </a:ext>
          </a:extLst>
        </p:spPr>
        <p:txBody>
          <a:bodyPr wrap="none" anchor="ctr"/>
          <a:lstStyle/>
          <a:p>
            <a:endParaRPr lang="en-US"/>
          </a:p>
        </p:txBody>
      </p:sp>
      <p:sp>
        <p:nvSpPr>
          <p:cNvPr id="95261" name="Rectangle 39"/>
          <p:cNvSpPr>
            <a:spLocks noChangeArrowheads="1"/>
          </p:cNvSpPr>
          <p:nvPr/>
        </p:nvSpPr>
        <p:spPr bwMode="auto">
          <a:xfrm>
            <a:off x="6638925" y="4338638"/>
            <a:ext cx="3524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de-DE" altLang="en-US" sz="800" b="1">
                <a:latin typeface="Symbol" panose="05050102010706020507" pitchFamily="18" charset="2"/>
              </a:rPr>
              <a:t>a</a:t>
            </a:r>
            <a:r>
              <a:rPr lang="de-DE" altLang="en-US" sz="800" b="1" baseline="-25000">
                <a:latin typeface="Symbol" panose="05050102010706020507" pitchFamily="18" charset="2"/>
              </a:rPr>
              <a:t>2</a:t>
            </a:r>
          </a:p>
        </p:txBody>
      </p:sp>
      <p:grpSp>
        <p:nvGrpSpPr>
          <p:cNvPr id="95262" name="Group 64"/>
          <p:cNvGrpSpPr>
            <a:grpSpLocks/>
          </p:cNvGrpSpPr>
          <p:nvPr/>
        </p:nvGrpSpPr>
        <p:grpSpPr bwMode="auto">
          <a:xfrm>
            <a:off x="5721350" y="3152775"/>
            <a:ext cx="960438" cy="1392238"/>
            <a:chOff x="3604" y="1986"/>
            <a:chExt cx="605" cy="877"/>
          </a:xfrm>
        </p:grpSpPr>
        <p:sp>
          <p:nvSpPr>
            <p:cNvPr id="95280" name="Line 43"/>
            <p:cNvSpPr>
              <a:spLocks noChangeShapeType="1"/>
            </p:cNvSpPr>
            <p:nvPr/>
          </p:nvSpPr>
          <p:spPr bwMode="auto">
            <a:xfrm rot="857083" flipH="1" flipV="1">
              <a:off x="3876" y="2720"/>
              <a:ext cx="279" cy="25"/>
            </a:xfrm>
            <a:prstGeom prst="line">
              <a:avLst/>
            </a:prstGeom>
            <a:noFill/>
            <a:ln w="28575">
              <a:solidFill>
                <a:srgbClr val="FF0000"/>
              </a:solidFill>
              <a:round/>
              <a:headEnd/>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5281" name="Line 44"/>
            <p:cNvSpPr>
              <a:spLocks noChangeShapeType="1"/>
            </p:cNvSpPr>
            <p:nvPr/>
          </p:nvSpPr>
          <p:spPr bwMode="auto">
            <a:xfrm flipH="1" flipV="1">
              <a:off x="4149" y="2775"/>
              <a:ext cx="60" cy="8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282" name="Line 45"/>
            <p:cNvSpPr>
              <a:spLocks noChangeShapeType="1"/>
            </p:cNvSpPr>
            <p:nvPr/>
          </p:nvSpPr>
          <p:spPr bwMode="auto">
            <a:xfrm rot="2473051" flipH="1" flipV="1">
              <a:off x="3756" y="2614"/>
              <a:ext cx="160" cy="27"/>
            </a:xfrm>
            <a:prstGeom prst="line">
              <a:avLst/>
            </a:prstGeom>
            <a:noFill/>
            <a:ln w="28575">
              <a:solidFill>
                <a:srgbClr val="FF0000"/>
              </a:solidFill>
              <a:round/>
              <a:headEnd/>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5283" name="Line 46"/>
            <p:cNvSpPr>
              <a:spLocks noChangeShapeType="1"/>
            </p:cNvSpPr>
            <p:nvPr/>
          </p:nvSpPr>
          <p:spPr bwMode="auto">
            <a:xfrm rot="3317779" flipH="1" flipV="1">
              <a:off x="3355" y="2235"/>
              <a:ext cx="604" cy="105"/>
            </a:xfrm>
            <a:prstGeom prst="line">
              <a:avLst/>
            </a:prstGeom>
            <a:noFill/>
            <a:ln w="28575">
              <a:solidFill>
                <a:srgbClr val="FF0000"/>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95263" name="Rectangle 47"/>
          <p:cNvSpPr>
            <a:spLocks noChangeArrowheads="1"/>
          </p:cNvSpPr>
          <p:nvPr/>
        </p:nvSpPr>
        <p:spPr bwMode="auto">
          <a:xfrm>
            <a:off x="6519863" y="4337050"/>
            <a:ext cx="352425" cy="2238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de-DE" altLang="en-US" sz="800" b="1">
                <a:latin typeface="Symbol" panose="05050102010706020507" pitchFamily="18" charset="2"/>
              </a:rPr>
              <a:t>a</a:t>
            </a:r>
            <a:r>
              <a:rPr lang="de-DE" altLang="en-US" sz="800" b="1" baseline="-25000">
                <a:latin typeface="Symbol" panose="05050102010706020507" pitchFamily="18" charset="2"/>
              </a:rPr>
              <a:t>1</a:t>
            </a:r>
          </a:p>
        </p:txBody>
      </p:sp>
      <p:sp>
        <p:nvSpPr>
          <p:cNvPr id="95264" name="Line 48"/>
          <p:cNvSpPr>
            <a:spLocks noChangeShapeType="1"/>
          </p:cNvSpPr>
          <p:nvPr/>
        </p:nvSpPr>
        <p:spPr bwMode="auto">
          <a:xfrm flipV="1">
            <a:off x="6696075" y="2733675"/>
            <a:ext cx="0" cy="1747838"/>
          </a:xfrm>
          <a:prstGeom prst="line">
            <a:avLst/>
          </a:prstGeom>
          <a:noFill/>
          <a:ln w="28575">
            <a:solidFill>
              <a:srgbClr val="FF0000"/>
            </a:solidFill>
            <a:prstDash val="dash"/>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95265" name="Line 49"/>
          <p:cNvSpPr>
            <a:spLocks noChangeShapeType="1"/>
          </p:cNvSpPr>
          <p:nvPr/>
        </p:nvSpPr>
        <p:spPr bwMode="auto">
          <a:xfrm flipV="1">
            <a:off x="6705600" y="4267200"/>
            <a:ext cx="533400" cy="3048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66" name="Line 50"/>
          <p:cNvSpPr>
            <a:spLocks noChangeShapeType="1"/>
          </p:cNvSpPr>
          <p:nvPr/>
        </p:nvSpPr>
        <p:spPr bwMode="auto">
          <a:xfrm flipV="1">
            <a:off x="7239000" y="4038600"/>
            <a:ext cx="152400" cy="228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67" name="Line 51"/>
          <p:cNvSpPr>
            <a:spLocks noChangeShapeType="1"/>
          </p:cNvSpPr>
          <p:nvPr/>
        </p:nvSpPr>
        <p:spPr bwMode="auto">
          <a:xfrm flipV="1">
            <a:off x="7391400" y="3200400"/>
            <a:ext cx="381000" cy="838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5268" name="Line 52"/>
          <p:cNvSpPr>
            <a:spLocks noChangeShapeType="1"/>
          </p:cNvSpPr>
          <p:nvPr/>
        </p:nvSpPr>
        <p:spPr bwMode="auto">
          <a:xfrm flipV="1">
            <a:off x="6705600" y="3733800"/>
            <a:ext cx="1447800" cy="838200"/>
          </a:xfrm>
          <a:prstGeom prst="line">
            <a:avLst/>
          </a:prstGeom>
          <a:noFill/>
          <a:ln w="19050">
            <a:solidFill>
              <a:srgbClr val="FF0000"/>
            </a:solidFill>
            <a:prstDash val="lg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5269" name="Rectangle 53"/>
          <p:cNvSpPr>
            <a:spLocks noChangeArrowheads="1"/>
          </p:cNvSpPr>
          <p:nvPr/>
        </p:nvSpPr>
        <p:spPr bwMode="auto">
          <a:xfrm>
            <a:off x="457200" y="1511300"/>
            <a:ext cx="4648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285750" indent="-285750">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nSpc>
                <a:spcPct val="90000"/>
              </a:lnSpc>
              <a:spcBef>
                <a:spcPct val="20000"/>
              </a:spcBef>
            </a:pPr>
            <a:r>
              <a:rPr lang="de-DE" altLang="en-US" sz="2000" dirty="0">
                <a:solidFill>
                  <a:schemeClr val="accent2"/>
                </a:solidFill>
                <a:latin typeface="+mn-lt"/>
              </a:rPr>
              <a:t>No immersion (dry)</a:t>
            </a:r>
          </a:p>
          <a:p>
            <a:pPr>
              <a:lnSpc>
                <a:spcPct val="90000"/>
              </a:lnSpc>
              <a:spcBef>
                <a:spcPct val="20000"/>
              </a:spcBef>
              <a:buFontTx/>
              <a:buChar char="•"/>
            </a:pPr>
            <a:r>
              <a:rPr lang="de-DE" altLang="en-US" sz="1800" dirty="0">
                <a:latin typeface="+mn-lt"/>
              </a:rPr>
              <a:t>Max. Value for </a:t>
            </a:r>
            <a:r>
              <a:rPr lang="de-DE" altLang="en-US" sz="1800" dirty="0">
                <a:sym typeface="Symbol" panose="05050102010706020507" pitchFamily="18" charset="2"/>
              </a:rPr>
              <a:t></a:t>
            </a:r>
            <a:r>
              <a:rPr lang="de-DE" altLang="en-US" sz="1800" dirty="0"/>
              <a:t> </a:t>
            </a:r>
            <a:r>
              <a:rPr lang="de-DE" altLang="en-US" sz="1800" dirty="0">
                <a:latin typeface="+mn-lt"/>
              </a:rPr>
              <a:t>= 90° (sin = 1) </a:t>
            </a:r>
          </a:p>
          <a:p>
            <a:pPr>
              <a:lnSpc>
                <a:spcPct val="90000"/>
              </a:lnSpc>
              <a:spcBef>
                <a:spcPct val="20000"/>
              </a:spcBef>
              <a:buFontTx/>
              <a:buChar char="•"/>
            </a:pPr>
            <a:r>
              <a:rPr lang="de-DE" altLang="en-US" sz="1800" dirty="0">
                <a:latin typeface="+mn-lt"/>
              </a:rPr>
              <a:t>Attainable:  sin</a:t>
            </a:r>
            <a:r>
              <a:rPr lang="de-DE" altLang="en-US" sz="1800" dirty="0">
                <a:sym typeface="Symbol" panose="05050102010706020507" pitchFamily="18" charset="2"/>
              </a:rPr>
              <a:t></a:t>
            </a:r>
            <a:r>
              <a:rPr lang="de-DE" altLang="en-US" sz="1800" dirty="0"/>
              <a:t> </a:t>
            </a:r>
            <a:r>
              <a:rPr lang="de-DE" altLang="en-US" sz="1800" dirty="0">
                <a:latin typeface="Calibri" panose="020F0502020204030204" pitchFamily="34" charset="0"/>
              </a:rPr>
              <a:t>= 0.95  (</a:t>
            </a:r>
            <a:r>
              <a:rPr lang="de-DE" altLang="en-US" sz="1800" dirty="0">
                <a:sym typeface="Symbol" panose="05050102010706020507" pitchFamily="18" charset="2"/>
              </a:rPr>
              <a:t></a:t>
            </a:r>
            <a:r>
              <a:rPr lang="de-DE" altLang="en-US" sz="1800" dirty="0">
                <a:sym typeface="Wingdings" panose="05000000000000000000" pitchFamily="2" charset="2"/>
              </a:rPr>
              <a:t> </a:t>
            </a:r>
            <a:r>
              <a:rPr lang="de-DE" altLang="en-US" sz="1800" dirty="0">
                <a:latin typeface="Calibri" panose="020F0502020204030204" pitchFamily="34" charset="0"/>
                <a:sym typeface="Wingdings" panose="05000000000000000000" pitchFamily="2" charset="2"/>
              </a:rPr>
              <a:t>= </a:t>
            </a:r>
            <a:r>
              <a:rPr lang="de-DE" altLang="en-US" sz="1800" dirty="0">
                <a:latin typeface="Calibri" panose="020F0502020204030204" pitchFamily="34" charset="0"/>
              </a:rPr>
              <a:t>72°)</a:t>
            </a:r>
          </a:p>
          <a:p>
            <a:pPr>
              <a:lnSpc>
                <a:spcPct val="90000"/>
              </a:lnSpc>
              <a:spcBef>
                <a:spcPct val="20000"/>
              </a:spcBef>
              <a:buFontTx/>
              <a:buChar char="•"/>
            </a:pPr>
            <a:endParaRPr lang="de-DE" altLang="en-US" sz="1800" dirty="0"/>
          </a:p>
          <a:p>
            <a:pPr>
              <a:lnSpc>
                <a:spcPct val="90000"/>
              </a:lnSpc>
              <a:spcBef>
                <a:spcPct val="20000"/>
              </a:spcBef>
              <a:buFontTx/>
              <a:buChar char="•"/>
            </a:pPr>
            <a:r>
              <a:rPr lang="de-DE" altLang="en-US" sz="1800" dirty="0">
                <a:latin typeface="Calibri" panose="020F0502020204030204" pitchFamily="34" charset="0"/>
              </a:rPr>
              <a:t>Actual angle </a:t>
            </a:r>
            <a:r>
              <a:rPr lang="de-DE" altLang="en-US" sz="1800" dirty="0">
                <a:latin typeface="Symbol" panose="05050102010706020507" pitchFamily="18" charset="2"/>
              </a:rPr>
              <a:t>a</a:t>
            </a:r>
            <a:r>
              <a:rPr lang="de-DE" altLang="en-US" sz="1800" baseline="-25000" dirty="0">
                <a:latin typeface="Symbol" panose="05050102010706020507" pitchFamily="18" charset="2"/>
              </a:rPr>
              <a:t>1</a:t>
            </a:r>
            <a:r>
              <a:rPr lang="de-DE" altLang="en-US" sz="1800" dirty="0">
                <a:latin typeface="Calibri" panose="020F0502020204030204" pitchFamily="34" charset="0"/>
              </a:rPr>
              <a:t>:</a:t>
            </a:r>
          </a:p>
        </p:txBody>
      </p:sp>
      <p:graphicFrame>
        <p:nvGraphicFramePr>
          <p:cNvPr id="95270" name="Object 2"/>
          <p:cNvGraphicFramePr>
            <a:graphicFrameLocks noChangeAspect="1"/>
          </p:cNvGraphicFramePr>
          <p:nvPr/>
        </p:nvGraphicFramePr>
        <p:xfrm>
          <a:off x="782638" y="5873750"/>
          <a:ext cx="3179762" cy="527050"/>
        </p:xfrm>
        <a:graphic>
          <a:graphicData uri="http://schemas.openxmlformats.org/presentationml/2006/ole">
            <mc:AlternateContent xmlns:mc="http://schemas.openxmlformats.org/markup-compatibility/2006">
              <mc:Choice xmlns:v="urn:schemas-microsoft-com:vml" Requires="v">
                <p:oleObj spid="_x0000_s3286" name="Equation" r:id="rId4" imgW="2374900" imgH="393700" progId="Equation.3">
                  <p:embed/>
                </p:oleObj>
              </mc:Choice>
              <mc:Fallback>
                <p:oleObj name="Equation" r:id="rId4" imgW="2374900" imgH="393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638" y="5873750"/>
                        <a:ext cx="3179762"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95271" name="Text Box 55"/>
          <p:cNvSpPr txBox="1">
            <a:spLocks noChangeArrowheads="1"/>
          </p:cNvSpPr>
          <p:nvPr/>
        </p:nvSpPr>
        <p:spPr bwMode="auto">
          <a:xfrm>
            <a:off x="5943600" y="5105400"/>
            <a:ext cx="23891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buFontTx/>
              <a:buAutoNum type="arabicParenR"/>
            </a:pPr>
            <a:r>
              <a:rPr lang="en-US" altLang="en-US" sz="1600">
                <a:latin typeface="Arial" panose="020B0604020202020204" pitchFamily="34" charset="0"/>
              </a:rPr>
              <a:t>Objective</a:t>
            </a:r>
          </a:p>
          <a:p>
            <a:pPr>
              <a:buFontTx/>
              <a:buAutoNum type="arabicParenR"/>
            </a:pPr>
            <a:r>
              <a:rPr lang="en-US" altLang="en-US" sz="1600">
                <a:latin typeface="Arial" panose="020B0604020202020204" pitchFamily="34" charset="0"/>
              </a:rPr>
              <a:t>Cover Slip, on slide</a:t>
            </a:r>
          </a:p>
        </p:txBody>
      </p:sp>
      <p:sp>
        <p:nvSpPr>
          <p:cNvPr id="95272" name="Text Box 56"/>
          <p:cNvSpPr txBox="1">
            <a:spLocks noChangeArrowheads="1"/>
          </p:cNvSpPr>
          <p:nvPr/>
        </p:nvSpPr>
        <p:spPr bwMode="auto">
          <a:xfrm>
            <a:off x="5954713" y="5605463"/>
            <a:ext cx="18954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buFontTx/>
              <a:buAutoNum type="arabicParenR" startAt="3"/>
            </a:pPr>
            <a:r>
              <a:rPr lang="en-US" altLang="en-US" sz="1600">
                <a:latin typeface="Arial" panose="020B0604020202020204" pitchFamily="34" charset="0"/>
              </a:rPr>
              <a:t>Immersion Oil</a:t>
            </a:r>
          </a:p>
        </p:txBody>
      </p:sp>
      <p:sp>
        <p:nvSpPr>
          <p:cNvPr id="95273" name="Text Box 57"/>
          <p:cNvSpPr txBox="1">
            <a:spLocks noChangeArrowheads="1"/>
          </p:cNvSpPr>
          <p:nvPr/>
        </p:nvSpPr>
        <p:spPr bwMode="auto">
          <a:xfrm>
            <a:off x="5776913" y="2592388"/>
            <a:ext cx="801687"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sz="1800"/>
              <a:t>No oil</a:t>
            </a:r>
          </a:p>
        </p:txBody>
      </p:sp>
      <p:sp>
        <p:nvSpPr>
          <p:cNvPr id="95274" name="Text Box 58"/>
          <p:cNvSpPr txBox="1">
            <a:spLocks noChangeArrowheads="1"/>
          </p:cNvSpPr>
          <p:nvPr/>
        </p:nvSpPr>
        <p:spPr bwMode="auto">
          <a:xfrm>
            <a:off x="6975475" y="2605088"/>
            <a:ext cx="492125"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sz="1800"/>
              <a:t>Oil</a:t>
            </a:r>
          </a:p>
        </p:txBody>
      </p:sp>
      <p:graphicFrame>
        <p:nvGraphicFramePr>
          <p:cNvPr id="95275" name="Object 3"/>
          <p:cNvGraphicFramePr>
            <a:graphicFrameLocks noChangeAspect="1"/>
          </p:cNvGraphicFramePr>
          <p:nvPr/>
        </p:nvGraphicFramePr>
        <p:xfrm>
          <a:off x="914400" y="3263900"/>
          <a:ext cx="3078163" cy="527050"/>
        </p:xfrm>
        <a:graphic>
          <a:graphicData uri="http://schemas.openxmlformats.org/presentationml/2006/ole">
            <mc:AlternateContent xmlns:mc="http://schemas.openxmlformats.org/markup-compatibility/2006">
              <mc:Choice xmlns:v="urn:schemas-microsoft-com:vml" Requires="v">
                <p:oleObj spid="_x0000_s3287" name="Equation" r:id="rId6" imgW="2298700" imgH="393700" progId="Equation.3">
                  <p:embed/>
                </p:oleObj>
              </mc:Choice>
              <mc:Fallback>
                <p:oleObj name="Equation" r:id="rId6" imgW="2298700" imgH="3937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3263900"/>
                        <a:ext cx="3078163"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95276" name="Line 60"/>
          <p:cNvSpPr>
            <a:spLocks noChangeShapeType="1"/>
          </p:cNvSpPr>
          <p:nvPr/>
        </p:nvSpPr>
        <p:spPr bwMode="auto">
          <a:xfrm>
            <a:off x="533400" y="3886200"/>
            <a:ext cx="42672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77" name="Text Box 61"/>
          <p:cNvSpPr txBox="1">
            <a:spLocks noChangeArrowheads="1"/>
          </p:cNvSpPr>
          <p:nvPr/>
        </p:nvSpPr>
        <p:spPr bwMode="auto">
          <a:xfrm>
            <a:off x="6096000" y="2120900"/>
            <a:ext cx="122872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sz="1800">
                <a:solidFill>
                  <a:srgbClr val="FF0000"/>
                </a:solidFill>
              </a:rPr>
              <a:t>Beampath</a:t>
            </a:r>
          </a:p>
        </p:txBody>
      </p:sp>
      <p:sp>
        <p:nvSpPr>
          <p:cNvPr id="95278" name="Text Box 62"/>
          <p:cNvSpPr txBox="1">
            <a:spLocks noChangeArrowheads="1"/>
          </p:cNvSpPr>
          <p:nvPr/>
        </p:nvSpPr>
        <p:spPr bwMode="auto">
          <a:xfrm>
            <a:off x="5927725" y="1184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latin typeface="Times New Roman" panose="02020603050405020304" pitchFamily="18" charset="0"/>
            </a:endParaRPr>
          </a:p>
        </p:txBody>
      </p:sp>
      <p:sp>
        <p:nvSpPr>
          <p:cNvPr id="95279" name="Text Box 63"/>
          <p:cNvSpPr txBox="1">
            <a:spLocks noChangeArrowheads="1"/>
          </p:cNvSpPr>
          <p:nvPr/>
        </p:nvSpPr>
        <p:spPr bwMode="auto">
          <a:xfrm>
            <a:off x="3398838" y="2632075"/>
            <a:ext cx="1524000" cy="587375"/>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000" dirty="0">
                <a:solidFill>
                  <a:srgbClr val="333399"/>
                </a:solidFill>
              </a:rPr>
              <a:t>Snell</a:t>
            </a:r>
            <a:r>
              <a:rPr lang="ja-JP" altLang="en-US" sz="1000" dirty="0">
                <a:solidFill>
                  <a:srgbClr val="333399"/>
                </a:solidFill>
              </a:rPr>
              <a:t>’</a:t>
            </a:r>
            <a:r>
              <a:rPr lang="en-US" altLang="ja-JP" sz="1000" dirty="0">
                <a:solidFill>
                  <a:srgbClr val="333399"/>
                </a:solidFill>
              </a:rPr>
              <a:t>s Law:</a:t>
            </a:r>
          </a:p>
          <a:p>
            <a:pPr>
              <a:spcBef>
                <a:spcPct val="50000"/>
              </a:spcBef>
            </a:pPr>
            <a:r>
              <a:rPr lang="en-US" altLang="en-US" sz="1200" dirty="0"/>
              <a:t>n</a:t>
            </a:r>
            <a:r>
              <a:rPr lang="en-US" altLang="en-US" sz="1200" baseline="-25000" dirty="0"/>
              <a:t>1</a:t>
            </a:r>
            <a:r>
              <a:rPr lang="en-US" altLang="en-US" sz="1000" dirty="0"/>
              <a:t> sin </a:t>
            </a:r>
            <a:r>
              <a:rPr lang="en-US" altLang="en-US" sz="1000" dirty="0">
                <a:latin typeface="Symbol" panose="05050102010706020507" pitchFamily="18" charset="2"/>
              </a:rPr>
              <a:t>b</a:t>
            </a:r>
            <a:r>
              <a:rPr lang="en-US" altLang="en-US" sz="600" dirty="0"/>
              <a:t>1</a:t>
            </a:r>
            <a:r>
              <a:rPr lang="en-US" altLang="en-US" sz="1000" dirty="0"/>
              <a:t> = </a:t>
            </a:r>
            <a:r>
              <a:rPr lang="en-US" altLang="en-US" sz="1200" dirty="0"/>
              <a:t>n</a:t>
            </a:r>
            <a:r>
              <a:rPr lang="en-US" altLang="en-US" sz="1200" baseline="-25000" dirty="0"/>
              <a:t>2</a:t>
            </a:r>
            <a:r>
              <a:rPr lang="en-US" altLang="en-US" sz="1000" dirty="0"/>
              <a:t> sin </a:t>
            </a:r>
            <a:r>
              <a:rPr lang="en-US" altLang="en-US" sz="1000" dirty="0">
                <a:latin typeface="Symbol" panose="05050102010706020507" pitchFamily="18" charset="2"/>
              </a:rPr>
              <a:t>b</a:t>
            </a:r>
            <a:r>
              <a:rPr lang="en-US" altLang="en-US" sz="600" dirty="0"/>
              <a:t>2</a:t>
            </a:r>
          </a:p>
        </p:txBody>
      </p:sp>
    </p:spTree>
    <p:extLst>
      <p:ext uri="{BB962C8B-B14F-4D97-AF65-F5344CB8AC3E}">
        <p14:creationId xmlns:p14="http://schemas.microsoft.com/office/powerpoint/2010/main" val="2944617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criticalangle.jpg                                              0001873D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690689"/>
            <a:ext cx="4965700"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Text Box 3"/>
          <p:cNvSpPr txBox="1">
            <a:spLocks noChangeArrowheads="1"/>
          </p:cNvSpPr>
          <p:nvPr/>
        </p:nvSpPr>
        <p:spPr bwMode="auto">
          <a:xfrm>
            <a:off x="2286000" y="5805489"/>
            <a:ext cx="449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pPr>
            <a:r>
              <a:rPr lang="en-US" altLang="en-US" sz="3200"/>
              <a:t>sin </a:t>
            </a:r>
            <a:r>
              <a:rPr lang="en-US" altLang="en-US" sz="3200" b="1">
                <a:latin typeface="Symbol" panose="05050102010706020507" pitchFamily="18" charset="2"/>
              </a:rPr>
              <a:t>q</a:t>
            </a:r>
            <a:r>
              <a:rPr lang="en-US" altLang="en-US" sz="2000"/>
              <a:t> critical  </a:t>
            </a:r>
            <a:r>
              <a:rPr lang="en-US" altLang="en-US" sz="2800"/>
              <a:t>=  </a:t>
            </a:r>
            <a:r>
              <a:rPr lang="en-US" altLang="en-US" sz="4000" b="1">
                <a:latin typeface="Symbol" panose="05050102010706020507" pitchFamily="18" charset="2"/>
              </a:rPr>
              <a:t>h</a:t>
            </a:r>
            <a:r>
              <a:rPr lang="en-US" altLang="en-US" sz="2000"/>
              <a:t>1</a:t>
            </a:r>
            <a:r>
              <a:rPr lang="en-US" altLang="en-US" sz="2800"/>
              <a:t> / </a:t>
            </a:r>
            <a:r>
              <a:rPr lang="en-US" altLang="en-US" sz="4000" b="1">
                <a:latin typeface="Symbol" panose="05050102010706020507" pitchFamily="18" charset="2"/>
              </a:rPr>
              <a:t>h</a:t>
            </a:r>
            <a:r>
              <a:rPr lang="en-US" altLang="en-US" sz="2000" b="1"/>
              <a:t>2</a:t>
            </a:r>
            <a:endParaRPr lang="en-US" altLang="en-US" sz="3200" b="1">
              <a:latin typeface="Symbol" panose="05050102010706020507" pitchFamily="18" charset="2"/>
            </a:endParaRPr>
          </a:p>
        </p:txBody>
      </p:sp>
      <p:sp>
        <p:nvSpPr>
          <p:cNvPr id="4" name="Title 1"/>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smtClean="0"/>
              <a:t>Internal reflection depends on refractive index differences</a:t>
            </a:r>
            <a:endParaRPr lang="en-US" sz="3200" dirty="0"/>
          </a:p>
        </p:txBody>
      </p:sp>
    </p:spTree>
    <p:extLst>
      <p:ext uri="{BB962C8B-B14F-4D97-AF65-F5344CB8AC3E}">
        <p14:creationId xmlns:p14="http://schemas.microsoft.com/office/powerpoint/2010/main" val="759135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838200" y="762000"/>
            <a:ext cx="7162800"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dirty="0"/>
              <a:t>N.A. has a major effect on image brightness</a:t>
            </a:r>
          </a:p>
          <a:p>
            <a:endParaRPr lang="en-US" altLang="en-US" dirty="0"/>
          </a:p>
          <a:p>
            <a:r>
              <a:rPr lang="en-US" altLang="en-US" dirty="0"/>
              <a:t>Transmitted light</a:t>
            </a:r>
          </a:p>
          <a:p>
            <a:pPr>
              <a:lnSpc>
                <a:spcPct val="130000"/>
              </a:lnSpc>
            </a:pPr>
            <a:r>
              <a:rPr lang="en-US" altLang="en-US" dirty="0"/>
              <a:t>	Brightness = </a:t>
            </a:r>
            <a:r>
              <a:rPr lang="en-US" altLang="en-US" dirty="0" err="1"/>
              <a:t>fn</a:t>
            </a:r>
            <a:r>
              <a:rPr lang="en-US" altLang="en-US" dirty="0"/>
              <a:t> (NA</a:t>
            </a:r>
            <a:r>
              <a:rPr lang="en-US" altLang="en-US" baseline="30000" dirty="0"/>
              <a:t>2</a:t>
            </a:r>
            <a:r>
              <a:rPr lang="en-US" altLang="en-US" dirty="0"/>
              <a:t> / magnification</a:t>
            </a:r>
            <a:r>
              <a:rPr lang="en-US" altLang="en-US" baseline="30000" dirty="0"/>
              <a:t>2</a:t>
            </a:r>
            <a:r>
              <a:rPr lang="en-US" altLang="en-US" dirty="0"/>
              <a:t>) </a:t>
            </a:r>
          </a:p>
          <a:p>
            <a:endParaRPr lang="en-US" altLang="en-US" dirty="0"/>
          </a:p>
        </p:txBody>
      </p:sp>
      <p:sp>
        <p:nvSpPr>
          <p:cNvPr id="37891" name="Text Box 3"/>
          <p:cNvSpPr txBox="1">
            <a:spLocks noChangeArrowheads="1"/>
          </p:cNvSpPr>
          <p:nvPr/>
        </p:nvSpPr>
        <p:spPr bwMode="auto">
          <a:xfrm>
            <a:off x="838200" y="3686175"/>
            <a:ext cx="71628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Epifluorescence</a:t>
            </a:r>
          </a:p>
          <a:p>
            <a:pPr>
              <a:lnSpc>
                <a:spcPct val="130000"/>
              </a:lnSpc>
            </a:pPr>
            <a:r>
              <a:rPr lang="en-US" altLang="en-US"/>
              <a:t>	Brightness = fn (NA</a:t>
            </a:r>
            <a:r>
              <a:rPr lang="en-US" altLang="en-US" baseline="30000"/>
              <a:t>4</a:t>
            </a:r>
            <a:r>
              <a:rPr lang="en-US" altLang="en-US"/>
              <a:t> / magnification</a:t>
            </a:r>
            <a:r>
              <a:rPr lang="en-US" altLang="en-US" baseline="30000"/>
              <a:t>2</a:t>
            </a:r>
            <a:r>
              <a:rPr lang="en-US" altLang="en-US"/>
              <a:t>) </a:t>
            </a:r>
          </a:p>
          <a:p>
            <a:endParaRPr lang="en-US" altLang="en-US"/>
          </a:p>
        </p:txBody>
      </p:sp>
      <p:sp>
        <p:nvSpPr>
          <p:cNvPr id="37892" name="Text Box 4"/>
          <p:cNvSpPr txBox="1">
            <a:spLocks noChangeArrowheads="1"/>
          </p:cNvSpPr>
          <p:nvPr/>
        </p:nvSpPr>
        <p:spPr bwMode="auto">
          <a:xfrm>
            <a:off x="1752600" y="2895600"/>
            <a:ext cx="57721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pPr>
            <a:r>
              <a:rPr lang="en-US" altLang="en-US" sz="2000"/>
              <a:t>10x 0.5 NA is 3 times brighter than 10x 0.3NA</a:t>
            </a:r>
            <a:endParaRPr lang="en-US" altLang="en-US"/>
          </a:p>
        </p:txBody>
      </p:sp>
      <p:sp>
        <p:nvSpPr>
          <p:cNvPr id="37893" name="Text Box 5"/>
          <p:cNvSpPr txBox="1">
            <a:spLocks noChangeArrowheads="1"/>
          </p:cNvSpPr>
          <p:nvPr/>
        </p:nvSpPr>
        <p:spPr bwMode="auto">
          <a:xfrm>
            <a:off x="1752600" y="4964113"/>
            <a:ext cx="577215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pPr>
            <a:r>
              <a:rPr lang="en-US" altLang="en-US" sz="2000"/>
              <a:t>10x 0.5 NA is 8 times brighter than 10x 0.3NA</a:t>
            </a:r>
            <a:endParaRPr lang="en-US" altLang="en-US"/>
          </a:p>
        </p:txBody>
      </p:sp>
    </p:spTree>
    <p:extLst>
      <p:ext uri="{BB962C8B-B14F-4D97-AF65-F5344CB8AC3E}">
        <p14:creationId xmlns:p14="http://schemas.microsoft.com/office/powerpoint/2010/main" val="23316523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838200" y="798515"/>
            <a:ext cx="7162800" cy="242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N.A. has a major effect on image resolution</a:t>
            </a:r>
          </a:p>
          <a:p>
            <a:endParaRPr lang="en-US" altLang="en-US"/>
          </a:p>
          <a:p>
            <a:r>
              <a:rPr lang="en-US" altLang="en-US"/>
              <a:t>Minimum resolvable distance</a:t>
            </a:r>
          </a:p>
          <a:p>
            <a:pPr>
              <a:lnSpc>
                <a:spcPct val="130000"/>
              </a:lnSpc>
            </a:pPr>
            <a:r>
              <a:rPr lang="en-US" altLang="en-US"/>
              <a:t>	d</a:t>
            </a:r>
            <a:r>
              <a:rPr lang="en-US" altLang="en-US" baseline="-25000"/>
              <a:t>min</a:t>
            </a:r>
            <a:r>
              <a:rPr lang="en-US" altLang="en-US"/>
              <a:t> = 1.22  </a:t>
            </a:r>
            <a:r>
              <a:rPr lang="en-US" altLang="en-US" sz="3200">
                <a:latin typeface="Symbol" panose="05050102010706020507" pitchFamily="18" charset="2"/>
              </a:rPr>
              <a:t>l</a:t>
            </a:r>
            <a:r>
              <a:rPr lang="en-US" altLang="en-US"/>
              <a:t> / (NA </a:t>
            </a:r>
            <a:r>
              <a:rPr lang="en-US" altLang="en-US" baseline="-25000"/>
              <a:t>objective</a:t>
            </a:r>
            <a:r>
              <a:rPr lang="en-US" altLang="en-US"/>
              <a:t> +NA </a:t>
            </a:r>
            <a:r>
              <a:rPr lang="en-US" altLang="en-US" baseline="-25000"/>
              <a:t>condenser</a:t>
            </a:r>
            <a:r>
              <a:rPr lang="en-US" altLang="en-US"/>
              <a:t>) </a:t>
            </a:r>
          </a:p>
          <a:p>
            <a:endParaRPr lang="en-US" altLang="en-US"/>
          </a:p>
        </p:txBody>
      </p:sp>
      <p:pic>
        <p:nvPicPr>
          <p:cNvPr id="98307" name="Picture 7" descr="7-airy disc.jpg                                                00018BECMacintosh HD                   ABA7815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2895602"/>
            <a:ext cx="200183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8" name="Picture 8" descr="8-two pt resolution.jpg                                        00018BEC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935290"/>
            <a:ext cx="4343400" cy="338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9425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Lens with f</a:t>
            </a:r>
            <a:r>
              <a:rPr lang="en-US" baseline="-25000" dirty="0" smtClean="0"/>
              <a:t>1</a:t>
            </a:r>
            <a:r>
              <a:rPr lang="en-US" dirty="0" smtClean="0"/>
              <a:t> separated from lens with f</a:t>
            </a:r>
            <a:r>
              <a:rPr lang="en-US" baseline="-25000" dirty="0" smtClean="0"/>
              <a:t>2</a:t>
            </a:r>
            <a:r>
              <a:rPr lang="en-US" dirty="0" smtClean="0"/>
              <a:t> by sum of their focal lengths = t</a:t>
            </a:r>
            <a:r>
              <a:rPr lang="en-US" baseline="-25000" dirty="0" smtClean="0"/>
              <a:t>1</a:t>
            </a:r>
            <a:r>
              <a:rPr lang="en-US" dirty="0" smtClean="0"/>
              <a:t>. </a:t>
            </a:r>
          </a:p>
          <a:p>
            <a:r>
              <a:rPr lang="en-US" dirty="0" smtClean="0"/>
              <a:t>Separate </a:t>
            </a:r>
            <a:r>
              <a:rPr lang="en-US" dirty="0"/>
              <a:t>the two sets by </a:t>
            </a:r>
            <a:r>
              <a:rPr lang="en-US" i="1" dirty="0"/>
              <a:t>t</a:t>
            </a:r>
            <a:r>
              <a:rPr lang="en-US" baseline="-25000" dirty="0"/>
              <a:t>2</a:t>
            </a:r>
            <a:r>
              <a:rPr lang="en-US" dirty="0"/>
              <a:t>=2</a:t>
            </a:r>
            <a:r>
              <a:rPr lang="en-US" i="1" dirty="0"/>
              <a:t> f</a:t>
            </a:r>
            <a:r>
              <a:rPr lang="en-US" baseline="-25000" dirty="0"/>
              <a:t>2</a:t>
            </a:r>
            <a:r>
              <a:rPr lang="en-US" dirty="0"/>
              <a:t> (</a:t>
            </a:r>
            <a:r>
              <a:rPr lang="en-US" i="1" dirty="0"/>
              <a:t>f</a:t>
            </a:r>
            <a:r>
              <a:rPr lang="en-US" baseline="-25000" dirty="0"/>
              <a:t>1</a:t>
            </a:r>
            <a:r>
              <a:rPr lang="en-US" dirty="0"/>
              <a:t>+</a:t>
            </a:r>
            <a:r>
              <a:rPr lang="en-US" i="1" dirty="0"/>
              <a:t> f</a:t>
            </a:r>
            <a:r>
              <a:rPr lang="en-US" baseline="-25000" dirty="0"/>
              <a:t>2</a:t>
            </a:r>
            <a:r>
              <a:rPr lang="en-US" dirty="0"/>
              <a:t>) / (</a:t>
            </a:r>
            <a:r>
              <a:rPr lang="en-US" i="1" dirty="0"/>
              <a:t>f</a:t>
            </a:r>
            <a:r>
              <a:rPr lang="en-US" baseline="-25000" dirty="0"/>
              <a:t>1</a:t>
            </a:r>
            <a:r>
              <a:rPr lang="en-US" dirty="0"/>
              <a:t>—</a:t>
            </a:r>
            <a:r>
              <a:rPr lang="en-US" i="1" dirty="0"/>
              <a:t> f</a:t>
            </a:r>
            <a:r>
              <a:rPr lang="en-US" baseline="-25000" dirty="0"/>
              <a:t>2</a:t>
            </a:r>
            <a:r>
              <a:rPr lang="en-US" dirty="0"/>
              <a:t>) apart, so that the two </a:t>
            </a:r>
            <a:r>
              <a:rPr lang="en-US" i="1" dirty="0"/>
              <a:t>f</a:t>
            </a:r>
            <a:r>
              <a:rPr lang="en-US" baseline="-25000" dirty="0"/>
              <a:t>2</a:t>
            </a:r>
            <a:r>
              <a:rPr lang="en-US" dirty="0"/>
              <a:t> lenses are</a:t>
            </a:r>
            <a:r>
              <a:rPr lang="en-US" i="1" dirty="0"/>
              <a:t> t</a:t>
            </a:r>
            <a:r>
              <a:rPr lang="en-US" baseline="-25000" dirty="0"/>
              <a:t>2 </a:t>
            </a:r>
            <a:r>
              <a:rPr lang="en-US" dirty="0"/>
              <a:t>apart.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964" y="3597050"/>
            <a:ext cx="6057900" cy="2743200"/>
          </a:xfrm>
          <a:prstGeom prst="rect">
            <a:avLst/>
          </a:prstGeom>
        </p:spPr>
      </p:pic>
      <p:sp>
        <p:nvSpPr>
          <p:cNvPr id="8" name="Title 1"/>
          <p:cNvSpPr>
            <a:spLocks noGrp="1"/>
          </p:cNvSpPr>
          <p:nvPr>
            <p:ph type="title"/>
          </p:nvPr>
        </p:nvSpPr>
        <p:spPr>
          <a:xfrm>
            <a:off x="628650" y="365126"/>
            <a:ext cx="7886700" cy="1325563"/>
          </a:xfrm>
        </p:spPr>
        <p:txBody>
          <a:bodyPr anchor="t"/>
          <a:lstStyle/>
          <a:p>
            <a:r>
              <a:rPr lang="en-US" dirty="0" smtClean="0"/>
              <a:t>Perfect cloak at small angles using simple optics</a:t>
            </a:r>
            <a:endParaRPr lang="en-US" dirty="0"/>
          </a:p>
        </p:txBody>
      </p:sp>
    </p:spTree>
    <p:extLst>
      <p:ext uri="{BB962C8B-B14F-4D97-AF65-F5344CB8AC3E}">
        <p14:creationId xmlns:p14="http://schemas.microsoft.com/office/powerpoint/2010/main" val="40874089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9" name="Group 3"/>
          <p:cNvGrpSpPr>
            <a:grpSpLocks/>
          </p:cNvGrpSpPr>
          <p:nvPr/>
        </p:nvGrpSpPr>
        <p:grpSpPr bwMode="auto">
          <a:xfrm>
            <a:off x="703263" y="1948542"/>
            <a:ext cx="7526337" cy="4191000"/>
            <a:chOff x="768" y="1008"/>
            <a:chExt cx="4720" cy="2832"/>
          </a:xfrm>
        </p:grpSpPr>
        <p:graphicFrame>
          <p:nvGraphicFramePr>
            <p:cNvPr id="21509" name="Object 4"/>
            <p:cNvGraphicFramePr>
              <a:graphicFrameLocks noChangeAspect="1"/>
            </p:cNvGraphicFramePr>
            <p:nvPr/>
          </p:nvGraphicFramePr>
          <p:xfrm>
            <a:off x="3216" y="1008"/>
            <a:ext cx="2272" cy="2832"/>
          </p:xfrm>
          <a:graphic>
            <a:graphicData uri="http://schemas.openxmlformats.org/presentationml/2006/ole">
              <mc:AlternateContent xmlns:mc="http://schemas.openxmlformats.org/markup-compatibility/2006">
                <mc:Choice xmlns:v="urn:schemas-microsoft-com:vml" Requires="v">
                  <p:oleObj spid="_x0000_s9340" name="Image" r:id="rId4" imgW="9009531" imgH="11233322" progId="Photoshop.Image.5">
                    <p:embed/>
                  </p:oleObj>
                </mc:Choice>
                <mc:Fallback>
                  <p:oleObj name="Image" r:id="rId4" imgW="9009531" imgH="11233322" progId="Photoshop.Image.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6" y="1008"/>
                          <a:ext cx="2272" cy="2832"/>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10" name="Object 5"/>
            <p:cNvGraphicFramePr>
              <a:graphicFrameLocks noChangeAspect="1"/>
            </p:cNvGraphicFramePr>
            <p:nvPr/>
          </p:nvGraphicFramePr>
          <p:xfrm>
            <a:off x="768" y="1392"/>
            <a:ext cx="2157" cy="2088"/>
          </p:xfrm>
          <a:graphic>
            <a:graphicData uri="http://schemas.openxmlformats.org/presentationml/2006/ole">
              <mc:AlternateContent xmlns:mc="http://schemas.openxmlformats.org/markup-compatibility/2006">
                <mc:Choice xmlns:v="urn:schemas-microsoft-com:vml" Requires="v">
                  <p:oleObj spid="_x0000_s9341" name="Image" r:id="rId6" imgW="7510060" imgH="7268620" progId="Photoshop.Image.5">
                    <p:embed/>
                  </p:oleObj>
                </mc:Choice>
                <mc:Fallback>
                  <p:oleObj name="Image" r:id="rId6" imgW="7510060" imgH="7268620" progId="Photoshop.Image.5">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8" y="1392"/>
                          <a:ext cx="2157" cy="2088"/>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11" name="Line 6"/>
            <p:cNvSpPr>
              <a:spLocks noChangeShapeType="1"/>
            </p:cNvSpPr>
            <p:nvPr/>
          </p:nvSpPr>
          <p:spPr bwMode="auto">
            <a:xfrm flipV="1">
              <a:off x="1824" y="2352"/>
              <a:ext cx="3024" cy="96"/>
            </a:xfrm>
            <a:prstGeom prst="line">
              <a:avLst/>
            </a:prstGeom>
            <a:noFill/>
            <a:ln w="28575">
              <a:solidFill>
                <a:srgbClr val="CC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9190" tIns="49595" rIns="99190" bIns="49595" anchor="ctr"/>
            <a:lstStyle/>
            <a:p>
              <a:endParaRPr lang="en-US"/>
            </a:p>
          </p:txBody>
        </p:sp>
        <p:sp>
          <p:nvSpPr>
            <p:cNvPr id="21512" name="Line 7"/>
            <p:cNvSpPr>
              <a:spLocks noChangeShapeType="1"/>
            </p:cNvSpPr>
            <p:nvPr/>
          </p:nvSpPr>
          <p:spPr bwMode="auto">
            <a:xfrm flipV="1">
              <a:off x="1824" y="1776"/>
              <a:ext cx="1680" cy="240"/>
            </a:xfrm>
            <a:prstGeom prst="line">
              <a:avLst/>
            </a:prstGeom>
            <a:noFill/>
            <a:ln w="28575">
              <a:solidFill>
                <a:srgbClr val="CC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9190" tIns="49595" rIns="99190" bIns="49595" anchor="ctr"/>
            <a:lstStyle/>
            <a:p>
              <a:endParaRPr lang="en-US"/>
            </a:p>
          </p:txBody>
        </p:sp>
        <p:sp>
          <p:nvSpPr>
            <p:cNvPr id="21513" name="Line 8"/>
            <p:cNvSpPr>
              <a:spLocks noChangeShapeType="1"/>
            </p:cNvSpPr>
            <p:nvPr/>
          </p:nvSpPr>
          <p:spPr bwMode="auto">
            <a:xfrm flipV="1">
              <a:off x="1776" y="1296"/>
              <a:ext cx="1680" cy="480"/>
            </a:xfrm>
            <a:prstGeom prst="line">
              <a:avLst/>
            </a:prstGeom>
            <a:noFill/>
            <a:ln w="28575">
              <a:solidFill>
                <a:srgbClr val="CC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9190" tIns="49595" rIns="99190" bIns="49595" anchor="ctr"/>
            <a:lstStyle/>
            <a:p>
              <a:endParaRPr lang="en-US"/>
            </a:p>
          </p:txBody>
        </p:sp>
      </p:grpSp>
      <p:sp>
        <p:nvSpPr>
          <p:cNvPr id="34826" name="Text Box 10"/>
          <p:cNvSpPr txBox="1">
            <a:spLocks noChangeArrowheads="1"/>
          </p:cNvSpPr>
          <p:nvPr/>
        </p:nvSpPr>
        <p:spPr bwMode="auto">
          <a:xfrm>
            <a:off x="457200" y="6248127"/>
            <a:ext cx="80819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dirty="0" smtClean="0">
                <a:latin typeface="+mn-lt"/>
              </a:rPr>
              <a:t>Named </a:t>
            </a:r>
            <a:r>
              <a:rPr lang="en-US" altLang="en-US" sz="2000" dirty="0">
                <a:latin typeface="+mn-lt"/>
              </a:rPr>
              <a:t>after Sir George </a:t>
            </a:r>
            <a:r>
              <a:rPr lang="en-US" altLang="en-US" sz="2000" dirty="0" err="1">
                <a:latin typeface="+mn-lt"/>
              </a:rPr>
              <a:t>Biddell</a:t>
            </a:r>
            <a:r>
              <a:rPr lang="en-US" altLang="en-US" sz="2000" dirty="0">
                <a:latin typeface="+mn-lt"/>
              </a:rPr>
              <a:t> </a:t>
            </a:r>
            <a:r>
              <a:rPr lang="en-US" altLang="en-US" sz="2000" dirty="0" smtClean="0">
                <a:latin typeface="+mn-lt"/>
              </a:rPr>
              <a:t>Airy </a:t>
            </a:r>
            <a:r>
              <a:rPr lang="en-US" altLang="en-US" sz="2000" dirty="0">
                <a:latin typeface="+mn-lt"/>
              </a:rPr>
              <a:t>English mathematician and </a:t>
            </a:r>
            <a:r>
              <a:rPr lang="en-US" altLang="en-US" sz="2000" dirty="0" smtClean="0">
                <a:latin typeface="+mn-lt"/>
              </a:rPr>
              <a:t>astronomer</a:t>
            </a:r>
            <a:endParaRPr lang="en-US" altLang="en-US" sz="2000" dirty="0">
              <a:latin typeface="+mn-lt"/>
            </a:endParaRPr>
          </a:p>
        </p:txBody>
      </p:sp>
      <p:sp>
        <p:nvSpPr>
          <p:cNvPr id="2" name="Title 1"/>
          <p:cNvSpPr>
            <a:spLocks noGrp="1"/>
          </p:cNvSpPr>
          <p:nvPr>
            <p:ph type="title"/>
          </p:nvPr>
        </p:nvSpPr>
        <p:spPr/>
        <p:txBody>
          <a:bodyPr anchor="t">
            <a:normAutofit fontScale="90000"/>
          </a:bodyPr>
          <a:lstStyle/>
          <a:p>
            <a:r>
              <a:rPr lang="en-US" dirty="0"/>
              <a:t>Intensity Distribution of a diffraction-limited spot</a:t>
            </a:r>
            <a:br>
              <a:rPr lang="en-US" dirty="0"/>
            </a:br>
            <a:endParaRPr lang="en-US" dirty="0"/>
          </a:p>
        </p:txBody>
      </p:sp>
      <p:sp>
        <p:nvSpPr>
          <p:cNvPr id="3" name="Content Placeholder 2"/>
          <p:cNvSpPr>
            <a:spLocks noGrp="1"/>
          </p:cNvSpPr>
          <p:nvPr>
            <p:ph idx="1"/>
          </p:nvPr>
        </p:nvSpPr>
        <p:spPr/>
        <p:txBody>
          <a:bodyPr/>
          <a:lstStyle/>
          <a:p>
            <a:r>
              <a:rPr lang="en-US" dirty="0" smtClean="0"/>
              <a:t>Airy Disk</a:t>
            </a:r>
            <a:endParaRPr lang="en-US" dirty="0"/>
          </a:p>
        </p:txBody>
      </p:sp>
    </p:spTree>
    <p:extLst>
      <p:ext uri="{BB962C8B-B14F-4D97-AF65-F5344CB8AC3E}">
        <p14:creationId xmlns:p14="http://schemas.microsoft.com/office/powerpoint/2010/main" val="1310193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 Box 2"/>
          <p:cNvSpPr txBox="1">
            <a:spLocks noChangeArrowheads="1"/>
          </p:cNvSpPr>
          <p:nvPr/>
        </p:nvSpPr>
        <p:spPr bwMode="auto">
          <a:xfrm>
            <a:off x="914400" y="2008923"/>
            <a:ext cx="7162800" cy="110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nSpc>
                <a:spcPct val="130000"/>
              </a:lnSpc>
            </a:pPr>
            <a:r>
              <a:rPr lang="en-US" altLang="en-US" dirty="0" err="1" smtClean="0"/>
              <a:t>d</a:t>
            </a:r>
            <a:r>
              <a:rPr lang="en-US" altLang="en-US" baseline="-25000" dirty="0" err="1" smtClean="0"/>
              <a:t>min</a:t>
            </a:r>
            <a:r>
              <a:rPr lang="en-US" altLang="en-US" dirty="0" smtClean="0"/>
              <a:t> </a:t>
            </a:r>
            <a:r>
              <a:rPr lang="en-US" altLang="en-US" dirty="0"/>
              <a:t>= 1.22  </a:t>
            </a:r>
            <a:r>
              <a:rPr lang="en-US" altLang="en-US" sz="3200" dirty="0">
                <a:latin typeface="Symbol" panose="05050102010706020507" pitchFamily="18" charset="2"/>
              </a:rPr>
              <a:t>l</a:t>
            </a:r>
            <a:r>
              <a:rPr lang="en-US" altLang="en-US" dirty="0"/>
              <a:t> / (NA </a:t>
            </a:r>
            <a:r>
              <a:rPr lang="en-US" altLang="en-US" baseline="-25000" dirty="0"/>
              <a:t>objective</a:t>
            </a:r>
            <a:r>
              <a:rPr lang="en-US" altLang="en-US" dirty="0"/>
              <a:t> +NA </a:t>
            </a:r>
            <a:r>
              <a:rPr lang="en-US" altLang="en-US" baseline="-25000" dirty="0"/>
              <a:t>condenser</a:t>
            </a:r>
            <a:r>
              <a:rPr lang="en-US" altLang="en-US" dirty="0"/>
              <a:t>) </a:t>
            </a:r>
          </a:p>
          <a:p>
            <a:endParaRPr lang="en-US" altLang="en-US" dirty="0"/>
          </a:p>
        </p:txBody>
      </p:sp>
      <p:pic>
        <p:nvPicPr>
          <p:cNvPr id="111618" name="Picture 7" descr="7-airy disc.jpg                                                00018BECMacintosh HD                   ABA7815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2819400"/>
            <a:ext cx="200183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19" name="Picture 8" descr="8-two pt resolution.jpg                                        00018BEC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859088"/>
            <a:ext cx="4343400" cy="338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chor="t">
            <a:normAutofit/>
          </a:bodyPr>
          <a:lstStyle/>
          <a:p>
            <a:r>
              <a:rPr lang="en-US" sz="4000" dirty="0" smtClean="0"/>
              <a:t>Airy disks and resolution</a:t>
            </a:r>
            <a:endParaRPr lang="en-US" sz="4000" dirty="0"/>
          </a:p>
        </p:txBody>
      </p:sp>
      <p:sp>
        <p:nvSpPr>
          <p:cNvPr id="3" name="Content Placeholder 2"/>
          <p:cNvSpPr>
            <a:spLocks noGrp="1"/>
          </p:cNvSpPr>
          <p:nvPr>
            <p:ph idx="1"/>
          </p:nvPr>
        </p:nvSpPr>
        <p:spPr>
          <a:xfrm>
            <a:off x="628650" y="1281340"/>
            <a:ext cx="7886700" cy="4351338"/>
          </a:xfrm>
        </p:spPr>
        <p:txBody>
          <a:bodyPr/>
          <a:lstStyle/>
          <a:p>
            <a:r>
              <a:rPr lang="en-US" altLang="en-US" dirty="0"/>
              <a:t>Minimum resolvable distance requires that the two airy disk</a:t>
            </a:r>
            <a:r>
              <a:rPr lang="en-US" altLang="ja-JP" dirty="0"/>
              <a:t>s don</a:t>
            </a:r>
            <a:r>
              <a:rPr lang="ja-JP" altLang="en-US" dirty="0"/>
              <a:t>’</a:t>
            </a:r>
            <a:r>
              <a:rPr lang="en-US" altLang="ja-JP" dirty="0"/>
              <a:t>t overlap</a:t>
            </a:r>
          </a:p>
          <a:p>
            <a:endParaRPr lang="en-US" dirty="0"/>
          </a:p>
        </p:txBody>
      </p:sp>
    </p:spTree>
    <p:extLst>
      <p:ext uri="{BB962C8B-B14F-4D97-AF65-F5344CB8AC3E}">
        <p14:creationId xmlns:p14="http://schemas.microsoft.com/office/powerpoint/2010/main" val="1160651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4000" dirty="0" smtClean="0"/>
              <a:t>Relationship between N.A. and working distance of objective</a:t>
            </a:r>
            <a:endParaRPr lang="en-US" sz="4000" dirty="0"/>
          </a:p>
        </p:txBody>
      </p:sp>
      <p:sp>
        <p:nvSpPr>
          <p:cNvPr id="4" name="Content Placeholder 3"/>
          <p:cNvSpPr>
            <a:spLocks noGrp="1"/>
          </p:cNvSpPr>
          <p:nvPr>
            <p:ph sz="half" idx="1"/>
          </p:nvPr>
        </p:nvSpPr>
        <p:spPr/>
        <p:txBody>
          <a:bodyPr>
            <a:normAutofit lnSpcReduction="10000"/>
          </a:bodyPr>
          <a:lstStyle/>
          <a:p>
            <a:r>
              <a:rPr lang="en-US" dirty="0" smtClean="0"/>
              <a:t>Working distance: measure of the space between objective and cover-slip where specimen is in focus</a:t>
            </a:r>
          </a:p>
          <a:p>
            <a:r>
              <a:rPr lang="en-US" dirty="0" err="1" smtClean="0"/>
              <a:t>Parfocality</a:t>
            </a:r>
            <a:r>
              <a:rPr lang="en-US" dirty="0" smtClean="0"/>
              <a:t>: When changing objectives, specimen remains in focus.</a:t>
            </a:r>
          </a:p>
          <a:p>
            <a:r>
              <a:rPr lang="en-US" dirty="0" smtClean="0">
                <a:hlinkClick r:id="rId3"/>
              </a:rPr>
              <a:t>Let’s see how this works</a:t>
            </a:r>
            <a:r>
              <a:rPr lang="en-US" dirty="0" smtClean="0"/>
              <a:t>.</a:t>
            </a:r>
            <a:endParaRPr lang="en-US" dirty="0"/>
          </a:p>
        </p:txBody>
      </p:sp>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746171" y="2133600"/>
            <a:ext cx="3848243" cy="3554280"/>
          </a:xfrm>
        </p:spPr>
      </p:pic>
    </p:spTree>
    <p:extLst>
      <p:ext uri="{BB962C8B-B14F-4D97-AF65-F5344CB8AC3E}">
        <p14:creationId xmlns:p14="http://schemas.microsoft.com/office/powerpoint/2010/main" val="20965269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200" dirty="0" smtClean="0"/>
              <a:t>The second most important microscope component</a:t>
            </a:r>
            <a:endParaRPr lang="en-US" sz="3200" dirty="0"/>
          </a:p>
        </p:txBody>
      </p:sp>
      <p:sp>
        <p:nvSpPr>
          <p:cNvPr id="3" name="Content Placeholder 2"/>
          <p:cNvSpPr>
            <a:spLocks noGrp="1"/>
          </p:cNvSpPr>
          <p:nvPr>
            <p:ph sz="half" idx="1"/>
          </p:nvPr>
        </p:nvSpPr>
        <p:spPr/>
        <p:txBody>
          <a:bodyPr/>
          <a:lstStyle/>
          <a:p>
            <a:r>
              <a:rPr lang="en-US" dirty="0" smtClean="0"/>
              <a:t>The Condenser</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739" y="2389187"/>
            <a:ext cx="5612775" cy="4139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l="50069" t="14252" r="3851" b="32962"/>
          <a:stretch>
            <a:fillRect/>
          </a:stretch>
        </p:blipFill>
        <p:spPr bwMode="auto">
          <a:xfrm>
            <a:off x="4199172" y="1981200"/>
            <a:ext cx="2441114" cy="200920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7341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5-obj and cond light cones.jpg                                 00018BEC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4500" y="1371600"/>
            <a:ext cx="36449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1" name="Rectangle 3"/>
          <p:cNvSpPr>
            <a:spLocks noChangeArrowheads="1"/>
          </p:cNvSpPr>
          <p:nvPr/>
        </p:nvSpPr>
        <p:spPr bwMode="auto">
          <a:xfrm>
            <a:off x="1364170" y="733596"/>
            <a:ext cx="5912196" cy="110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nSpc>
                <a:spcPct val="130000"/>
              </a:lnSpc>
            </a:pPr>
            <a:r>
              <a:rPr lang="en-US" altLang="en-US" dirty="0" err="1" smtClean="0"/>
              <a:t>d</a:t>
            </a:r>
            <a:r>
              <a:rPr lang="en-US" altLang="en-US" baseline="-25000" dirty="0" err="1" smtClean="0"/>
              <a:t>min</a:t>
            </a:r>
            <a:r>
              <a:rPr lang="en-US" altLang="en-US" dirty="0" smtClean="0"/>
              <a:t> </a:t>
            </a:r>
            <a:r>
              <a:rPr lang="en-US" altLang="en-US" dirty="0"/>
              <a:t>= 1.22  </a:t>
            </a:r>
            <a:r>
              <a:rPr lang="en-US" altLang="en-US" sz="3200" dirty="0">
                <a:latin typeface="Symbol" panose="05050102010706020507" pitchFamily="18" charset="2"/>
              </a:rPr>
              <a:t>l</a:t>
            </a:r>
            <a:r>
              <a:rPr lang="en-US" altLang="en-US" dirty="0"/>
              <a:t> / (NA </a:t>
            </a:r>
            <a:r>
              <a:rPr lang="en-US" altLang="en-US" baseline="-25000" dirty="0"/>
              <a:t>objective</a:t>
            </a:r>
            <a:r>
              <a:rPr lang="en-US" altLang="en-US" dirty="0"/>
              <a:t> +NA </a:t>
            </a:r>
            <a:r>
              <a:rPr lang="en-US" altLang="en-US" baseline="-25000" dirty="0"/>
              <a:t>condenser</a:t>
            </a:r>
            <a:r>
              <a:rPr lang="en-US" altLang="en-US" dirty="0"/>
              <a:t>) </a:t>
            </a:r>
          </a:p>
          <a:p>
            <a:endParaRPr lang="en-US" altLang="en-US" dirty="0"/>
          </a:p>
        </p:txBody>
      </p:sp>
      <p:sp>
        <p:nvSpPr>
          <p:cNvPr id="104452" name="Rectangle 4"/>
          <p:cNvSpPr>
            <a:spLocks noChangeArrowheads="1"/>
          </p:cNvSpPr>
          <p:nvPr/>
        </p:nvSpPr>
        <p:spPr bwMode="auto">
          <a:xfrm>
            <a:off x="1364170" y="5747655"/>
            <a:ext cx="630282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sz="2000" dirty="0">
                <a:latin typeface="Calibri" panose="020F0502020204030204" pitchFamily="34" charset="0"/>
              </a:rPr>
              <a:t>Kohler Illumination:  Condenser and objective focused at the same plane</a:t>
            </a:r>
          </a:p>
          <a:p>
            <a:endParaRPr lang="en-US" altLang="en-US" sz="2000" dirty="0">
              <a:latin typeface="Calibri" panose="020F0502020204030204" pitchFamily="34" charset="0"/>
            </a:endParaRPr>
          </a:p>
        </p:txBody>
      </p:sp>
      <p:sp>
        <p:nvSpPr>
          <p:cNvPr id="2" name="Title 1"/>
          <p:cNvSpPr>
            <a:spLocks noGrp="1"/>
          </p:cNvSpPr>
          <p:nvPr>
            <p:ph type="title"/>
          </p:nvPr>
        </p:nvSpPr>
        <p:spPr>
          <a:xfrm>
            <a:off x="759279" y="304575"/>
            <a:ext cx="7121979" cy="990827"/>
          </a:xfrm>
        </p:spPr>
        <p:txBody>
          <a:bodyPr anchor="t">
            <a:normAutofit/>
          </a:bodyPr>
          <a:lstStyle/>
          <a:p>
            <a:r>
              <a:rPr lang="en-US" altLang="en-US" sz="4000" dirty="0"/>
              <a:t>Condenser maximizes </a:t>
            </a:r>
            <a:r>
              <a:rPr lang="en-US" altLang="en-US" sz="4000" dirty="0" smtClean="0"/>
              <a:t>resolution</a:t>
            </a:r>
            <a:endParaRPr lang="en-US" sz="4000" dirty="0"/>
          </a:p>
        </p:txBody>
      </p:sp>
    </p:spTree>
    <p:extLst>
      <p:ext uri="{BB962C8B-B14F-4D97-AF65-F5344CB8AC3E}">
        <p14:creationId xmlns:p14="http://schemas.microsoft.com/office/powerpoint/2010/main" val="3649692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r>
              <a:rPr lang="en-US" altLang="en-US" dirty="0">
                <a:ea typeface="ＭＳ Ｐゴシック" panose="020B0600070205080204" pitchFamily="34" charset="-128"/>
              </a:rPr>
              <a:t>If NA is too small, there is no light at larger angles.  Resolution suffers.</a:t>
            </a:r>
          </a:p>
          <a:p>
            <a:r>
              <a:rPr lang="en-US" altLang="en-US" dirty="0">
                <a:ea typeface="ＭＳ Ｐゴシック" panose="020B0600070205080204" pitchFamily="34" charset="-128"/>
              </a:rPr>
              <a:t>If NA is too large, scattering of out-of-field light washes out features.  Bad contrast</a:t>
            </a:r>
          </a:p>
          <a:p>
            <a:endParaRPr lang="en-US" dirty="0"/>
          </a:p>
        </p:txBody>
      </p:sp>
      <p:pic>
        <p:nvPicPr>
          <p:cNvPr id="11059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5286" y="1825625"/>
            <a:ext cx="36449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759279" y="304575"/>
            <a:ext cx="7121979" cy="99082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4000" dirty="0" smtClean="0"/>
              <a:t>Condenser N.A. and resolution</a:t>
            </a:r>
            <a:endParaRPr lang="en-US" sz="4000" dirty="0"/>
          </a:p>
        </p:txBody>
      </p:sp>
    </p:spTree>
    <p:extLst>
      <p:ext uri="{BB962C8B-B14F-4D97-AF65-F5344CB8AC3E}">
        <p14:creationId xmlns:p14="http://schemas.microsoft.com/office/powerpoint/2010/main" val="168243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600" dirty="0" smtClean="0"/>
              <a:t>Collapse of Newton's corpuscular theory and the rise of the wave theory</a:t>
            </a:r>
            <a:endParaRPr lang="en-US" sz="3600" dirty="0"/>
          </a:p>
        </p:txBody>
      </p:sp>
      <p:sp>
        <p:nvSpPr>
          <p:cNvPr id="3" name="Content Placeholder 2"/>
          <p:cNvSpPr>
            <a:spLocks noGrp="1"/>
          </p:cNvSpPr>
          <p:nvPr>
            <p:ph sz="half" idx="1"/>
          </p:nvPr>
        </p:nvSpPr>
        <p:spPr/>
        <p:txBody>
          <a:bodyPr>
            <a:normAutofit lnSpcReduction="10000"/>
          </a:bodyPr>
          <a:lstStyle/>
          <a:p>
            <a:r>
              <a:rPr lang="en-US" dirty="0" smtClean="0"/>
              <a:t>By the 1800’s the wave theory was required to explain such phenomenon as diffraction, interference and refraction.</a:t>
            </a:r>
          </a:p>
          <a:p>
            <a:r>
              <a:rPr lang="en-US" dirty="0" smtClean="0"/>
              <a:t>Airy disk is an intensity distribution of a diffraction limited spot helpful for defining resolution.</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00712" y="1957502"/>
            <a:ext cx="1743075" cy="3390900"/>
          </a:xfrm>
        </p:spPr>
      </p:pic>
    </p:spTree>
    <p:extLst>
      <p:ext uri="{BB962C8B-B14F-4D97-AF65-F5344CB8AC3E}">
        <p14:creationId xmlns:p14="http://schemas.microsoft.com/office/powerpoint/2010/main" val="10027485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smtClean="0"/>
              <a:t>Lenses used are achromatic doublets</a:t>
            </a:r>
          </a:p>
          <a:p>
            <a:r>
              <a:rPr lang="en-US" sz="2000" dirty="0" smtClean="0"/>
              <a:t>For first </a:t>
            </a:r>
            <a:r>
              <a:rPr lang="en-US" sz="2000" dirty="0"/>
              <a:t>and last lenses (1 and 4), </a:t>
            </a:r>
            <a:r>
              <a:rPr lang="en-US" sz="2000" dirty="0" smtClean="0"/>
              <a:t>200 </a:t>
            </a:r>
            <a:r>
              <a:rPr lang="en-US" sz="2000" dirty="0"/>
              <a:t>mm focal length, 50 mm diameter </a:t>
            </a:r>
            <a:r>
              <a:rPr lang="en-US" sz="2000" dirty="0" smtClean="0"/>
              <a:t>composed </a:t>
            </a:r>
            <a:r>
              <a:rPr lang="en-US" sz="2000" dirty="0"/>
              <a:t>of BK7 and SF2 </a:t>
            </a:r>
            <a:r>
              <a:rPr lang="en-US" sz="2000" dirty="0" smtClean="0"/>
              <a:t>glass. </a:t>
            </a:r>
          </a:p>
          <a:p>
            <a:r>
              <a:rPr lang="en-US" sz="2000" dirty="0" smtClean="0"/>
              <a:t>For center </a:t>
            </a:r>
            <a:r>
              <a:rPr lang="en-US" sz="2000" dirty="0"/>
              <a:t>two lenses (2 and 3), </a:t>
            </a:r>
            <a:r>
              <a:rPr lang="en-US" sz="2000" dirty="0" smtClean="0"/>
              <a:t>75 </a:t>
            </a:r>
            <a:r>
              <a:rPr lang="en-US" sz="2000" dirty="0"/>
              <a:t>mm focal length, 50 mm diameter </a:t>
            </a:r>
            <a:r>
              <a:rPr lang="en-US" sz="2000" dirty="0" smtClean="0"/>
              <a:t>composed </a:t>
            </a:r>
            <a:r>
              <a:rPr lang="en-US" sz="2000" dirty="0"/>
              <a:t>of SF11 and BAF11 glasses.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964" y="3597050"/>
            <a:ext cx="6057900" cy="2743200"/>
          </a:xfrm>
          <a:prstGeom prst="rect">
            <a:avLst/>
          </a:prstGeom>
        </p:spPr>
      </p:pic>
      <p:sp>
        <p:nvSpPr>
          <p:cNvPr id="8" name="Title 1"/>
          <p:cNvSpPr>
            <a:spLocks noGrp="1"/>
          </p:cNvSpPr>
          <p:nvPr>
            <p:ph type="title"/>
          </p:nvPr>
        </p:nvSpPr>
        <p:spPr>
          <a:xfrm>
            <a:off x="628650" y="365126"/>
            <a:ext cx="7886700" cy="1325563"/>
          </a:xfrm>
        </p:spPr>
        <p:txBody>
          <a:bodyPr anchor="t"/>
          <a:lstStyle/>
          <a:p>
            <a:r>
              <a:rPr lang="en-US" dirty="0" smtClean="0"/>
              <a:t>Perfect cloak at small angles using simple optics</a:t>
            </a:r>
            <a:endParaRPr lang="en-US" dirty="0"/>
          </a:p>
        </p:txBody>
      </p:sp>
    </p:spTree>
    <p:extLst>
      <p:ext uri="{BB962C8B-B14F-4D97-AF65-F5344CB8AC3E}">
        <p14:creationId xmlns:p14="http://schemas.microsoft.com/office/powerpoint/2010/main" val="351153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smtClean="0"/>
              <a:t>Ray diagrams can get complex.</a:t>
            </a:r>
            <a:endParaRPr lang="en-US" sz="2000" dirty="0"/>
          </a:p>
        </p:txBody>
      </p:sp>
      <p:sp>
        <p:nvSpPr>
          <p:cNvPr id="8" name="Title 1"/>
          <p:cNvSpPr>
            <a:spLocks noGrp="1"/>
          </p:cNvSpPr>
          <p:nvPr>
            <p:ph type="title"/>
          </p:nvPr>
        </p:nvSpPr>
        <p:spPr>
          <a:xfrm>
            <a:off x="628650" y="365126"/>
            <a:ext cx="7886700" cy="1325563"/>
          </a:xfrm>
        </p:spPr>
        <p:txBody>
          <a:bodyPr anchor="t"/>
          <a:lstStyle/>
          <a:p>
            <a:r>
              <a:rPr lang="en-US" dirty="0" smtClean="0"/>
              <a:t>Perfect cloak at small angles using simple optics</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091" y="2377047"/>
            <a:ext cx="5934910" cy="3762495"/>
          </a:xfrm>
          <a:prstGeom prst="rect">
            <a:avLst/>
          </a:prstGeom>
        </p:spPr>
      </p:pic>
    </p:spTree>
    <p:extLst>
      <p:ext uri="{BB962C8B-B14F-4D97-AF65-F5344CB8AC3E}">
        <p14:creationId xmlns:p14="http://schemas.microsoft.com/office/powerpoint/2010/main" val="4284133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Line 2"/>
          <p:cNvSpPr>
            <a:spLocks noChangeShapeType="1"/>
          </p:cNvSpPr>
          <p:nvPr/>
        </p:nvSpPr>
        <p:spPr bwMode="auto">
          <a:xfrm>
            <a:off x="2819400" y="2895600"/>
            <a:ext cx="32766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02402" name="Line 3"/>
          <p:cNvSpPr>
            <a:spLocks noChangeShapeType="1"/>
          </p:cNvSpPr>
          <p:nvPr/>
        </p:nvSpPr>
        <p:spPr bwMode="auto">
          <a:xfrm flipV="1">
            <a:off x="1419225" y="2085975"/>
            <a:ext cx="54102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03" name="Line 4"/>
          <p:cNvSpPr>
            <a:spLocks noChangeShapeType="1"/>
          </p:cNvSpPr>
          <p:nvPr/>
        </p:nvSpPr>
        <p:spPr bwMode="auto">
          <a:xfrm>
            <a:off x="76200" y="2895600"/>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04" name="Line 5"/>
          <p:cNvSpPr>
            <a:spLocks noChangeShapeType="1"/>
          </p:cNvSpPr>
          <p:nvPr/>
        </p:nvSpPr>
        <p:spPr bwMode="auto">
          <a:xfrm flipH="1">
            <a:off x="76200" y="2133600"/>
            <a:ext cx="67056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05" name="Rectangle 6"/>
          <p:cNvSpPr>
            <a:spLocks noGrp="1" noChangeArrowheads="1"/>
          </p:cNvSpPr>
          <p:nvPr>
            <p:ph type="title"/>
          </p:nvPr>
        </p:nvSpPr>
        <p:spPr>
          <a:xfrm>
            <a:off x="685800" y="304800"/>
            <a:ext cx="7772400" cy="1143000"/>
          </a:xfrm>
        </p:spPr>
        <p:txBody>
          <a:bodyPr anchor="t"/>
          <a:lstStyle/>
          <a:p>
            <a:r>
              <a:rPr lang="en-US" altLang="en-US" sz="3600" dirty="0" smtClean="0">
                <a:ea typeface="ＭＳ Ｐゴシック" panose="020B0600070205080204" pitchFamily="34" charset="-128"/>
                <a:sym typeface="Symbol" panose="05050102010706020507" pitchFamily="18" charset="2"/>
              </a:rPr>
              <a:t>The Finitely Corrected </a:t>
            </a:r>
            <a:r>
              <a:rPr lang="en-US" altLang="en-US" sz="3600" dirty="0" smtClean="0">
                <a:ea typeface="ＭＳ Ｐゴシック" panose="020B0600070205080204" pitchFamily="34" charset="-128"/>
              </a:rPr>
              <a:t>Compound Microscope </a:t>
            </a:r>
            <a:endParaRPr lang="en-US" altLang="en-US" sz="3600" dirty="0" smtClean="0">
              <a:ea typeface="ＭＳ Ｐゴシック" panose="020B0600070205080204" pitchFamily="34" charset="-128"/>
              <a:sym typeface="Symbol" panose="05050102010706020507" pitchFamily="18" charset="2"/>
            </a:endParaRPr>
          </a:p>
        </p:txBody>
      </p:sp>
      <p:sp>
        <p:nvSpPr>
          <p:cNvPr id="102406" name="Line 7"/>
          <p:cNvSpPr>
            <a:spLocks noChangeShapeType="1"/>
          </p:cNvSpPr>
          <p:nvPr/>
        </p:nvSpPr>
        <p:spPr bwMode="auto">
          <a:xfrm>
            <a:off x="0" y="2743200"/>
            <a:ext cx="8610600" cy="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102407" name="Oval 8" descr="Blue tissue paper"/>
          <p:cNvSpPr>
            <a:spLocks noChangeArrowheads="1"/>
          </p:cNvSpPr>
          <p:nvPr/>
        </p:nvSpPr>
        <p:spPr bwMode="auto">
          <a:xfrm>
            <a:off x="6705600" y="2057400"/>
            <a:ext cx="304800" cy="13716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102408" name="Line 9"/>
          <p:cNvSpPr>
            <a:spLocks noChangeShapeType="1"/>
          </p:cNvSpPr>
          <p:nvPr/>
        </p:nvSpPr>
        <p:spPr bwMode="auto">
          <a:xfrm flipV="1">
            <a:off x="6096000" y="2171700"/>
            <a:ext cx="0" cy="5715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409" name="Oval 10"/>
          <p:cNvSpPr>
            <a:spLocks noChangeArrowheads="1"/>
          </p:cNvSpPr>
          <p:nvPr/>
        </p:nvSpPr>
        <p:spPr bwMode="auto">
          <a:xfrm>
            <a:off x="7391400" y="2209800"/>
            <a:ext cx="1066800" cy="1066800"/>
          </a:xfrm>
          <a:prstGeom prst="ellipse">
            <a:avLst/>
          </a:prstGeom>
          <a:solidFill>
            <a:srgbClr val="FF6699"/>
          </a:solidFill>
          <a:ln w="2857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102410" name="Line 11"/>
          <p:cNvSpPr>
            <a:spLocks noChangeShapeType="1"/>
          </p:cNvSpPr>
          <p:nvPr/>
        </p:nvSpPr>
        <p:spPr bwMode="auto">
          <a:xfrm flipH="1">
            <a:off x="82550" y="27432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411" name="Line 12"/>
          <p:cNvSpPr>
            <a:spLocks noChangeShapeType="1"/>
          </p:cNvSpPr>
          <p:nvPr/>
        </p:nvSpPr>
        <p:spPr bwMode="auto">
          <a:xfrm>
            <a:off x="7620000" y="2819400"/>
            <a:ext cx="5334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12" name="Oval 13" descr="Blue tissue paper"/>
          <p:cNvSpPr>
            <a:spLocks noChangeArrowheads="1"/>
          </p:cNvSpPr>
          <p:nvPr/>
        </p:nvSpPr>
        <p:spPr bwMode="auto">
          <a:xfrm>
            <a:off x="1295400" y="2514600"/>
            <a:ext cx="152400" cy="4572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aphicFrame>
        <p:nvGraphicFramePr>
          <p:cNvPr id="102413" name="Object 2"/>
          <p:cNvGraphicFramePr>
            <a:graphicFrameLocks noChangeAspect="1"/>
          </p:cNvGraphicFramePr>
          <p:nvPr/>
        </p:nvGraphicFramePr>
        <p:xfrm>
          <a:off x="1260475" y="5911850"/>
          <a:ext cx="5942013" cy="581025"/>
        </p:xfrm>
        <a:graphic>
          <a:graphicData uri="http://schemas.openxmlformats.org/presentationml/2006/ole">
            <mc:AlternateContent xmlns:mc="http://schemas.openxmlformats.org/markup-compatibility/2006">
              <mc:Choice xmlns:v="urn:schemas-microsoft-com:vml" Requires="v">
                <p:oleObj spid="_x0000_s4312" name="Equation" r:id="rId4" imgW="2603500" imgH="254000" progId="Equation.3">
                  <p:embed/>
                </p:oleObj>
              </mc:Choice>
              <mc:Fallback>
                <p:oleObj name="Equation" r:id="rId4" imgW="2603500" imgH="254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0475" y="5911850"/>
                        <a:ext cx="5942013" cy="5810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02414" name="Text Box 15"/>
          <p:cNvSpPr txBox="1">
            <a:spLocks noChangeArrowheads="1"/>
          </p:cNvSpPr>
          <p:nvPr/>
        </p:nvSpPr>
        <p:spPr bwMode="auto">
          <a:xfrm>
            <a:off x="838200" y="2971800"/>
            <a:ext cx="1143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400"/>
              <a:t>Objective</a:t>
            </a:r>
          </a:p>
        </p:txBody>
      </p:sp>
      <p:sp>
        <p:nvSpPr>
          <p:cNvPr id="102415" name="Text Box 16"/>
          <p:cNvSpPr txBox="1">
            <a:spLocks noChangeArrowheads="1"/>
          </p:cNvSpPr>
          <p:nvPr/>
        </p:nvSpPr>
        <p:spPr bwMode="auto">
          <a:xfrm>
            <a:off x="6324600" y="1752600"/>
            <a:ext cx="1143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400"/>
              <a:t>Eyepiece</a:t>
            </a:r>
          </a:p>
        </p:txBody>
      </p:sp>
      <p:graphicFrame>
        <p:nvGraphicFramePr>
          <p:cNvPr id="102416" name="Object 3"/>
          <p:cNvGraphicFramePr>
            <a:graphicFrameLocks noChangeAspect="1"/>
          </p:cNvGraphicFramePr>
          <p:nvPr/>
        </p:nvGraphicFramePr>
        <p:xfrm>
          <a:off x="3273425" y="4406900"/>
          <a:ext cx="3889375" cy="774700"/>
        </p:xfrm>
        <a:graphic>
          <a:graphicData uri="http://schemas.openxmlformats.org/presentationml/2006/ole">
            <mc:AlternateContent xmlns:mc="http://schemas.openxmlformats.org/markup-compatibility/2006">
              <mc:Choice xmlns:v="urn:schemas-microsoft-com:vml" Requires="v">
                <p:oleObj spid="_x0000_s4313" name="Equation" r:id="rId6" imgW="1219200" imgH="457200" progId="Equation.3">
                  <p:embed/>
                </p:oleObj>
              </mc:Choice>
              <mc:Fallback>
                <p:oleObj name="Equation" r:id="rId6" imgW="1219200" imgH="457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3425" y="4406900"/>
                        <a:ext cx="3889375" cy="774700"/>
                      </a:xfrm>
                      <a:prstGeom prst="rect">
                        <a:avLst/>
                      </a:prstGeom>
                      <a:solidFill>
                        <a:srgbClr val="FFFF99"/>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02417" name="Line 18"/>
          <p:cNvSpPr>
            <a:spLocks noChangeShapeType="1"/>
          </p:cNvSpPr>
          <p:nvPr/>
        </p:nvSpPr>
        <p:spPr bwMode="auto">
          <a:xfrm flipH="1">
            <a:off x="6172200" y="5181600"/>
            <a:ext cx="0" cy="762000"/>
          </a:xfrm>
          <a:prstGeom prst="line">
            <a:avLst/>
          </a:prstGeom>
          <a:noFill/>
          <a:ln w="38100">
            <a:solidFill>
              <a:schemeClr val="accent2"/>
            </a:solidFill>
            <a:prstDash val="sysDot"/>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02418" name="Line 19"/>
          <p:cNvSpPr>
            <a:spLocks noChangeShapeType="1"/>
          </p:cNvSpPr>
          <p:nvPr/>
        </p:nvSpPr>
        <p:spPr bwMode="auto">
          <a:xfrm>
            <a:off x="4343400" y="5181600"/>
            <a:ext cx="0" cy="762000"/>
          </a:xfrm>
          <a:prstGeom prst="line">
            <a:avLst/>
          </a:prstGeom>
          <a:noFill/>
          <a:ln w="38100">
            <a:solidFill>
              <a:schemeClr val="accent2"/>
            </a:solidFill>
            <a:prstDash val="sysDot"/>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02419" name="Arc 20"/>
          <p:cNvSpPr>
            <a:spLocks/>
          </p:cNvSpPr>
          <p:nvPr/>
        </p:nvSpPr>
        <p:spPr bwMode="auto">
          <a:xfrm rot="4842303">
            <a:off x="7892257" y="2631281"/>
            <a:ext cx="546100" cy="614363"/>
          </a:xfrm>
          <a:custGeom>
            <a:avLst/>
            <a:gdLst>
              <a:gd name="T0" fmla="*/ 84502264 w 19753"/>
              <a:gd name="T1" fmla="*/ 0 h 21227"/>
              <a:gd name="T2" fmla="*/ 417398028 w 19753"/>
              <a:gd name="T3" fmla="*/ 302738070 h 21227"/>
              <a:gd name="T4" fmla="*/ 0 w 19753"/>
              <a:gd name="T5" fmla="*/ 514633336 h 21227"/>
              <a:gd name="T6" fmla="*/ 0 60000 65536"/>
              <a:gd name="T7" fmla="*/ 0 60000 65536"/>
              <a:gd name="T8" fmla="*/ 0 60000 65536"/>
              <a:gd name="T9" fmla="*/ 0 w 19753"/>
              <a:gd name="T10" fmla="*/ 0 h 21227"/>
              <a:gd name="T11" fmla="*/ 19753 w 19753"/>
              <a:gd name="T12" fmla="*/ 21227 h 21227"/>
            </a:gdLst>
            <a:ahLst/>
            <a:cxnLst>
              <a:cxn ang="T6">
                <a:pos x="T0" y="T1"/>
              </a:cxn>
              <a:cxn ang="T7">
                <a:pos x="T2" y="T3"/>
              </a:cxn>
              <a:cxn ang="T8">
                <a:pos x="T4" y="T5"/>
              </a:cxn>
            </a:cxnLst>
            <a:rect l="T9" t="T10" r="T11" b="T12"/>
            <a:pathLst>
              <a:path w="19753" h="21227" fill="none" extrusionOk="0">
                <a:moveTo>
                  <a:pt x="3998" y="0"/>
                </a:moveTo>
                <a:cubicBezTo>
                  <a:pt x="10985" y="1316"/>
                  <a:pt x="16876" y="5985"/>
                  <a:pt x="19752" y="12487"/>
                </a:cubicBezTo>
              </a:path>
              <a:path w="19753" h="21227" stroke="0" extrusionOk="0">
                <a:moveTo>
                  <a:pt x="3998" y="0"/>
                </a:moveTo>
                <a:cubicBezTo>
                  <a:pt x="10985" y="1316"/>
                  <a:pt x="16876" y="5985"/>
                  <a:pt x="19752" y="12487"/>
                </a:cubicBezTo>
                <a:lnTo>
                  <a:pt x="0" y="21227"/>
                </a:lnTo>
                <a:lnTo>
                  <a:pt x="3998" y="0"/>
                </a:lnTo>
                <a:close/>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420" name="Line 21"/>
          <p:cNvSpPr>
            <a:spLocks noChangeShapeType="1"/>
          </p:cNvSpPr>
          <p:nvPr/>
        </p:nvSpPr>
        <p:spPr bwMode="auto">
          <a:xfrm>
            <a:off x="6934200" y="2133600"/>
            <a:ext cx="12192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21" name="Line 22"/>
          <p:cNvSpPr>
            <a:spLocks noChangeShapeType="1"/>
          </p:cNvSpPr>
          <p:nvPr/>
        </p:nvSpPr>
        <p:spPr bwMode="auto">
          <a:xfrm>
            <a:off x="6950075" y="2219325"/>
            <a:ext cx="669925" cy="6000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22" name="Oval 23"/>
          <p:cNvSpPr>
            <a:spLocks noChangeArrowheads="1"/>
          </p:cNvSpPr>
          <p:nvPr/>
        </p:nvSpPr>
        <p:spPr bwMode="auto">
          <a:xfrm>
            <a:off x="7467600" y="2362200"/>
            <a:ext cx="228600" cy="762000"/>
          </a:xfrm>
          <a:prstGeom prst="ellipse">
            <a:avLst/>
          </a:prstGeom>
          <a:solidFill>
            <a:srgbClr val="EAEAEA"/>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102423" name="Line 24"/>
          <p:cNvSpPr>
            <a:spLocks noChangeShapeType="1"/>
          </p:cNvSpPr>
          <p:nvPr/>
        </p:nvSpPr>
        <p:spPr bwMode="auto">
          <a:xfrm>
            <a:off x="2819400" y="2286000"/>
            <a:ext cx="0" cy="762000"/>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02424" name="Text Box 25"/>
          <p:cNvSpPr txBox="1">
            <a:spLocks noChangeArrowheads="1"/>
          </p:cNvSpPr>
          <p:nvPr/>
        </p:nvSpPr>
        <p:spPr bwMode="auto">
          <a:xfrm>
            <a:off x="2209800" y="2895600"/>
            <a:ext cx="1143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000"/>
              <a:t>Objective Mount (Flange)</a:t>
            </a:r>
          </a:p>
        </p:txBody>
      </p:sp>
      <p:sp>
        <p:nvSpPr>
          <p:cNvPr id="102425" name="Text Box 26"/>
          <p:cNvSpPr txBox="1">
            <a:spLocks noChangeArrowheads="1"/>
          </p:cNvSpPr>
          <p:nvPr/>
        </p:nvSpPr>
        <p:spPr bwMode="auto">
          <a:xfrm>
            <a:off x="3657600" y="2752725"/>
            <a:ext cx="1828800" cy="552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pPr>
            <a:r>
              <a:rPr lang="en-US" altLang="en-US" sz="1400"/>
              <a:t>150 mm             </a:t>
            </a:r>
            <a:r>
              <a:rPr lang="en-US" altLang="en-US" sz="1200"/>
              <a:t>(tube length = 160mm)</a:t>
            </a:r>
          </a:p>
        </p:txBody>
      </p:sp>
      <p:sp>
        <p:nvSpPr>
          <p:cNvPr id="102426" name="Line 27"/>
          <p:cNvSpPr>
            <a:spLocks noChangeShapeType="1"/>
          </p:cNvSpPr>
          <p:nvPr/>
        </p:nvSpPr>
        <p:spPr bwMode="auto">
          <a:xfrm>
            <a:off x="1371600" y="1828800"/>
            <a:ext cx="0" cy="1219200"/>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02427" name="Line 28"/>
          <p:cNvSpPr>
            <a:spLocks noChangeShapeType="1"/>
          </p:cNvSpPr>
          <p:nvPr/>
        </p:nvSpPr>
        <p:spPr bwMode="auto">
          <a:xfrm flipH="1">
            <a:off x="85725" y="1828800"/>
            <a:ext cx="0" cy="914400"/>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02428" name="Line 29"/>
          <p:cNvSpPr>
            <a:spLocks noChangeShapeType="1"/>
          </p:cNvSpPr>
          <p:nvPr/>
        </p:nvSpPr>
        <p:spPr bwMode="auto">
          <a:xfrm>
            <a:off x="6086475" y="1781175"/>
            <a:ext cx="0" cy="1219200"/>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02429" name="Line 30"/>
          <p:cNvSpPr>
            <a:spLocks noChangeShapeType="1"/>
          </p:cNvSpPr>
          <p:nvPr/>
        </p:nvSpPr>
        <p:spPr bwMode="auto">
          <a:xfrm>
            <a:off x="85725" y="1981200"/>
            <a:ext cx="1285875"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02430" name="Line 31"/>
          <p:cNvSpPr>
            <a:spLocks noChangeShapeType="1"/>
          </p:cNvSpPr>
          <p:nvPr/>
        </p:nvSpPr>
        <p:spPr bwMode="auto">
          <a:xfrm>
            <a:off x="1371600" y="1981200"/>
            <a:ext cx="47244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02431" name="Text Box 32"/>
          <p:cNvSpPr txBox="1">
            <a:spLocks noChangeArrowheads="1"/>
          </p:cNvSpPr>
          <p:nvPr/>
        </p:nvSpPr>
        <p:spPr bwMode="auto">
          <a:xfrm>
            <a:off x="3400425" y="1795463"/>
            <a:ext cx="457200" cy="4111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pPr>
            <a:r>
              <a:rPr lang="en-US" altLang="en-US"/>
              <a:t>B</a:t>
            </a:r>
          </a:p>
        </p:txBody>
      </p:sp>
      <p:sp>
        <p:nvSpPr>
          <p:cNvPr id="102432" name="Text Box 33"/>
          <p:cNvSpPr txBox="1">
            <a:spLocks noChangeArrowheads="1"/>
          </p:cNvSpPr>
          <p:nvPr/>
        </p:nvSpPr>
        <p:spPr bwMode="auto">
          <a:xfrm>
            <a:off x="3429000" y="1790700"/>
            <a:ext cx="457200" cy="411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pPr>
            <a:r>
              <a:rPr lang="en-US" altLang="en-US"/>
              <a:t>B</a:t>
            </a:r>
          </a:p>
        </p:txBody>
      </p:sp>
      <p:sp>
        <p:nvSpPr>
          <p:cNvPr id="102433" name="Text Box 34"/>
          <p:cNvSpPr txBox="1">
            <a:spLocks noChangeArrowheads="1"/>
          </p:cNvSpPr>
          <p:nvPr/>
        </p:nvSpPr>
        <p:spPr bwMode="auto">
          <a:xfrm>
            <a:off x="457200" y="1800225"/>
            <a:ext cx="457200" cy="411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pPr>
            <a:r>
              <a:rPr lang="en-US" altLang="en-US"/>
              <a:t>A</a:t>
            </a:r>
          </a:p>
        </p:txBody>
      </p:sp>
      <p:sp>
        <p:nvSpPr>
          <p:cNvPr id="102434" name="Text Box 35"/>
          <p:cNvSpPr txBox="1">
            <a:spLocks noChangeArrowheads="1"/>
          </p:cNvSpPr>
          <p:nvPr/>
        </p:nvSpPr>
        <p:spPr bwMode="auto">
          <a:xfrm>
            <a:off x="114300" y="3514725"/>
            <a:ext cx="84963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pPr>
            <a:r>
              <a:rPr lang="en-US" altLang="en-US" sz="1400" dirty="0">
                <a:solidFill>
                  <a:schemeClr val="accent2"/>
                </a:solidFill>
              </a:rPr>
              <a:t>In most finitely corrected systems, the eyepiece has to correct for the LCA of the objectives, since the intermediate image is not fully corrected.</a:t>
            </a:r>
          </a:p>
        </p:txBody>
      </p:sp>
      <p:sp>
        <p:nvSpPr>
          <p:cNvPr id="102435" name="Text Box 36"/>
          <p:cNvSpPr txBox="1">
            <a:spLocks noChangeArrowheads="1"/>
          </p:cNvSpPr>
          <p:nvPr/>
        </p:nvSpPr>
        <p:spPr bwMode="auto">
          <a:xfrm>
            <a:off x="3251199" y="3962400"/>
            <a:ext cx="3933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sz="1800" dirty="0"/>
              <a:t>LCA = lateral chromatic aberration</a:t>
            </a:r>
          </a:p>
        </p:txBody>
      </p:sp>
    </p:spTree>
    <p:extLst>
      <p:ext uri="{BB962C8B-B14F-4D97-AF65-F5344CB8AC3E}">
        <p14:creationId xmlns:p14="http://schemas.microsoft.com/office/powerpoint/2010/main" val="2519272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3.xml><?xml version="1.0" encoding="utf-8"?>
<a:theme xmlns:a="http://schemas.openxmlformats.org/drawingml/2006/main" name="Blank Presentati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5737</TotalTime>
  <Words>4073</Words>
  <Application>Microsoft Office PowerPoint</Application>
  <PresentationFormat>On-screen Show (4:3)</PresentationFormat>
  <Paragraphs>462</Paragraphs>
  <Slides>66</Slides>
  <Notes>33</Notes>
  <HiddenSlides>0</HiddenSlides>
  <MMClips>0</MMClips>
  <ScaleCrop>false</ScaleCrop>
  <HeadingPairs>
    <vt:vector size="8" baseType="variant">
      <vt:variant>
        <vt:lpstr>Fonts Used</vt:lpstr>
      </vt:variant>
      <vt:variant>
        <vt:i4>11</vt:i4>
      </vt:variant>
      <vt:variant>
        <vt:lpstr>Theme</vt:lpstr>
      </vt:variant>
      <vt:variant>
        <vt:i4>4</vt:i4>
      </vt:variant>
      <vt:variant>
        <vt:lpstr>Embedded OLE Servers</vt:lpstr>
      </vt:variant>
      <vt:variant>
        <vt:i4>2</vt:i4>
      </vt:variant>
      <vt:variant>
        <vt:lpstr>Slide Titles</vt:lpstr>
      </vt:variant>
      <vt:variant>
        <vt:i4>66</vt:i4>
      </vt:variant>
    </vt:vector>
  </HeadingPairs>
  <TitlesOfParts>
    <vt:vector size="83" baseType="lpstr">
      <vt:lpstr>MS PGothic</vt:lpstr>
      <vt:lpstr>MS PGothic</vt:lpstr>
      <vt:lpstr>Arial</vt:lpstr>
      <vt:lpstr>Calibri</vt:lpstr>
      <vt:lpstr>Calibri Light</vt:lpstr>
      <vt:lpstr>Cambria Math</vt:lpstr>
      <vt:lpstr>Comic Sans MS</vt:lpstr>
      <vt:lpstr>Symbol</vt:lpstr>
      <vt:lpstr>Times</vt:lpstr>
      <vt:lpstr>Times New Roman</vt:lpstr>
      <vt:lpstr>Wingdings</vt:lpstr>
      <vt:lpstr>Office Theme</vt:lpstr>
      <vt:lpstr>1_Office Theme</vt:lpstr>
      <vt:lpstr>Blank Presentation</vt:lpstr>
      <vt:lpstr>2_Office Theme</vt:lpstr>
      <vt:lpstr>Equation</vt:lpstr>
      <vt:lpstr>Image</vt:lpstr>
      <vt:lpstr>Biology 177: Principles of Modern Microscopy</vt:lpstr>
      <vt:lpstr>Lecture 3: Microscope Optics</vt:lpstr>
      <vt:lpstr>Questions about last lecture?</vt:lpstr>
      <vt:lpstr>Applying geometrical optics. Cloaking objects with simple lenses</vt:lpstr>
      <vt:lpstr>Perfect cloak at small angles using simple optics</vt:lpstr>
      <vt:lpstr>Perfect cloak at small angles using simple optics</vt:lpstr>
      <vt:lpstr>Perfect cloak at small angles using simple optics</vt:lpstr>
      <vt:lpstr>Perfect cloak at small angles using simple optics</vt:lpstr>
      <vt:lpstr>The Finitely Corrected Compound Microscope </vt:lpstr>
      <vt:lpstr>PowerPoint Presentation</vt:lpstr>
      <vt:lpstr>PowerPoint Presentation</vt:lpstr>
      <vt:lpstr>PowerPoint Presentation</vt:lpstr>
      <vt:lpstr>PowerPoint Presentation</vt:lpstr>
      <vt:lpstr>Basic properties of light</vt:lpstr>
      <vt:lpstr>Particle versus wave theories of light in the 17th Century.</vt:lpstr>
      <vt:lpstr>Characteristics of a wave</vt:lpstr>
      <vt:lpstr>Characteristics of a wave</vt:lpstr>
      <vt:lpstr>Characteristics of a wave</vt:lpstr>
      <vt:lpstr>Characteristics of a wave</vt:lpstr>
      <vt:lpstr>Refraction as explained through Fermat’s principle of least time</vt:lpstr>
      <vt:lpstr>PowerPoint Presentation</vt:lpstr>
      <vt:lpstr>PowerPoint Presentation</vt:lpstr>
      <vt:lpstr>PowerPoint Presentation</vt:lpstr>
      <vt:lpstr>PowerPoint Presentation</vt:lpstr>
      <vt:lpstr>What is white light?</vt:lpstr>
      <vt:lpstr>Dispersion: Separation of white light into spectral colors as a result of different amounts of refraction by different wavelengths of light. </vt:lpstr>
      <vt:lpstr>Why Isaac Newton did not believe the wave theory of light</vt:lpstr>
      <vt:lpstr>Dirty little secret about lenses</vt:lpstr>
      <vt:lpstr>Optical Aberrations:  Imperfections in optical systems</vt:lpstr>
      <vt:lpstr>Dispersion  in a plane-parallel glass plate (e.g. slide, cover slip, window of a vessel) </vt:lpstr>
      <vt:lpstr>PowerPoint Presentation</vt:lpstr>
      <vt:lpstr>PowerPoint Presentation</vt:lpstr>
      <vt:lpstr>Optical Aberrations:  Imperfections in optical systems</vt:lpstr>
      <vt:lpstr>PowerPoint Presentation</vt:lpstr>
      <vt:lpstr>Optical Aberrations:  Imperfections in optical systems</vt:lpstr>
      <vt:lpstr>The most important microscope component</vt:lpstr>
      <vt:lpstr>Named Spectral Lines</vt:lpstr>
      <vt:lpstr>Fraunhofer lines</vt:lpstr>
      <vt:lpstr>Why do we care about Fraunhofer lines?</vt:lpstr>
      <vt:lpstr>Why do we care about Fraunhofer lines?</vt:lpstr>
      <vt:lpstr>Abbe number (V)</vt:lpstr>
      <vt:lpstr>Abbe number (V)</vt:lpstr>
      <vt:lpstr>Example: Achromat doublet</vt:lpstr>
      <vt:lpstr>Optical Aberrations:  Imperfections in optical systems</vt:lpstr>
      <vt:lpstr>Good optical Engineering</vt:lpstr>
      <vt:lpstr>Good optical Engineering</vt:lpstr>
      <vt:lpstr>PowerPoint Presentation</vt:lpstr>
      <vt:lpstr>PowerPoint Presentation</vt:lpstr>
      <vt:lpstr>Example: Achromat doublet</vt:lpstr>
      <vt:lpstr>Objective names and corrections</vt:lpstr>
      <vt:lpstr>Definitions: Color Correction (axial) </vt:lpstr>
      <vt:lpstr>Need to Understand Numerical Aperture (N.A.)</vt:lpstr>
      <vt:lpstr>Larger Aperture collects more light</vt:lpstr>
      <vt:lpstr>PowerPoint Presentation</vt:lpstr>
      <vt:lpstr>PowerPoint Presentation</vt:lpstr>
      <vt:lpstr>How immersion medium affects the true N.A.  and, consequently, resolution</vt:lpstr>
      <vt:lpstr>PowerPoint Presentation</vt:lpstr>
      <vt:lpstr>PowerPoint Presentation</vt:lpstr>
      <vt:lpstr>PowerPoint Presentation</vt:lpstr>
      <vt:lpstr>Intensity Distribution of a diffraction-limited spot </vt:lpstr>
      <vt:lpstr>Airy disks and resolution</vt:lpstr>
      <vt:lpstr>Relationship between N.A. and working distance of objective</vt:lpstr>
      <vt:lpstr>The second most important microscope component</vt:lpstr>
      <vt:lpstr>Condenser maximizes resolution</vt:lpstr>
      <vt:lpstr>PowerPoint Presentation</vt:lpstr>
      <vt:lpstr>Collapse of Newton's corpuscular theory and the rise of the wave theory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Andres Collazo</dc:creator>
  <cp:lastModifiedBy>Andres Collazo</cp:lastModifiedBy>
  <cp:revision>191</cp:revision>
  <cp:lastPrinted>2015-01-13T04:42:36Z</cp:lastPrinted>
  <dcterms:created xsi:type="dcterms:W3CDTF">2015-01-06T22:55:41Z</dcterms:created>
  <dcterms:modified xsi:type="dcterms:W3CDTF">2017-01-12T17:44:53Z</dcterms:modified>
</cp:coreProperties>
</file>